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2" r:id="rId4"/>
  </p:sldMasterIdLst>
  <p:notesMasterIdLst>
    <p:notesMasterId r:id="rId79"/>
  </p:notesMasterIdLst>
  <p:handoutMasterIdLst>
    <p:handoutMasterId r:id="rId80"/>
  </p:handoutMasterIdLst>
  <p:sldIdLst>
    <p:sldId id="2276" r:id="rId5"/>
    <p:sldId id="2277" r:id="rId6"/>
    <p:sldId id="2309" r:id="rId7"/>
    <p:sldId id="812" r:id="rId8"/>
    <p:sldId id="750" r:id="rId9"/>
    <p:sldId id="824" r:id="rId10"/>
    <p:sldId id="684" r:id="rId11"/>
    <p:sldId id="825" r:id="rId12"/>
    <p:sldId id="688" r:id="rId13"/>
    <p:sldId id="809" r:id="rId14"/>
    <p:sldId id="828" r:id="rId15"/>
    <p:sldId id="841" r:id="rId16"/>
    <p:sldId id="842" r:id="rId17"/>
    <p:sldId id="2321" r:id="rId18"/>
    <p:sldId id="843" r:id="rId19"/>
    <p:sldId id="2328" r:id="rId20"/>
    <p:sldId id="844" r:id="rId21"/>
    <p:sldId id="814" r:id="rId22"/>
    <p:sldId id="815" r:id="rId23"/>
    <p:sldId id="816" r:id="rId24"/>
    <p:sldId id="817" r:id="rId25"/>
    <p:sldId id="827" r:id="rId26"/>
    <p:sldId id="813" r:id="rId27"/>
    <p:sldId id="700" r:id="rId28"/>
    <p:sldId id="701" r:id="rId29"/>
    <p:sldId id="704" r:id="rId30"/>
    <p:sldId id="829" r:id="rId31"/>
    <p:sldId id="724" r:id="rId32"/>
    <p:sldId id="833" r:id="rId33"/>
    <p:sldId id="786" r:id="rId34"/>
    <p:sldId id="830" r:id="rId35"/>
    <p:sldId id="831" r:id="rId36"/>
    <p:sldId id="767" r:id="rId37"/>
    <p:sldId id="832" r:id="rId38"/>
    <p:sldId id="834" r:id="rId39"/>
    <p:sldId id="835" r:id="rId40"/>
    <p:sldId id="845" r:id="rId41"/>
    <p:sldId id="702" r:id="rId42"/>
    <p:sldId id="2329" r:id="rId43"/>
    <p:sldId id="847" r:id="rId44"/>
    <p:sldId id="848" r:id="rId45"/>
    <p:sldId id="849" r:id="rId46"/>
    <p:sldId id="836" r:id="rId47"/>
    <p:sldId id="837" r:id="rId48"/>
    <p:sldId id="838" r:id="rId49"/>
    <p:sldId id="839" r:id="rId50"/>
    <p:sldId id="840" r:id="rId51"/>
    <p:sldId id="850" r:id="rId52"/>
    <p:sldId id="851" r:id="rId53"/>
    <p:sldId id="852" r:id="rId54"/>
    <p:sldId id="2330" r:id="rId55"/>
    <p:sldId id="821" r:id="rId56"/>
    <p:sldId id="823" r:id="rId57"/>
    <p:sldId id="853" r:id="rId58"/>
    <p:sldId id="855" r:id="rId59"/>
    <p:sldId id="856" r:id="rId60"/>
    <p:sldId id="857" r:id="rId61"/>
    <p:sldId id="858" r:id="rId62"/>
    <p:sldId id="2331" r:id="rId63"/>
    <p:sldId id="2322" r:id="rId64"/>
    <p:sldId id="2324" r:id="rId65"/>
    <p:sldId id="332" r:id="rId66"/>
    <p:sldId id="305" r:id="rId67"/>
    <p:sldId id="306" r:id="rId68"/>
    <p:sldId id="327" r:id="rId69"/>
    <p:sldId id="328" r:id="rId70"/>
    <p:sldId id="329" r:id="rId71"/>
    <p:sldId id="330" r:id="rId72"/>
    <p:sldId id="2325" r:id="rId73"/>
    <p:sldId id="326" r:id="rId74"/>
    <p:sldId id="310" r:id="rId75"/>
    <p:sldId id="2326" r:id="rId76"/>
    <p:sldId id="2327" r:id="rId77"/>
    <p:sldId id="2310" r:id="rId78"/>
  </p:sldIdLst>
  <p:sldSz cx="9906000" cy="6858000" type="A4"/>
  <p:notesSz cx="6805613" cy="99393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표지/간지" id="{BDA5CCC2-B39D-4B8F-ADCB-1D2D3D0468AF}">
          <p14:sldIdLst>
            <p14:sldId id="2276"/>
            <p14:sldId id="2277"/>
            <p14:sldId id="2309"/>
            <p14:sldId id="812"/>
            <p14:sldId id="750"/>
            <p14:sldId id="824"/>
            <p14:sldId id="684"/>
            <p14:sldId id="825"/>
            <p14:sldId id="688"/>
            <p14:sldId id="809"/>
            <p14:sldId id="828"/>
            <p14:sldId id="841"/>
            <p14:sldId id="842"/>
            <p14:sldId id="2321"/>
            <p14:sldId id="843"/>
            <p14:sldId id="2328"/>
            <p14:sldId id="844"/>
            <p14:sldId id="814"/>
            <p14:sldId id="815"/>
            <p14:sldId id="816"/>
            <p14:sldId id="817"/>
            <p14:sldId id="827"/>
            <p14:sldId id="813"/>
            <p14:sldId id="700"/>
            <p14:sldId id="701"/>
            <p14:sldId id="704"/>
            <p14:sldId id="829"/>
            <p14:sldId id="724"/>
            <p14:sldId id="833"/>
            <p14:sldId id="786"/>
            <p14:sldId id="830"/>
            <p14:sldId id="831"/>
            <p14:sldId id="767"/>
            <p14:sldId id="832"/>
            <p14:sldId id="834"/>
            <p14:sldId id="835"/>
            <p14:sldId id="845"/>
            <p14:sldId id="702"/>
            <p14:sldId id="2329"/>
            <p14:sldId id="847"/>
            <p14:sldId id="848"/>
            <p14:sldId id="849"/>
            <p14:sldId id="836"/>
            <p14:sldId id="837"/>
            <p14:sldId id="838"/>
            <p14:sldId id="839"/>
            <p14:sldId id="840"/>
            <p14:sldId id="850"/>
            <p14:sldId id="851"/>
            <p14:sldId id="852"/>
            <p14:sldId id="2330"/>
            <p14:sldId id="821"/>
            <p14:sldId id="823"/>
            <p14:sldId id="853"/>
            <p14:sldId id="855"/>
            <p14:sldId id="856"/>
            <p14:sldId id="857"/>
            <p14:sldId id="858"/>
            <p14:sldId id="2331"/>
            <p14:sldId id="2322"/>
            <p14:sldId id="2324"/>
            <p14:sldId id="332"/>
            <p14:sldId id="305"/>
            <p14:sldId id="306"/>
            <p14:sldId id="327"/>
            <p14:sldId id="328"/>
            <p14:sldId id="329"/>
            <p14:sldId id="330"/>
            <p14:sldId id="2325"/>
            <p14:sldId id="326"/>
            <p14:sldId id="310"/>
            <p14:sldId id="2326"/>
            <p14:sldId id="2327"/>
            <p14:sldId id="2310"/>
          </p14:sldIdLst>
        </p14:section>
      </p14:sectionLst>
    </p:ext>
    <p:ext uri="{EFAFB233-063F-42B5-8137-9DF3F51BA10A}">
      <p15:sldGuideLst xmlns:p15="http://schemas.microsoft.com/office/powerpoint/2012/main">
        <p15:guide id="3" pos="149" userDrawn="1">
          <p15:clr>
            <a:srgbClr val="A4A3A4"/>
          </p15:clr>
        </p15:guide>
        <p15:guide id="6" pos="6091" userDrawn="1">
          <p15:clr>
            <a:srgbClr val="A4A3A4"/>
          </p15:clr>
        </p15:guide>
        <p15:guide id="9" orient="horz" pos="4088" userDrawn="1">
          <p15:clr>
            <a:srgbClr val="A4A3A4"/>
          </p15:clr>
        </p15:guide>
        <p15:guide id="10" orient="horz" pos="1298" userDrawn="1">
          <p15:clr>
            <a:srgbClr val="A4A3A4"/>
          </p15:clr>
        </p15:guide>
        <p15:guide id="11" pos="6023" userDrawn="1">
          <p15:clr>
            <a:srgbClr val="A4A3A4"/>
          </p15:clr>
        </p15:guide>
        <p15:guide id="12" pos="217" userDrawn="1">
          <p15:clr>
            <a:srgbClr val="A4A3A4"/>
          </p15:clr>
        </p15:guide>
        <p15:guide id="13" orient="horz" pos="1370" userDrawn="1">
          <p15:clr>
            <a:srgbClr val="A4A3A4"/>
          </p15:clr>
        </p15:guide>
        <p15:guide id="14" pos="2931" userDrawn="1">
          <p15:clr>
            <a:srgbClr val="A4A3A4"/>
          </p15:clr>
        </p15:guide>
        <p15:guide id="15" pos="3302" userDrawn="1">
          <p15:clr>
            <a:srgbClr val="A4A3A4"/>
          </p15:clr>
        </p15:guide>
        <p15:guide id="16" pos="3366" userDrawn="1">
          <p15:clr>
            <a:srgbClr val="A4A3A4"/>
          </p15:clr>
        </p15:guide>
        <p15:guide id="17" pos="2867" userDrawn="1">
          <p15:clr>
            <a:srgbClr val="A4A3A4"/>
          </p15:clr>
        </p15:guide>
        <p15:guide id="18" orient="horz" pos="1427" userDrawn="1">
          <p15:clr>
            <a:srgbClr val="A4A3A4"/>
          </p15:clr>
        </p15:guide>
        <p15:guide id="19" orient="horz" pos="1536" userDrawn="1">
          <p15:clr>
            <a:srgbClr val="A4A3A4"/>
          </p15:clr>
        </p15:guide>
        <p15:guide id="20" orient="horz" pos="3975" userDrawn="1">
          <p15:clr>
            <a:srgbClr val="A4A3A4"/>
          </p15:clr>
        </p15:guide>
        <p15:guide id="21" orient="horz" pos="2160">
          <p15:clr>
            <a:srgbClr val="A4A3A4"/>
          </p15:clr>
        </p15:guide>
        <p15:guide id="22" pos="3120">
          <p15:clr>
            <a:srgbClr val="A4A3A4"/>
          </p15:clr>
        </p15:guide>
        <p15:guide id="23" pos="308">
          <p15:clr>
            <a:srgbClr val="A4A3A4"/>
          </p15:clr>
        </p15:guide>
        <p15:guide id="24" pos="5932">
          <p15:clr>
            <a:srgbClr val="A4A3A4"/>
          </p15:clr>
        </p15:guide>
        <p15:guide id="25" pos="5683">
          <p15:clr>
            <a:srgbClr val="A4A3A4"/>
          </p15:clr>
        </p15:guide>
        <p15:guide id="26" orient="horz" pos="1434">
          <p15:clr>
            <a:srgbClr val="A4A3A4"/>
          </p15:clr>
        </p15:guide>
        <p15:guide id="27" orient="horz" pos="595">
          <p15:clr>
            <a:srgbClr val="A4A3A4"/>
          </p15:clr>
        </p15:guide>
        <p15:guide id="28" pos="2939">
          <p15:clr>
            <a:srgbClr val="A4A3A4"/>
          </p15:clr>
        </p15:guide>
        <p15:guide id="29" pos="330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김남희(KIM NAM HEE)/HR담당/SK" initials="김NH" lastIdx="1" clrIdx="0"/>
  <p:cmAuthor id="2" name="유영지(YOO YOUNGJEE)/역량개발담당/SK" initials="유Y" lastIdx="1" clrIdx="1"/>
  <p:cmAuthor id="3" name="유백(YU BAEK)/HR담당/SK" initials="유B" lastIdx="6" clrIdx="2"/>
  <p:cmAuthor id="4" name="김남희(KIM NAM HEE)/HR담당/SK" initials="김NH [2]"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AD6F"/>
    <a:srgbClr val="93CDDD"/>
    <a:srgbClr val="FF7A00"/>
    <a:srgbClr val="254061"/>
    <a:srgbClr val="558ED5"/>
    <a:srgbClr val="929FB0"/>
    <a:srgbClr val="C8CFD7"/>
    <a:srgbClr val="AAC6EA"/>
    <a:srgbClr val="D4E3F4"/>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82" autoAdjust="0"/>
    <p:restoredTop sz="91052" autoAdjust="0"/>
  </p:normalViewPr>
  <p:slideViewPr>
    <p:cSldViewPr>
      <p:cViewPr varScale="1">
        <p:scale>
          <a:sx n="132" d="100"/>
          <a:sy n="132" d="100"/>
        </p:scale>
        <p:origin x="344" y="160"/>
      </p:cViewPr>
      <p:guideLst>
        <p:guide pos="149"/>
        <p:guide pos="6091"/>
        <p:guide orient="horz" pos="4088"/>
        <p:guide orient="horz" pos="1298"/>
        <p:guide pos="6023"/>
        <p:guide pos="217"/>
        <p:guide orient="horz" pos="1370"/>
        <p:guide pos="2931"/>
        <p:guide pos="3302"/>
        <p:guide pos="3366"/>
        <p:guide pos="2867"/>
        <p:guide orient="horz" pos="1427"/>
        <p:guide orient="horz" pos="1536"/>
        <p:guide orient="horz" pos="3975"/>
        <p:guide orient="horz" pos="2160"/>
        <p:guide pos="3120"/>
        <p:guide pos="308"/>
        <p:guide pos="5932"/>
        <p:guide pos="5683"/>
        <p:guide orient="horz" pos="1434"/>
        <p:guide orient="horz" pos="595"/>
        <p:guide pos="2939"/>
        <p:guide pos="3301"/>
      </p:guideLst>
    </p:cSldViewPr>
  </p:slideViewPr>
  <p:notesTextViewPr>
    <p:cViewPr>
      <p:scale>
        <a:sx n="1" d="1"/>
        <a:sy n="1" d="1"/>
      </p:scale>
      <p:origin x="0" y="0"/>
    </p:cViewPr>
  </p:notesTextViewPr>
  <p:sorterViewPr>
    <p:cViewPr>
      <p:scale>
        <a:sx n="50" d="100"/>
        <a:sy n="50" d="100"/>
      </p:scale>
      <p:origin x="0" y="0"/>
    </p:cViewPr>
  </p:sorterViewPr>
  <p:notesViewPr>
    <p:cSldViewPr>
      <p:cViewPr varScale="1">
        <p:scale>
          <a:sx n="58" d="100"/>
          <a:sy n="58" d="100"/>
        </p:scale>
        <p:origin x="3330" y="96"/>
      </p:cViewPr>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42088E-1303-9F46-9B18-EC46E6D998F9}" type="doc">
      <dgm:prSet loTypeId="urn:microsoft.com/office/officeart/2005/8/layout/cycle2" loCatId="" qsTypeId="urn:microsoft.com/office/officeart/2005/8/quickstyle/simple4" qsCatId="simple" csTypeId="urn:microsoft.com/office/officeart/2005/8/colors/colorful1" csCatId="colorful" phldr="1"/>
      <dgm:spPr/>
      <dgm:t>
        <a:bodyPr/>
        <a:lstStyle/>
        <a:p>
          <a:pPr latinLnBrk="1"/>
          <a:endParaRPr lang="ko-KR" altLang="en-US"/>
        </a:p>
      </dgm:t>
    </dgm:pt>
    <dgm:pt modelId="{46E03F6D-97CF-844D-BD42-BC536BE2678E}">
      <dgm:prSet phldrT="[텍스트]"/>
      <dgm:spPr/>
      <dgm:t>
        <a:bodyPr/>
        <a:lstStyle/>
        <a:p>
          <a:pPr latinLnBrk="1"/>
          <a:r>
            <a:rPr lang="en-US" altLang="ko-KR" dirty="0"/>
            <a:t>Observe</a:t>
          </a:r>
          <a:endParaRPr lang="ko-KR" altLang="en-US" dirty="0"/>
        </a:p>
      </dgm:t>
    </dgm:pt>
    <dgm:pt modelId="{0F95A072-F84E-124F-9B4B-504B6CBB1D47}" type="parTrans" cxnId="{2B1ABC43-F3FF-D042-BBD7-F8FB2EC7C1DD}">
      <dgm:prSet/>
      <dgm:spPr/>
      <dgm:t>
        <a:bodyPr/>
        <a:lstStyle/>
        <a:p>
          <a:pPr latinLnBrk="1"/>
          <a:endParaRPr lang="ko-KR" altLang="en-US"/>
        </a:p>
      </dgm:t>
    </dgm:pt>
    <dgm:pt modelId="{06504F9F-EFCC-4A4B-A271-9C5BBF27E7FE}" type="sibTrans" cxnId="{2B1ABC43-F3FF-D042-BBD7-F8FB2EC7C1DD}">
      <dgm:prSet/>
      <dgm:spPr/>
      <dgm:t>
        <a:bodyPr/>
        <a:lstStyle/>
        <a:p>
          <a:pPr latinLnBrk="1"/>
          <a:endParaRPr lang="ko-KR" altLang="en-US"/>
        </a:p>
      </dgm:t>
    </dgm:pt>
    <dgm:pt modelId="{830D1657-13D1-2448-9B9A-76A888D08F4B}">
      <dgm:prSet phldrT="[텍스트]"/>
      <dgm:spPr/>
      <dgm:t>
        <a:bodyPr/>
        <a:lstStyle/>
        <a:p>
          <a:pPr latinLnBrk="1"/>
          <a:r>
            <a:rPr lang="en-US" altLang="ko-KR" dirty="0"/>
            <a:t>Act</a:t>
          </a:r>
          <a:endParaRPr lang="ko-KR" altLang="en-US" dirty="0"/>
        </a:p>
      </dgm:t>
    </dgm:pt>
    <dgm:pt modelId="{2C4F4956-6FD1-6344-B4FC-FEA1837F7942}" type="parTrans" cxnId="{02DACD3D-BC70-F64F-8A7E-ED6BC65EC928}">
      <dgm:prSet/>
      <dgm:spPr/>
      <dgm:t>
        <a:bodyPr/>
        <a:lstStyle/>
        <a:p>
          <a:pPr latinLnBrk="1"/>
          <a:endParaRPr lang="ko-KR" altLang="en-US"/>
        </a:p>
      </dgm:t>
    </dgm:pt>
    <dgm:pt modelId="{8F046E9D-6647-EE43-AAEE-62A453030435}" type="sibTrans" cxnId="{02DACD3D-BC70-F64F-8A7E-ED6BC65EC928}">
      <dgm:prSet/>
      <dgm:spPr/>
      <dgm:t>
        <a:bodyPr/>
        <a:lstStyle/>
        <a:p>
          <a:pPr latinLnBrk="1"/>
          <a:endParaRPr lang="ko-KR" altLang="en-US"/>
        </a:p>
      </dgm:t>
    </dgm:pt>
    <dgm:pt modelId="{2C09B2FD-B1D4-4C4A-B332-2766E13A104F}">
      <dgm:prSet phldrT="[텍스트]"/>
      <dgm:spPr/>
      <dgm:t>
        <a:bodyPr/>
        <a:lstStyle/>
        <a:p>
          <a:pPr latinLnBrk="1"/>
          <a:r>
            <a:rPr lang="en-US" altLang="ko-KR" dirty="0"/>
            <a:t>Analyze</a:t>
          </a:r>
          <a:endParaRPr lang="ko-KR" altLang="en-US" dirty="0"/>
        </a:p>
      </dgm:t>
    </dgm:pt>
    <dgm:pt modelId="{6AF3CE60-1B3C-FC41-9152-AAAFC1085A5C}" type="parTrans" cxnId="{F60E35B9-93AB-234E-89FF-05288C37620D}">
      <dgm:prSet/>
      <dgm:spPr/>
      <dgm:t>
        <a:bodyPr/>
        <a:lstStyle/>
        <a:p>
          <a:pPr latinLnBrk="1"/>
          <a:endParaRPr lang="ko-KR" altLang="en-US"/>
        </a:p>
      </dgm:t>
    </dgm:pt>
    <dgm:pt modelId="{FD84BE2B-6AF4-6C47-B354-B98CAE2EF07D}" type="sibTrans" cxnId="{F60E35B9-93AB-234E-89FF-05288C37620D}">
      <dgm:prSet/>
      <dgm:spPr/>
      <dgm:t>
        <a:bodyPr/>
        <a:lstStyle/>
        <a:p>
          <a:pPr latinLnBrk="1"/>
          <a:endParaRPr lang="ko-KR" altLang="en-US"/>
        </a:p>
      </dgm:t>
    </dgm:pt>
    <dgm:pt modelId="{25C00E60-BFFE-A142-BF03-E86D8C1575C2}" type="pres">
      <dgm:prSet presAssocID="{E142088E-1303-9F46-9B18-EC46E6D998F9}" presName="cycle" presStyleCnt="0">
        <dgm:presLayoutVars>
          <dgm:dir/>
          <dgm:resizeHandles val="exact"/>
        </dgm:presLayoutVars>
      </dgm:prSet>
      <dgm:spPr/>
    </dgm:pt>
    <dgm:pt modelId="{8EDC026B-1C6B-754B-9F71-D9F0F72ECC8E}" type="pres">
      <dgm:prSet presAssocID="{46E03F6D-97CF-844D-BD42-BC536BE2678E}" presName="node" presStyleLbl="node1" presStyleIdx="0" presStyleCnt="3">
        <dgm:presLayoutVars>
          <dgm:bulletEnabled val="1"/>
        </dgm:presLayoutVars>
      </dgm:prSet>
      <dgm:spPr/>
    </dgm:pt>
    <dgm:pt modelId="{3711611C-46B4-A94C-9E86-55589EA682DB}" type="pres">
      <dgm:prSet presAssocID="{06504F9F-EFCC-4A4B-A271-9C5BBF27E7FE}" presName="sibTrans" presStyleLbl="sibTrans2D1" presStyleIdx="0" presStyleCnt="3"/>
      <dgm:spPr/>
    </dgm:pt>
    <dgm:pt modelId="{E9E48376-284D-0A4E-83DE-1E0D9FF3EE7C}" type="pres">
      <dgm:prSet presAssocID="{06504F9F-EFCC-4A4B-A271-9C5BBF27E7FE}" presName="connectorText" presStyleLbl="sibTrans2D1" presStyleIdx="0" presStyleCnt="3"/>
      <dgm:spPr/>
    </dgm:pt>
    <dgm:pt modelId="{6CD20DF9-F17B-4B4A-AEF0-55E2C18F8561}" type="pres">
      <dgm:prSet presAssocID="{2C09B2FD-B1D4-4C4A-B332-2766E13A104F}" presName="node" presStyleLbl="node1" presStyleIdx="1" presStyleCnt="3">
        <dgm:presLayoutVars>
          <dgm:bulletEnabled val="1"/>
        </dgm:presLayoutVars>
      </dgm:prSet>
      <dgm:spPr/>
    </dgm:pt>
    <dgm:pt modelId="{80F9E7BC-3C1D-0443-AC47-22A2C2F7E8F5}" type="pres">
      <dgm:prSet presAssocID="{FD84BE2B-6AF4-6C47-B354-B98CAE2EF07D}" presName="sibTrans" presStyleLbl="sibTrans2D1" presStyleIdx="1" presStyleCnt="3"/>
      <dgm:spPr/>
    </dgm:pt>
    <dgm:pt modelId="{D01301B2-A2D3-764A-8C39-48AB69797DCE}" type="pres">
      <dgm:prSet presAssocID="{FD84BE2B-6AF4-6C47-B354-B98CAE2EF07D}" presName="connectorText" presStyleLbl="sibTrans2D1" presStyleIdx="1" presStyleCnt="3"/>
      <dgm:spPr/>
    </dgm:pt>
    <dgm:pt modelId="{FB57D062-2FF2-5F45-A37C-D74112077F22}" type="pres">
      <dgm:prSet presAssocID="{830D1657-13D1-2448-9B9A-76A888D08F4B}" presName="node" presStyleLbl="node1" presStyleIdx="2" presStyleCnt="3">
        <dgm:presLayoutVars>
          <dgm:bulletEnabled val="1"/>
        </dgm:presLayoutVars>
      </dgm:prSet>
      <dgm:spPr/>
    </dgm:pt>
    <dgm:pt modelId="{55007E0F-5052-8D4B-9F7A-323FAE430C9D}" type="pres">
      <dgm:prSet presAssocID="{8F046E9D-6647-EE43-AAEE-62A453030435}" presName="sibTrans" presStyleLbl="sibTrans2D1" presStyleIdx="2" presStyleCnt="3"/>
      <dgm:spPr/>
    </dgm:pt>
    <dgm:pt modelId="{D28D7EB5-0CAC-9042-9E9F-3B27D5B56101}" type="pres">
      <dgm:prSet presAssocID="{8F046E9D-6647-EE43-AAEE-62A453030435}" presName="connectorText" presStyleLbl="sibTrans2D1" presStyleIdx="2" presStyleCnt="3"/>
      <dgm:spPr/>
    </dgm:pt>
  </dgm:ptLst>
  <dgm:cxnLst>
    <dgm:cxn modelId="{BFF82F20-900C-3D4C-B127-8736F6C10219}" type="presOf" srcId="{FD84BE2B-6AF4-6C47-B354-B98CAE2EF07D}" destId="{D01301B2-A2D3-764A-8C39-48AB69797DCE}" srcOrd="1" destOrd="0" presId="urn:microsoft.com/office/officeart/2005/8/layout/cycle2"/>
    <dgm:cxn modelId="{85B42221-4ABD-C444-9E07-F0929E2EBBBE}" type="presOf" srcId="{8F046E9D-6647-EE43-AAEE-62A453030435}" destId="{55007E0F-5052-8D4B-9F7A-323FAE430C9D}" srcOrd="0" destOrd="0" presId="urn:microsoft.com/office/officeart/2005/8/layout/cycle2"/>
    <dgm:cxn modelId="{0F9DC22E-C58A-A247-9BD8-40639224EF51}" type="presOf" srcId="{8F046E9D-6647-EE43-AAEE-62A453030435}" destId="{D28D7EB5-0CAC-9042-9E9F-3B27D5B56101}" srcOrd="1" destOrd="0" presId="urn:microsoft.com/office/officeart/2005/8/layout/cycle2"/>
    <dgm:cxn modelId="{02DACD3D-BC70-F64F-8A7E-ED6BC65EC928}" srcId="{E142088E-1303-9F46-9B18-EC46E6D998F9}" destId="{830D1657-13D1-2448-9B9A-76A888D08F4B}" srcOrd="2" destOrd="0" parTransId="{2C4F4956-6FD1-6344-B4FC-FEA1837F7942}" sibTransId="{8F046E9D-6647-EE43-AAEE-62A453030435}"/>
    <dgm:cxn modelId="{2B1ABC43-F3FF-D042-BBD7-F8FB2EC7C1DD}" srcId="{E142088E-1303-9F46-9B18-EC46E6D998F9}" destId="{46E03F6D-97CF-844D-BD42-BC536BE2678E}" srcOrd="0" destOrd="0" parTransId="{0F95A072-F84E-124F-9B4B-504B6CBB1D47}" sibTransId="{06504F9F-EFCC-4A4B-A271-9C5BBF27E7FE}"/>
    <dgm:cxn modelId="{89596E59-1C8B-6B42-BD07-6E244B3DB694}" type="presOf" srcId="{46E03F6D-97CF-844D-BD42-BC536BE2678E}" destId="{8EDC026B-1C6B-754B-9F71-D9F0F72ECC8E}" srcOrd="0" destOrd="0" presId="urn:microsoft.com/office/officeart/2005/8/layout/cycle2"/>
    <dgm:cxn modelId="{28331F8E-6C0F-A640-AE36-4A31BC66B22A}" type="presOf" srcId="{06504F9F-EFCC-4A4B-A271-9C5BBF27E7FE}" destId="{3711611C-46B4-A94C-9E86-55589EA682DB}" srcOrd="0" destOrd="0" presId="urn:microsoft.com/office/officeart/2005/8/layout/cycle2"/>
    <dgm:cxn modelId="{2DF39A9E-2750-E64A-8BEF-E8658249A47C}" type="presOf" srcId="{2C09B2FD-B1D4-4C4A-B332-2766E13A104F}" destId="{6CD20DF9-F17B-4B4A-AEF0-55E2C18F8561}" srcOrd="0" destOrd="0" presId="urn:microsoft.com/office/officeart/2005/8/layout/cycle2"/>
    <dgm:cxn modelId="{4EE577A8-7961-A841-91C0-9885B6492490}" type="presOf" srcId="{E142088E-1303-9F46-9B18-EC46E6D998F9}" destId="{25C00E60-BFFE-A142-BF03-E86D8C1575C2}" srcOrd="0" destOrd="0" presId="urn:microsoft.com/office/officeart/2005/8/layout/cycle2"/>
    <dgm:cxn modelId="{F60E35B9-93AB-234E-89FF-05288C37620D}" srcId="{E142088E-1303-9F46-9B18-EC46E6D998F9}" destId="{2C09B2FD-B1D4-4C4A-B332-2766E13A104F}" srcOrd="1" destOrd="0" parTransId="{6AF3CE60-1B3C-FC41-9152-AAAFC1085A5C}" sibTransId="{FD84BE2B-6AF4-6C47-B354-B98CAE2EF07D}"/>
    <dgm:cxn modelId="{FC8C5CD4-A6C0-9844-A161-A80055735DA9}" type="presOf" srcId="{FD84BE2B-6AF4-6C47-B354-B98CAE2EF07D}" destId="{80F9E7BC-3C1D-0443-AC47-22A2C2F7E8F5}" srcOrd="0" destOrd="0" presId="urn:microsoft.com/office/officeart/2005/8/layout/cycle2"/>
    <dgm:cxn modelId="{F78D2BDA-3399-FD4D-81FB-F18A6B476216}" type="presOf" srcId="{06504F9F-EFCC-4A4B-A271-9C5BBF27E7FE}" destId="{E9E48376-284D-0A4E-83DE-1E0D9FF3EE7C}" srcOrd="1" destOrd="0" presId="urn:microsoft.com/office/officeart/2005/8/layout/cycle2"/>
    <dgm:cxn modelId="{C29274DF-3756-1347-87F8-E799F3AE47D8}" type="presOf" srcId="{830D1657-13D1-2448-9B9A-76A888D08F4B}" destId="{FB57D062-2FF2-5F45-A37C-D74112077F22}" srcOrd="0" destOrd="0" presId="urn:microsoft.com/office/officeart/2005/8/layout/cycle2"/>
    <dgm:cxn modelId="{76085ED7-DCCE-6448-9208-7883768DD3DE}" type="presParOf" srcId="{25C00E60-BFFE-A142-BF03-E86D8C1575C2}" destId="{8EDC026B-1C6B-754B-9F71-D9F0F72ECC8E}" srcOrd="0" destOrd="0" presId="urn:microsoft.com/office/officeart/2005/8/layout/cycle2"/>
    <dgm:cxn modelId="{207530A7-C033-FC49-9075-899971EE6FA1}" type="presParOf" srcId="{25C00E60-BFFE-A142-BF03-E86D8C1575C2}" destId="{3711611C-46B4-A94C-9E86-55589EA682DB}" srcOrd="1" destOrd="0" presId="urn:microsoft.com/office/officeart/2005/8/layout/cycle2"/>
    <dgm:cxn modelId="{1958FC8C-DC24-4345-AA4C-9F54D0873DA8}" type="presParOf" srcId="{3711611C-46B4-A94C-9E86-55589EA682DB}" destId="{E9E48376-284D-0A4E-83DE-1E0D9FF3EE7C}" srcOrd="0" destOrd="0" presId="urn:microsoft.com/office/officeart/2005/8/layout/cycle2"/>
    <dgm:cxn modelId="{C4E273A9-35EC-6345-8F44-946907647BF6}" type="presParOf" srcId="{25C00E60-BFFE-A142-BF03-E86D8C1575C2}" destId="{6CD20DF9-F17B-4B4A-AEF0-55E2C18F8561}" srcOrd="2" destOrd="0" presId="urn:microsoft.com/office/officeart/2005/8/layout/cycle2"/>
    <dgm:cxn modelId="{B9F9F184-D558-6641-8130-F2E18A6761B4}" type="presParOf" srcId="{25C00E60-BFFE-A142-BF03-E86D8C1575C2}" destId="{80F9E7BC-3C1D-0443-AC47-22A2C2F7E8F5}" srcOrd="3" destOrd="0" presId="urn:microsoft.com/office/officeart/2005/8/layout/cycle2"/>
    <dgm:cxn modelId="{14F10D57-ACDA-F64A-8103-805F9673042C}" type="presParOf" srcId="{80F9E7BC-3C1D-0443-AC47-22A2C2F7E8F5}" destId="{D01301B2-A2D3-764A-8C39-48AB69797DCE}" srcOrd="0" destOrd="0" presId="urn:microsoft.com/office/officeart/2005/8/layout/cycle2"/>
    <dgm:cxn modelId="{1CF226F6-3960-6646-BE3C-2EEA4A70E94C}" type="presParOf" srcId="{25C00E60-BFFE-A142-BF03-E86D8C1575C2}" destId="{FB57D062-2FF2-5F45-A37C-D74112077F22}" srcOrd="4" destOrd="0" presId="urn:microsoft.com/office/officeart/2005/8/layout/cycle2"/>
    <dgm:cxn modelId="{BC1A64F4-252F-F443-B338-E36E1DA159A4}" type="presParOf" srcId="{25C00E60-BFFE-A142-BF03-E86D8C1575C2}" destId="{55007E0F-5052-8D4B-9F7A-323FAE430C9D}" srcOrd="5" destOrd="0" presId="urn:microsoft.com/office/officeart/2005/8/layout/cycle2"/>
    <dgm:cxn modelId="{A2F2FFC1-476D-EE4C-8769-30EDC6FC56DB}" type="presParOf" srcId="{55007E0F-5052-8D4B-9F7A-323FAE430C9D}" destId="{D28D7EB5-0CAC-9042-9E9F-3B27D5B56101}"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C026B-1C6B-754B-9F71-D9F0F72ECC8E}">
      <dsp:nvSpPr>
        <dsp:cNvPr id="0" name=""/>
        <dsp:cNvSpPr/>
      </dsp:nvSpPr>
      <dsp:spPr>
        <a:xfrm>
          <a:off x="2300257" y="317"/>
          <a:ext cx="1581804" cy="158180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latinLnBrk="1">
            <a:lnSpc>
              <a:spcPct val="90000"/>
            </a:lnSpc>
            <a:spcBef>
              <a:spcPct val="0"/>
            </a:spcBef>
            <a:spcAft>
              <a:spcPct val="35000"/>
            </a:spcAft>
            <a:buNone/>
          </a:pPr>
          <a:r>
            <a:rPr lang="en-US" altLang="ko-KR" sz="2200" kern="1200" dirty="0"/>
            <a:t>Observe</a:t>
          </a:r>
          <a:endParaRPr lang="ko-KR" altLang="en-US" sz="2200" kern="1200" dirty="0"/>
        </a:p>
      </dsp:txBody>
      <dsp:txXfrm>
        <a:off x="2531907" y="231967"/>
        <a:ext cx="1118504" cy="1118504"/>
      </dsp:txXfrm>
    </dsp:sp>
    <dsp:sp modelId="{3711611C-46B4-A94C-9E86-55589EA682DB}">
      <dsp:nvSpPr>
        <dsp:cNvPr id="0" name=""/>
        <dsp:cNvSpPr/>
      </dsp:nvSpPr>
      <dsp:spPr>
        <a:xfrm rot="3600000">
          <a:off x="3468705" y="1543479"/>
          <a:ext cx="421766" cy="533859"/>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latinLnBrk="1">
            <a:lnSpc>
              <a:spcPct val="90000"/>
            </a:lnSpc>
            <a:spcBef>
              <a:spcPct val="0"/>
            </a:spcBef>
            <a:spcAft>
              <a:spcPct val="35000"/>
            </a:spcAft>
            <a:buNone/>
          </a:pPr>
          <a:endParaRPr lang="ko-KR" altLang="en-US" sz="1800" kern="1200"/>
        </a:p>
      </dsp:txBody>
      <dsp:txXfrm>
        <a:off x="3500338" y="1595462"/>
        <a:ext cx="295236" cy="320315"/>
      </dsp:txXfrm>
    </dsp:sp>
    <dsp:sp modelId="{6CD20DF9-F17B-4B4A-AEF0-55E2C18F8561}">
      <dsp:nvSpPr>
        <dsp:cNvPr id="0" name=""/>
        <dsp:cNvSpPr/>
      </dsp:nvSpPr>
      <dsp:spPr>
        <a:xfrm>
          <a:off x="3489053" y="2059371"/>
          <a:ext cx="1581804" cy="1581804"/>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latinLnBrk="1">
            <a:lnSpc>
              <a:spcPct val="90000"/>
            </a:lnSpc>
            <a:spcBef>
              <a:spcPct val="0"/>
            </a:spcBef>
            <a:spcAft>
              <a:spcPct val="35000"/>
            </a:spcAft>
            <a:buNone/>
          </a:pPr>
          <a:r>
            <a:rPr lang="en-US" altLang="ko-KR" sz="2200" kern="1200" dirty="0"/>
            <a:t>Analyze</a:t>
          </a:r>
          <a:endParaRPr lang="ko-KR" altLang="en-US" sz="2200" kern="1200" dirty="0"/>
        </a:p>
      </dsp:txBody>
      <dsp:txXfrm>
        <a:off x="3720703" y="2291021"/>
        <a:ext cx="1118504" cy="1118504"/>
      </dsp:txXfrm>
    </dsp:sp>
    <dsp:sp modelId="{80F9E7BC-3C1D-0443-AC47-22A2C2F7E8F5}">
      <dsp:nvSpPr>
        <dsp:cNvPr id="0" name=""/>
        <dsp:cNvSpPr/>
      </dsp:nvSpPr>
      <dsp:spPr>
        <a:xfrm rot="10800000">
          <a:off x="2892213" y="2583344"/>
          <a:ext cx="421766" cy="533859"/>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latinLnBrk="1">
            <a:lnSpc>
              <a:spcPct val="90000"/>
            </a:lnSpc>
            <a:spcBef>
              <a:spcPct val="0"/>
            </a:spcBef>
            <a:spcAft>
              <a:spcPct val="35000"/>
            </a:spcAft>
            <a:buNone/>
          </a:pPr>
          <a:endParaRPr lang="ko-KR" altLang="en-US" sz="1800" kern="1200"/>
        </a:p>
      </dsp:txBody>
      <dsp:txXfrm rot="10800000">
        <a:off x="3018743" y="2690116"/>
        <a:ext cx="295236" cy="320315"/>
      </dsp:txXfrm>
    </dsp:sp>
    <dsp:sp modelId="{FB57D062-2FF2-5F45-A37C-D74112077F22}">
      <dsp:nvSpPr>
        <dsp:cNvPr id="0" name=""/>
        <dsp:cNvSpPr/>
      </dsp:nvSpPr>
      <dsp:spPr>
        <a:xfrm>
          <a:off x="1111462" y="2059371"/>
          <a:ext cx="1581804" cy="1581804"/>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latinLnBrk="1">
            <a:lnSpc>
              <a:spcPct val="90000"/>
            </a:lnSpc>
            <a:spcBef>
              <a:spcPct val="0"/>
            </a:spcBef>
            <a:spcAft>
              <a:spcPct val="35000"/>
            </a:spcAft>
            <a:buNone/>
          </a:pPr>
          <a:r>
            <a:rPr lang="en-US" altLang="ko-KR" sz="2200" kern="1200" dirty="0"/>
            <a:t>Act</a:t>
          </a:r>
          <a:endParaRPr lang="ko-KR" altLang="en-US" sz="2200" kern="1200" dirty="0"/>
        </a:p>
      </dsp:txBody>
      <dsp:txXfrm>
        <a:off x="1343112" y="2291021"/>
        <a:ext cx="1118504" cy="1118504"/>
      </dsp:txXfrm>
    </dsp:sp>
    <dsp:sp modelId="{55007E0F-5052-8D4B-9F7A-323FAE430C9D}">
      <dsp:nvSpPr>
        <dsp:cNvPr id="0" name=""/>
        <dsp:cNvSpPr/>
      </dsp:nvSpPr>
      <dsp:spPr>
        <a:xfrm rot="18000000">
          <a:off x="2279910" y="1564154"/>
          <a:ext cx="421766" cy="533859"/>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latinLnBrk="1">
            <a:lnSpc>
              <a:spcPct val="90000"/>
            </a:lnSpc>
            <a:spcBef>
              <a:spcPct val="0"/>
            </a:spcBef>
            <a:spcAft>
              <a:spcPct val="35000"/>
            </a:spcAft>
            <a:buNone/>
          </a:pPr>
          <a:endParaRPr lang="ko-KR" altLang="en-US" sz="1800" kern="1200"/>
        </a:p>
      </dsp:txBody>
      <dsp:txXfrm>
        <a:off x="2311543" y="1725715"/>
        <a:ext cx="295236" cy="320315"/>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2" y="1"/>
            <a:ext cx="2949099" cy="498693"/>
          </a:xfrm>
          <a:prstGeom prst="rect">
            <a:avLst/>
          </a:prstGeom>
        </p:spPr>
        <p:txBody>
          <a:bodyPr vert="horz" lIns="91422" tIns="45711" rIns="91422" bIns="45711" rtlCol="0"/>
          <a:lstStyle>
            <a:lvl1pPr algn="l">
              <a:defRPr sz="1200"/>
            </a:lvl1pPr>
          </a:lstStyle>
          <a:p>
            <a:endParaRPr lang="ko-KR" altLang="en-US" dirty="0">
              <a:latin typeface="HY견고딕" panose="02030600000101010101" pitchFamily="18" charset="-127"/>
              <a:ea typeface="HY견고딕" panose="02030600000101010101" pitchFamily="18" charset="-127"/>
            </a:endParaRPr>
          </a:p>
        </p:txBody>
      </p:sp>
      <p:sp>
        <p:nvSpPr>
          <p:cNvPr id="3" name="날짜 개체 틀 2"/>
          <p:cNvSpPr>
            <a:spLocks noGrp="1"/>
          </p:cNvSpPr>
          <p:nvPr>
            <p:ph type="dt" sz="quarter" idx="1"/>
          </p:nvPr>
        </p:nvSpPr>
        <p:spPr>
          <a:xfrm>
            <a:off x="3854941" y="1"/>
            <a:ext cx="2949099" cy="498693"/>
          </a:xfrm>
          <a:prstGeom prst="rect">
            <a:avLst/>
          </a:prstGeom>
        </p:spPr>
        <p:txBody>
          <a:bodyPr vert="horz" lIns="91422" tIns="45711" rIns="91422" bIns="45711" rtlCol="0"/>
          <a:lstStyle>
            <a:lvl1pPr algn="r">
              <a:defRPr sz="1200"/>
            </a:lvl1pPr>
          </a:lstStyle>
          <a:p>
            <a:fld id="{22E7D5EE-2E43-4D49-B8E5-2A580577F814}" type="datetimeFigureOut">
              <a:rPr lang="ko-KR" altLang="en-US" smtClean="0">
                <a:latin typeface="HY견고딕" panose="02030600000101010101" pitchFamily="18" charset="-127"/>
                <a:ea typeface="HY견고딕" panose="02030600000101010101" pitchFamily="18" charset="-127"/>
              </a:rPr>
              <a:t>2021. 5. 7.</a:t>
            </a:fld>
            <a:endParaRPr lang="ko-KR" altLang="en-US" dirty="0">
              <a:latin typeface="HY견고딕" panose="02030600000101010101" pitchFamily="18" charset="-127"/>
              <a:ea typeface="HY견고딕" panose="02030600000101010101" pitchFamily="18" charset="-127"/>
            </a:endParaRPr>
          </a:p>
        </p:txBody>
      </p:sp>
      <p:sp>
        <p:nvSpPr>
          <p:cNvPr id="4" name="바닥글 개체 틀 3"/>
          <p:cNvSpPr>
            <a:spLocks noGrp="1"/>
          </p:cNvSpPr>
          <p:nvPr>
            <p:ph type="ftr" sz="quarter" idx="2"/>
          </p:nvPr>
        </p:nvSpPr>
        <p:spPr>
          <a:xfrm>
            <a:off x="2" y="9440648"/>
            <a:ext cx="2949099" cy="498692"/>
          </a:xfrm>
          <a:prstGeom prst="rect">
            <a:avLst/>
          </a:prstGeom>
        </p:spPr>
        <p:txBody>
          <a:bodyPr vert="horz" lIns="91422" tIns="45711" rIns="91422" bIns="45711" rtlCol="0" anchor="b"/>
          <a:lstStyle>
            <a:lvl1pPr algn="l">
              <a:defRPr sz="1200"/>
            </a:lvl1pPr>
          </a:lstStyle>
          <a:p>
            <a:endParaRPr lang="ko-KR" altLang="en-US" dirty="0">
              <a:latin typeface="HY견고딕" panose="02030600000101010101" pitchFamily="18" charset="-127"/>
              <a:ea typeface="HY견고딕" panose="02030600000101010101" pitchFamily="18" charset="-127"/>
            </a:endParaRPr>
          </a:p>
        </p:txBody>
      </p:sp>
      <p:sp>
        <p:nvSpPr>
          <p:cNvPr id="5" name="슬라이드 번호 개체 틀 4"/>
          <p:cNvSpPr>
            <a:spLocks noGrp="1"/>
          </p:cNvSpPr>
          <p:nvPr>
            <p:ph type="sldNum" sz="quarter" idx="3"/>
          </p:nvPr>
        </p:nvSpPr>
        <p:spPr>
          <a:xfrm>
            <a:off x="3854941" y="9440648"/>
            <a:ext cx="2949099" cy="498692"/>
          </a:xfrm>
          <a:prstGeom prst="rect">
            <a:avLst/>
          </a:prstGeom>
        </p:spPr>
        <p:txBody>
          <a:bodyPr vert="horz" lIns="91422" tIns="45711" rIns="91422" bIns="45711" rtlCol="0" anchor="b"/>
          <a:lstStyle>
            <a:lvl1pPr algn="r">
              <a:defRPr sz="1200"/>
            </a:lvl1pPr>
          </a:lstStyle>
          <a:p>
            <a:fld id="{78267275-433E-4180-814E-4B35236A27D3}" type="slidenum">
              <a:rPr lang="ko-KR" altLang="en-US" smtClean="0">
                <a:latin typeface="HY견고딕" panose="02030600000101010101" pitchFamily="18" charset="-127"/>
                <a:ea typeface="HY견고딕" panose="02030600000101010101" pitchFamily="18" charset="-127"/>
              </a:rPr>
              <a:t>‹#›</a:t>
            </a:fld>
            <a:endParaRPr lang="ko-KR" altLang="en-US" dirty="0">
              <a:latin typeface="HY견고딕" panose="02030600000101010101" pitchFamily="18" charset="-127"/>
              <a:ea typeface="HY견고딕" panose="02030600000101010101" pitchFamily="18" charset="-127"/>
            </a:endParaRPr>
          </a:p>
        </p:txBody>
      </p:sp>
    </p:spTree>
    <p:extLst>
      <p:ext uri="{BB962C8B-B14F-4D97-AF65-F5344CB8AC3E}">
        <p14:creationId xmlns:p14="http://schemas.microsoft.com/office/powerpoint/2010/main" val="9242740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2" y="1"/>
            <a:ext cx="2949099" cy="498693"/>
          </a:xfrm>
          <a:prstGeom prst="rect">
            <a:avLst/>
          </a:prstGeom>
        </p:spPr>
        <p:txBody>
          <a:bodyPr vert="horz" lIns="91422" tIns="45711" rIns="91422" bIns="45711" rtlCol="0"/>
          <a:lstStyle>
            <a:lvl1pPr algn="l">
              <a:defRPr sz="1200">
                <a:latin typeface="HY견고딕" panose="02030600000101010101" pitchFamily="18" charset="-127"/>
                <a:ea typeface="HY견고딕" panose="02030600000101010101" pitchFamily="18" charset="-127"/>
              </a:defRPr>
            </a:lvl1pPr>
          </a:lstStyle>
          <a:p>
            <a:endParaRPr lang="ko-KR" altLang="en-US" dirty="0"/>
          </a:p>
        </p:txBody>
      </p:sp>
      <p:sp>
        <p:nvSpPr>
          <p:cNvPr id="3" name="날짜 개체 틀 2"/>
          <p:cNvSpPr>
            <a:spLocks noGrp="1"/>
          </p:cNvSpPr>
          <p:nvPr>
            <p:ph type="dt" idx="1"/>
          </p:nvPr>
        </p:nvSpPr>
        <p:spPr>
          <a:xfrm>
            <a:off x="3854941" y="1"/>
            <a:ext cx="2949099" cy="498693"/>
          </a:xfrm>
          <a:prstGeom prst="rect">
            <a:avLst/>
          </a:prstGeom>
        </p:spPr>
        <p:txBody>
          <a:bodyPr vert="horz" lIns="91422" tIns="45711" rIns="91422" bIns="45711" rtlCol="0"/>
          <a:lstStyle>
            <a:lvl1pPr algn="r">
              <a:defRPr sz="1200">
                <a:latin typeface="HY견고딕" panose="02030600000101010101" pitchFamily="18" charset="-127"/>
                <a:ea typeface="HY견고딕" panose="02030600000101010101" pitchFamily="18" charset="-127"/>
              </a:defRPr>
            </a:lvl1pPr>
          </a:lstStyle>
          <a:p>
            <a:fld id="{BD4F877D-F0A5-4205-9556-3C835831EB80}" type="datetimeFigureOut">
              <a:rPr lang="ko-KR" altLang="en-US" smtClean="0"/>
              <a:pPr/>
              <a:t>2021. 5. 7.</a:t>
            </a:fld>
            <a:endParaRPr lang="ko-KR" altLang="en-US" dirty="0"/>
          </a:p>
        </p:txBody>
      </p:sp>
      <p:sp>
        <p:nvSpPr>
          <p:cNvPr id="4" name="슬라이드 이미지 개체 틀 3"/>
          <p:cNvSpPr>
            <a:spLocks noGrp="1" noRot="1" noChangeAspect="1"/>
          </p:cNvSpPr>
          <p:nvPr>
            <p:ph type="sldImg" idx="2"/>
          </p:nvPr>
        </p:nvSpPr>
        <p:spPr>
          <a:xfrm>
            <a:off x="981075" y="1243013"/>
            <a:ext cx="4843463" cy="3354387"/>
          </a:xfrm>
          <a:prstGeom prst="rect">
            <a:avLst/>
          </a:prstGeom>
          <a:noFill/>
          <a:ln w="12700">
            <a:solidFill>
              <a:prstClr val="black"/>
            </a:solidFill>
          </a:ln>
        </p:spPr>
        <p:txBody>
          <a:bodyPr vert="horz" lIns="91422" tIns="45711" rIns="91422" bIns="45711" rtlCol="0" anchor="ctr"/>
          <a:lstStyle/>
          <a:p>
            <a:endParaRPr lang="ko-KR" altLang="en-US" dirty="0"/>
          </a:p>
        </p:txBody>
      </p:sp>
      <p:sp>
        <p:nvSpPr>
          <p:cNvPr id="5" name="슬라이드 노트 개체 틀 4"/>
          <p:cNvSpPr>
            <a:spLocks noGrp="1"/>
          </p:cNvSpPr>
          <p:nvPr>
            <p:ph type="body" sz="quarter" idx="3"/>
          </p:nvPr>
        </p:nvSpPr>
        <p:spPr>
          <a:xfrm>
            <a:off x="680562" y="4783308"/>
            <a:ext cx="5444490" cy="3913614"/>
          </a:xfrm>
          <a:prstGeom prst="rect">
            <a:avLst/>
          </a:prstGeom>
        </p:spPr>
        <p:txBody>
          <a:bodyPr vert="horz" lIns="91422" tIns="45711" rIns="91422" bIns="45711"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2" y="9440648"/>
            <a:ext cx="2949099" cy="498692"/>
          </a:xfrm>
          <a:prstGeom prst="rect">
            <a:avLst/>
          </a:prstGeom>
        </p:spPr>
        <p:txBody>
          <a:bodyPr vert="horz" lIns="91422" tIns="45711" rIns="91422" bIns="45711" rtlCol="0" anchor="b"/>
          <a:lstStyle>
            <a:lvl1pPr algn="l">
              <a:defRPr sz="1200">
                <a:latin typeface="HY견고딕" panose="02030600000101010101" pitchFamily="18" charset="-127"/>
                <a:ea typeface="HY견고딕" panose="02030600000101010101" pitchFamily="18" charset="-127"/>
              </a:defRPr>
            </a:lvl1pPr>
          </a:lstStyle>
          <a:p>
            <a:endParaRPr lang="ko-KR" altLang="en-US" dirty="0"/>
          </a:p>
        </p:txBody>
      </p:sp>
      <p:sp>
        <p:nvSpPr>
          <p:cNvPr id="7" name="슬라이드 번호 개체 틀 6"/>
          <p:cNvSpPr>
            <a:spLocks noGrp="1"/>
          </p:cNvSpPr>
          <p:nvPr>
            <p:ph type="sldNum" sz="quarter" idx="5"/>
          </p:nvPr>
        </p:nvSpPr>
        <p:spPr>
          <a:xfrm>
            <a:off x="3854941" y="9440648"/>
            <a:ext cx="2949099" cy="498692"/>
          </a:xfrm>
          <a:prstGeom prst="rect">
            <a:avLst/>
          </a:prstGeom>
        </p:spPr>
        <p:txBody>
          <a:bodyPr vert="horz" lIns="91422" tIns="45711" rIns="91422" bIns="45711" rtlCol="0" anchor="b"/>
          <a:lstStyle>
            <a:lvl1pPr algn="r">
              <a:defRPr sz="1200">
                <a:latin typeface="HY견고딕" panose="02030600000101010101" pitchFamily="18" charset="-127"/>
                <a:ea typeface="HY견고딕" panose="02030600000101010101" pitchFamily="18" charset="-127"/>
              </a:defRPr>
            </a:lvl1pPr>
          </a:lstStyle>
          <a:p>
            <a:fld id="{B606E0C0-4448-4B11-841F-E807EB4C0F93}" type="slidenum">
              <a:rPr lang="ko-KR" altLang="en-US" smtClean="0"/>
              <a:pPr/>
              <a:t>‹#›</a:t>
            </a:fld>
            <a:endParaRPr lang="ko-KR" altLang="en-US" dirty="0"/>
          </a:p>
        </p:txBody>
      </p:sp>
    </p:spTree>
    <p:extLst>
      <p:ext uri="{BB962C8B-B14F-4D97-AF65-F5344CB8AC3E}">
        <p14:creationId xmlns:p14="http://schemas.microsoft.com/office/powerpoint/2010/main" val="273292585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HY견고딕" panose="02030600000101010101" pitchFamily="18" charset="-127"/>
        <a:ea typeface="HY견고딕" panose="02030600000101010101" pitchFamily="18" charset="-127"/>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ivebook.manning.com/book/kubernetes-in-action/chapter-6/106"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PaaS vs CaaS</a:t>
            </a:r>
          </a:p>
          <a:p>
            <a:pPr marL="228600" indent="-228600">
              <a:buAutoNum type="arabicPeriod"/>
            </a:pPr>
            <a:r>
              <a:rPr kumimoji="1" lang="en-US" altLang="ko-KR" dirty="0"/>
              <a:t>PaaS - </a:t>
            </a:r>
            <a:r>
              <a:rPr kumimoji="1" lang="ko-KR" altLang="en-US" dirty="0"/>
              <a:t>서비스 공급자가 개발자를 위해 응용 프로그램을 배포</a:t>
            </a:r>
            <a:r>
              <a:rPr kumimoji="1" lang="en-US" altLang="ko-KR" dirty="0"/>
              <a:t>, </a:t>
            </a:r>
            <a:r>
              <a:rPr kumimoji="1" lang="ko-KR" altLang="en-US" dirty="0"/>
              <a:t>호스팅 및 실행</a:t>
            </a:r>
            <a:endParaRPr kumimoji="1" lang="en-US" altLang="ko-KR" dirty="0"/>
          </a:p>
          <a:p>
            <a:pPr marL="228600" indent="-228600">
              <a:buAutoNum type="arabicPeriod"/>
            </a:pPr>
            <a:r>
              <a:rPr kumimoji="1" lang="en-US" altLang="ko-KR" dirty="0"/>
              <a:t>CaaS - </a:t>
            </a:r>
            <a:r>
              <a:rPr kumimoji="1" lang="ko-KR" altLang="en-US" dirty="0"/>
              <a:t> 개발자는 운영 체제의 관점에서 </a:t>
            </a:r>
            <a:r>
              <a:rPr kumimoji="1" lang="ko-KR" altLang="en-US" dirty="0" err="1"/>
              <a:t>패키징</a:t>
            </a:r>
            <a:r>
              <a:rPr kumimoji="1" lang="ko-KR" altLang="en-US" dirty="0"/>
              <a:t> 및 실행 공간을 구조적으로 정의</a:t>
            </a:r>
            <a:endParaRPr kumimoji="1" lang="en-US" altLang="ko-KR" dirty="0"/>
          </a:p>
          <a:p>
            <a:pPr marL="228600" indent="-228600">
              <a:buAutoNum type="arabicPeriod"/>
            </a:pPr>
            <a:r>
              <a:rPr kumimoji="1" lang="en-US" altLang="ko-KR" dirty="0"/>
              <a:t>CaaS</a:t>
            </a:r>
            <a:r>
              <a:rPr kumimoji="1" lang="ko-KR" altLang="en-US" dirty="0"/>
              <a:t>는 벤더 종속 없이 본인의 필요에 맞게 런타임이나 </a:t>
            </a:r>
            <a:r>
              <a:rPr kumimoji="1" lang="ko-KR" altLang="en-US" dirty="0" err="1"/>
              <a:t>패키징을</a:t>
            </a:r>
            <a:r>
              <a:rPr kumimoji="1" lang="ko-KR" altLang="en-US" dirty="0"/>
              <a:t> 정의하고 사용할 수 있어서 유연함</a:t>
            </a:r>
          </a:p>
        </p:txBody>
      </p:sp>
      <p:sp>
        <p:nvSpPr>
          <p:cNvPr id="4" name="슬라이드 번호 개체 틀 3"/>
          <p:cNvSpPr>
            <a:spLocks noGrp="1"/>
          </p:cNvSpPr>
          <p:nvPr>
            <p:ph type="sldNum" sz="quarter" idx="5"/>
          </p:nvPr>
        </p:nvSpPr>
        <p:spPr/>
        <p:txBody>
          <a:bodyPr/>
          <a:lstStyle/>
          <a:p>
            <a:fld id="{3439B645-AA37-4C40-926B-CF4629346453}" type="slidenum">
              <a:rPr lang="ko-KR" altLang="en-US" smtClean="0"/>
              <a:pPr/>
              <a:t>3</a:t>
            </a:fld>
            <a:endParaRPr lang="ko-KR" altLang="en-US"/>
          </a:p>
        </p:txBody>
      </p:sp>
    </p:spTree>
    <p:extLst>
      <p:ext uri="{BB962C8B-B14F-4D97-AF65-F5344CB8AC3E}">
        <p14:creationId xmlns:p14="http://schemas.microsoft.com/office/powerpoint/2010/main" val="1747572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10"/>
          </p:nvPr>
        </p:nvSpPr>
        <p:spPr/>
        <p:txBody>
          <a:bodyPr/>
          <a:lstStyle/>
          <a:p>
            <a:fld id="{3439B645-AA37-4C40-926B-CF4629346453}" type="slidenum">
              <a:rPr lang="ko-KR" altLang="en-US" smtClean="0"/>
              <a:pPr/>
              <a:t>24</a:t>
            </a:fld>
            <a:endParaRPr lang="ko-KR" altLang="en-US"/>
          </a:p>
        </p:txBody>
      </p:sp>
    </p:spTree>
    <p:extLst>
      <p:ext uri="{BB962C8B-B14F-4D97-AF65-F5344CB8AC3E}">
        <p14:creationId xmlns:p14="http://schemas.microsoft.com/office/powerpoint/2010/main" val="1307897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10"/>
          </p:nvPr>
        </p:nvSpPr>
        <p:spPr/>
        <p:txBody>
          <a:bodyPr/>
          <a:lstStyle/>
          <a:p>
            <a:fld id="{3439B645-AA37-4C40-926B-CF4629346453}" type="slidenum">
              <a:rPr lang="ko-KR" altLang="en-US" smtClean="0"/>
              <a:pPr/>
              <a:t>25</a:t>
            </a:fld>
            <a:endParaRPr lang="ko-KR" altLang="en-US"/>
          </a:p>
        </p:txBody>
      </p:sp>
    </p:spTree>
    <p:extLst>
      <p:ext uri="{BB962C8B-B14F-4D97-AF65-F5344CB8AC3E}">
        <p14:creationId xmlns:p14="http://schemas.microsoft.com/office/powerpoint/2010/main" val="1539398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10"/>
          </p:nvPr>
        </p:nvSpPr>
        <p:spPr/>
        <p:txBody>
          <a:bodyPr/>
          <a:lstStyle/>
          <a:p>
            <a:fld id="{3439B645-AA37-4C40-926B-CF4629346453}" type="slidenum">
              <a:rPr lang="ko-KR" altLang="en-US" smtClean="0"/>
              <a:pPr/>
              <a:t>27</a:t>
            </a:fld>
            <a:endParaRPr lang="ko-KR" altLang="en-US"/>
          </a:p>
        </p:txBody>
      </p:sp>
    </p:spTree>
    <p:extLst>
      <p:ext uri="{BB962C8B-B14F-4D97-AF65-F5344CB8AC3E}">
        <p14:creationId xmlns:p14="http://schemas.microsoft.com/office/powerpoint/2010/main" val="1494216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dirty="0">
                <a:hlinkClick r:id="rId3"/>
              </a:rPr>
              <a:t>https://livebook.manning.com/book/kubernetes-in-action/chapter-6/106</a:t>
            </a:r>
            <a:endParaRPr lang="en" altLang="ko-KR" dirty="0"/>
          </a:p>
          <a:p>
            <a:endParaRPr lang="en" altLang="ko-KR"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 altLang="ko-KR" sz="1200" b="1" dirty="0">
                <a:solidFill>
                  <a:srgbClr val="3C3C3C"/>
                </a:solidFill>
                <a:latin typeface="Lato"/>
              </a:rPr>
              <a:t> A container shouldn’t run multiple processes. A pod shouldn’t contain multiple containers if they don’t need to run on the same machine.</a:t>
            </a:r>
            <a:endParaRPr lang="en" altLang="ko-KR" sz="1200" b="1" i="0" dirty="0">
              <a:solidFill>
                <a:srgbClr val="3C3C3C"/>
              </a:solidFill>
              <a:effectLst/>
              <a:latin typeface="Lato"/>
            </a:endParaRPr>
          </a:p>
          <a:p>
            <a:endParaRPr lang="en-US" altLang="ko-KR" sz="1200" b="0" i="0" kern="1200">
              <a:solidFill>
                <a:schemeClr val="tx1"/>
              </a:solidFill>
              <a:effectLst/>
              <a:latin typeface="+mn-lt"/>
              <a:ea typeface="+mn-ea"/>
              <a:cs typeface="+mn-cs"/>
            </a:endParaRPr>
          </a:p>
          <a:p>
            <a:endParaRPr lang="en-US" altLang="ko-KR" sz="1200" b="0" i="0" kern="1200" dirty="0">
              <a:solidFill>
                <a:schemeClr val="tx1"/>
              </a:solidFill>
              <a:effectLst/>
              <a:latin typeface="+mn-lt"/>
              <a:ea typeface="+mn-ea"/>
              <a:cs typeface="+mn-cs"/>
            </a:endParaRP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1) The sidecar container complements the webserver container by processing its logs. One can argue that why not the web server process its own logs? The answer lies in some of the following:</a:t>
            </a:r>
          </a:p>
          <a:p>
            <a:endParaRPr kumimoji="1"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Another example could be to use have web server deployed with a sidecar container that synchronizes file system with </a:t>
            </a:r>
            <a:r>
              <a:rPr lang="en-US" altLang="ko-KR" sz="1200" b="0" i="0" kern="1200" dirty="0" err="1">
                <a:solidFill>
                  <a:schemeClr val="tx1"/>
                </a:solidFill>
                <a:effectLst/>
                <a:latin typeface="+mn-lt"/>
                <a:ea typeface="+mn-ea"/>
                <a:cs typeface="+mn-cs"/>
              </a:rPr>
              <a:t>git</a:t>
            </a:r>
            <a:r>
              <a:rPr lang="en-US" altLang="ko-KR" sz="1200" b="0" i="0" kern="1200" dirty="0">
                <a:solidFill>
                  <a:schemeClr val="tx1"/>
                </a:solidFill>
                <a:effectLst/>
                <a:latin typeface="+mn-lt"/>
                <a:ea typeface="+mn-ea"/>
                <a:cs typeface="+mn-cs"/>
              </a:rPr>
              <a:t> repository;</a:t>
            </a:r>
          </a:p>
          <a:p>
            <a:endParaRPr kumimoji="1"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2) Ambassador container acting as a proxy to </a:t>
            </a:r>
            <a:r>
              <a:rPr lang="en-US" altLang="ko-KR" sz="1200" b="0" i="0" kern="1200" dirty="0" err="1">
                <a:solidFill>
                  <a:schemeClr val="tx1"/>
                </a:solidFill>
                <a:effectLst/>
                <a:latin typeface="+mn-lt"/>
                <a:ea typeface="+mn-ea"/>
                <a:cs typeface="+mn-cs"/>
              </a:rPr>
              <a:t>Memcached</a:t>
            </a:r>
            <a:r>
              <a:rPr lang="en-US" altLang="ko-KR" sz="1200" b="0" i="0" kern="1200" dirty="0">
                <a:solidFill>
                  <a:schemeClr val="tx1"/>
                </a:solidFill>
                <a:effectLst/>
                <a:latin typeface="+mn-lt"/>
                <a:ea typeface="+mn-ea"/>
                <a:cs typeface="+mn-cs"/>
              </a:rPr>
              <a:t> servers; Following diagram represents the same:</a:t>
            </a:r>
          </a:p>
          <a:p>
            <a:endParaRPr kumimoji="1"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Ambassador container acting as a proxy to </a:t>
            </a:r>
            <a:r>
              <a:rPr lang="en-US" altLang="ko-KR" sz="1200" b="0" i="0" kern="1200" dirty="0" err="1">
                <a:solidFill>
                  <a:schemeClr val="tx1"/>
                </a:solidFill>
                <a:effectLst/>
                <a:latin typeface="+mn-lt"/>
                <a:ea typeface="+mn-ea"/>
                <a:cs typeface="+mn-cs"/>
              </a:rPr>
              <a:t>redis</a:t>
            </a:r>
            <a:r>
              <a:rPr lang="en-US" altLang="ko-KR" sz="1200" b="0" i="0" kern="1200" dirty="0">
                <a:solidFill>
                  <a:schemeClr val="tx1"/>
                </a:solidFill>
                <a:effectLst/>
                <a:latin typeface="+mn-lt"/>
                <a:ea typeface="+mn-ea"/>
                <a:cs typeface="+mn-cs"/>
              </a:rPr>
              <a:t> cluster of servers; Ambassador container becomes responsible for splitting reads and writes and sending them on to the appropriate servers.</a:t>
            </a:r>
          </a:p>
          <a:p>
            <a:endParaRPr kumimoji="1"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3) A concrete example of the adapter pattern is adapters that ensure all containers in a system have the same monitoring interface</a:t>
            </a:r>
          </a:p>
          <a:p>
            <a:endParaRPr kumimoji="1" lang="en-US" altLang="ko-KR" sz="1200" b="0" i="0" kern="1200" dirty="0">
              <a:solidFill>
                <a:schemeClr val="tx1"/>
              </a:solidFill>
              <a:effectLst/>
              <a:latin typeface="+mn-lt"/>
              <a:ea typeface="+mn-ea"/>
              <a:cs typeface="+mn-cs"/>
            </a:endParaRPr>
          </a:p>
          <a:p>
            <a:endParaRPr kumimoji="1" lang="ko-KR" altLang="en-US" dirty="0"/>
          </a:p>
        </p:txBody>
      </p:sp>
      <p:sp>
        <p:nvSpPr>
          <p:cNvPr id="4" name="슬라이드 번호 개체 틀 3"/>
          <p:cNvSpPr>
            <a:spLocks noGrp="1"/>
          </p:cNvSpPr>
          <p:nvPr>
            <p:ph type="sldNum" sz="quarter" idx="10"/>
          </p:nvPr>
        </p:nvSpPr>
        <p:spPr/>
        <p:txBody>
          <a:bodyPr/>
          <a:lstStyle/>
          <a:p>
            <a:fld id="{3439B645-AA37-4C40-926B-CF4629346453}" type="slidenum">
              <a:rPr lang="ko-KR" altLang="en-US" smtClean="0"/>
              <a:pPr/>
              <a:t>28</a:t>
            </a:fld>
            <a:endParaRPr lang="ko-KR" altLang="en-US"/>
          </a:p>
        </p:txBody>
      </p:sp>
    </p:spTree>
    <p:extLst>
      <p:ext uri="{BB962C8B-B14F-4D97-AF65-F5344CB8AC3E}">
        <p14:creationId xmlns:p14="http://schemas.microsoft.com/office/powerpoint/2010/main" val="1744827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fld id="{3439B645-AA37-4C40-926B-CF4629346453}" type="slidenum">
              <a:rPr lang="ko-KR" altLang="en-US" smtClean="0"/>
              <a:pPr/>
              <a:t>30</a:t>
            </a:fld>
            <a:endParaRPr lang="ko-KR" altLang="en-US"/>
          </a:p>
        </p:txBody>
      </p:sp>
    </p:spTree>
    <p:extLst>
      <p:ext uri="{BB962C8B-B14F-4D97-AF65-F5344CB8AC3E}">
        <p14:creationId xmlns:p14="http://schemas.microsoft.com/office/powerpoint/2010/main" val="396754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Deployment-</a:t>
            </a:r>
            <a:r>
              <a:rPr kumimoji="1" lang="ko-KR" altLang="en-US" dirty="0"/>
              <a:t>배치하다</a:t>
            </a:r>
            <a:endParaRPr kumimoji="1" lang="en-US" altLang="ko-KR" dirty="0"/>
          </a:p>
          <a:p>
            <a:endParaRPr kumimoji="1" lang="ko-KR" altLang="en-US" dirty="0"/>
          </a:p>
        </p:txBody>
      </p:sp>
      <p:sp>
        <p:nvSpPr>
          <p:cNvPr id="4" name="슬라이드 번호 개체 틀 3"/>
          <p:cNvSpPr>
            <a:spLocks noGrp="1"/>
          </p:cNvSpPr>
          <p:nvPr>
            <p:ph type="sldNum" sz="quarter" idx="5"/>
          </p:nvPr>
        </p:nvSpPr>
        <p:spPr/>
        <p:txBody>
          <a:bodyPr/>
          <a:lstStyle/>
          <a:p>
            <a:fld id="{3439B645-AA37-4C40-926B-CF4629346453}" type="slidenum">
              <a:rPr lang="ko-KR" altLang="en-US" smtClean="0"/>
              <a:pPr/>
              <a:t>31</a:t>
            </a:fld>
            <a:endParaRPr lang="ko-KR" altLang="en-US"/>
          </a:p>
        </p:txBody>
      </p:sp>
    </p:spTree>
    <p:extLst>
      <p:ext uri="{BB962C8B-B14F-4D97-AF65-F5344CB8AC3E}">
        <p14:creationId xmlns:p14="http://schemas.microsoft.com/office/powerpoint/2010/main" val="795588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sz="1200" b="0" i="0" kern="1200" dirty="0" err="1">
                <a:solidFill>
                  <a:schemeClr val="tx1"/>
                </a:solidFill>
                <a:effectLst/>
                <a:latin typeface="+mn-lt"/>
                <a:ea typeface="+mn-ea"/>
                <a:cs typeface="+mn-cs"/>
              </a:rPr>
              <a:t>apiVersion</a:t>
            </a:r>
            <a:r>
              <a:rPr lang="en" altLang="ko-KR" sz="1200" b="0" i="0" kern="1200" dirty="0">
                <a:solidFill>
                  <a:schemeClr val="tx1"/>
                </a:solidFill>
                <a:effectLst/>
                <a:latin typeface="+mn-lt"/>
                <a:ea typeface="+mn-ea"/>
                <a:cs typeface="+mn-cs"/>
              </a:rPr>
              <a:t> apps/v1 → </a:t>
            </a:r>
            <a:r>
              <a:rPr lang="ko-KR" altLang="en-US" sz="1200" b="0" i="0" kern="1200" dirty="0" err="1">
                <a:solidFill>
                  <a:schemeClr val="tx1"/>
                </a:solidFill>
                <a:effectLst/>
                <a:latin typeface="+mn-lt"/>
                <a:ea typeface="+mn-ea"/>
                <a:cs typeface="+mn-cs"/>
              </a:rPr>
              <a:t>쿠버네티스의</a:t>
            </a:r>
            <a:r>
              <a:rPr lang="ko-KR" altLang="en-US" sz="1200" b="0" i="0" kern="1200" dirty="0">
                <a:solidFill>
                  <a:schemeClr val="tx1"/>
                </a:solidFill>
                <a:effectLst/>
                <a:latin typeface="+mn-lt"/>
                <a:ea typeface="+mn-ea"/>
                <a:cs typeface="+mn-cs"/>
              </a:rPr>
              <a:t> </a:t>
            </a:r>
            <a:r>
              <a:rPr lang="en" altLang="ko-KR" sz="1200" b="0" i="0" kern="1200" dirty="0">
                <a:solidFill>
                  <a:schemeClr val="tx1"/>
                </a:solidFill>
                <a:effectLst/>
                <a:latin typeface="+mn-lt"/>
                <a:ea typeface="+mn-ea"/>
                <a:cs typeface="+mn-cs"/>
              </a:rPr>
              <a:t>apps/v1 API</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사용 합니다</a:t>
            </a:r>
            <a:r>
              <a:rPr lang="en-US" altLang="ko-KR" sz="1200" b="0" i="0" kern="1200" dirty="0">
                <a:solidFill>
                  <a:schemeClr val="tx1"/>
                </a:solidFill>
                <a:effectLst/>
                <a:latin typeface="+mn-lt"/>
                <a:ea typeface="+mn-ea"/>
                <a:cs typeface="+mn-cs"/>
              </a:rPr>
              <a:t>.</a:t>
            </a:r>
          </a:p>
          <a:p>
            <a:r>
              <a:rPr lang="en" altLang="ko-KR" sz="1200" b="0" i="0" kern="1200" dirty="0">
                <a:solidFill>
                  <a:schemeClr val="tx1"/>
                </a:solidFill>
                <a:effectLst/>
                <a:latin typeface="+mn-lt"/>
                <a:ea typeface="+mn-ea"/>
                <a:cs typeface="+mn-cs"/>
              </a:rPr>
              <a:t>kind: Deployment → Deployment</a:t>
            </a:r>
            <a:r>
              <a:rPr lang="ko-KR" altLang="en-US" sz="1200" b="0" i="0" kern="1200" dirty="0">
                <a:solidFill>
                  <a:schemeClr val="tx1"/>
                </a:solidFill>
                <a:effectLst/>
                <a:latin typeface="+mn-lt"/>
                <a:ea typeface="+mn-ea"/>
                <a:cs typeface="+mn-cs"/>
              </a:rPr>
              <a:t>의 작업으로 명시 합니다</a:t>
            </a:r>
            <a:r>
              <a:rPr lang="en-US" altLang="ko-KR" sz="1200" b="0" i="0" kern="1200" dirty="0">
                <a:solidFill>
                  <a:schemeClr val="tx1"/>
                </a:solidFill>
                <a:effectLst/>
                <a:latin typeface="+mn-lt"/>
                <a:ea typeface="+mn-ea"/>
                <a:cs typeface="+mn-cs"/>
              </a:rPr>
              <a:t>.</a:t>
            </a:r>
          </a:p>
          <a:p>
            <a:r>
              <a:rPr lang="en" altLang="ko-KR" sz="1200" b="0" i="0" kern="1200" dirty="0" err="1">
                <a:solidFill>
                  <a:schemeClr val="tx1"/>
                </a:solidFill>
                <a:effectLst/>
                <a:latin typeface="+mn-lt"/>
                <a:ea typeface="+mn-ea"/>
                <a:cs typeface="+mn-cs"/>
              </a:rPr>
              <a:t>metadata.name</a:t>
            </a:r>
            <a:r>
              <a:rPr lang="en" altLang="ko-KR" sz="1200" b="0" i="0" kern="1200" dirty="0">
                <a:solidFill>
                  <a:schemeClr val="tx1"/>
                </a:solidFill>
                <a:effectLst/>
                <a:latin typeface="+mn-lt"/>
                <a:ea typeface="+mn-ea"/>
                <a:cs typeface="+mn-cs"/>
              </a:rPr>
              <a:t> → Deployment</a:t>
            </a:r>
            <a:r>
              <a:rPr lang="ko-KR" altLang="en-US" sz="1200" b="0" i="0" kern="1200" dirty="0">
                <a:solidFill>
                  <a:schemeClr val="tx1"/>
                </a:solidFill>
                <a:effectLst/>
                <a:latin typeface="+mn-lt"/>
                <a:ea typeface="+mn-ea"/>
                <a:cs typeface="+mn-cs"/>
              </a:rPr>
              <a:t>의 이름을 설정 합니다</a:t>
            </a:r>
            <a:r>
              <a:rPr lang="en-US" altLang="ko-KR" sz="1200" b="0" i="0" kern="1200" dirty="0">
                <a:solidFill>
                  <a:schemeClr val="tx1"/>
                </a:solidFill>
                <a:effectLst/>
                <a:latin typeface="+mn-lt"/>
                <a:ea typeface="+mn-ea"/>
                <a:cs typeface="+mn-cs"/>
              </a:rPr>
              <a:t>.</a:t>
            </a:r>
          </a:p>
          <a:p>
            <a:r>
              <a:rPr lang="en" altLang="ko-KR" sz="1200" b="0" i="0" kern="1200" dirty="0" err="1">
                <a:solidFill>
                  <a:schemeClr val="tx1"/>
                </a:solidFill>
                <a:effectLst/>
                <a:latin typeface="+mn-lt"/>
                <a:ea typeface="+mn-ea"/>
                <a:cs typeface="+mn-cs"/>
              </a:rPr>
              <a:t>metadata.labels.app</a:t>
            </a:r>
            <a:r>
              <a:rPr lang="en" altLang="ko-KR" sz="1200" b="0" i="0" kern="1200" dirty="0">
                <a:solidFill>
                  <a:schemeClr val="tx1"/>
                </a:solidFill>
                <a:effectLst/>
                <a:latin typeface="+mn-lt"/>
                <a:ea typeface="+mn-ea"/>
                <a:cs typeface="+mn-cs"/>
              </a:rPr>
              <a:t> → Deployment</a:t>
            </a:r>
            <a:r>
              <a:rPr lang="ko-KR" altLang="en-US" sz="1200" b="0" i="0" kern="1200" dirty="0">
                <a:solidFill>
                  <a:schemeClr val="tx1"/>
                </a:solidFill>
                <a:effectLst/>
                <a:latin typeface="+mn-lt"/>
                <a:ea typeface="+mn-ea"/>
                <a:cs typeface="+mn-cs"/>
              </a:rPr>
              <a:t>의 레이블을 설정 합니다</a:t>
            </a:r>
            <a:r>
              <a:rPr lang="en-US" altLang="ko-KR" sz="1200" b="0" i="0" kern="1200" dirty="0">
                <a:solidFill>
                  <a:schemeClr val="tx1"/>
                </a:solidFill>
                <a:effectLst/>
                <a:latin typeface="+mn-lt"/>
                <a:ea typeface="+mn-ea"/>
                <a:cs typeface="+mn-cs"/>
              </a:rPr>
              <a:t>.</a:t>
            </a:r>
          </a:p>
          <a:p>
            <a:r>
              <a:rPr lang="en" altLang="ko-KR" sz="1200" b="0" i="0" kern="1200" dirty="0" err="1">
                <a:solidFill>
                  <a:schemeClr val="tx1"/>
                </a:solidFill>
                <a:effectLst/>
                <a:latin typeface="+mn-lt"/>
                <a:ea typeface="+mn-ea"/>
                <a:cs typeface="+mn-cs"/>
              </a:rPr>
              <a:t>spec.replicas</a:t>
            </a:r>
            <a:r>
              <a:rPr lang="en" altLang="ko-KR" sz="1200" b="0" i="0" kern="1200" dirty="0">
                <a:solidFill>
                  <a:schemeClr val="tx1"/>
                </a:solidFill>
                <a:effectLst/>
                <a:latin typeface="+mn-lt"/>
                <a:ea typeface="+mn-ea"/>
                <a:cs typeface="+mn-cs"/>
              </a:rPr>
              <a:t> → </a:t>
            </a:r>
            <a:r>
              <a:rPr lang="ko-KR" altLang="en-US" sz="1200" b="0" i="0" kern="1200" dirty="0" err="1">
                <a:solidFill>
                  <a:schemeClr val="tx1"/>
                </a:solidFill>
                <a:effectLst/>
                <a:latin typeface="+mn-lt"/>
                <a:ea typeface="+mn-ea"/>
                <a:cs typeface="+mn-cs"/>
              </a:rPr>
              <a:t>파드의</a:t>
            </a:r>
            <a:r>
              <a:rPr lang="ko-KR" altLang="en-US" sz="1200" b="0" i="0" kern="1200" dirty="0">
                <a:solidFill>
                  <a:schemeClr val="tx1"/>
                </a:solidFill>
                <a:effectLst/>
                <a:latin typeface="+mn-lt"/>
                <a:ea typeface="+mn-ea"/>
                <a:cs typeface="+mn-cs"/>
              </a:rPr>
              <a:t> 개수를 몇개 유지할 것 인지 설정 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기본값은 </a:t>
            </a:r>
            <a:r>
              <a:rPr lang="en-US" altLang="ko-KR" sz="1200" b="0" i="0" kern="1200" dirty="0">
                <a:solidFill>
                  <a:schemeClr val="tx1"/>
                </a:solidFill>
                <a:effectLst/>
                <a:latin typeface="+mn-lt"/>
                <a:ea typeface="+mn-ea"/>
                <a:cs typeface="+mn-cs"/>
              </a:rPr>
              <a:t>1 </a:t>
            </a:r>
            <a:r>
              <a:rPr lang="ko-KR" altLang="en-US" sz="1200" b="0" i="0" kern="1200" dirty="0">
                <a:solidFill>
                  <a:schemeClr val="tx1"/>
                </a:solidFill>
                <a:effectLst/>
                <a:latin typeface="+mn-lt"/>
                <a:ea typeface="+mn-ea"/>
                <a:cs typeface="+mn-cs"/>
              </a:rPr>
              <a:t>입니다</a:t>
            </a:r>
            <a:r>
              <a:rPr lang="en-US" altLang="ko-KR" sz="1200" b="0" i="0" kern="1200" dirty="0">
                <a:solidFill>
                  <a:schemeClr val="tx1"/>
                </a:solidFill>
                <a:effectLst/>
                <a:latin typeface="+mn-lt"/>
                <a:ea typeface="+mn-ea"/>
                <a:cs typeface="+mn-cs"/>
              </a:rPr>
              <a:t>.</a:t>
            </a:r>
          </a:p>
          <a:p>
            <a:r>
              <a:rPr lang="en" altLang="ko-KR" sz="1200" b="0" i="0" kern="1200" dirty="0" err="1">
                <a:solidFill>
                  <a:schemeClr val="tx1"/>
                </a:solidFill>
                <a:effectLst/>
                <a:latin typeface="+mn-lt"/>
                <a:ea typeface="+mn-ea"/>
                <a:cs typeface="+mn-cs"/>
              </a:rPr>
              <a:t>spec.selector</a:t>
            </a:r>
            <a:r>
              <a:rPr lang="en" altLang="ko-KR" sz="1200" b="0" i="0" kern="1200" dirty="0">
                <a:solidFill>
                  <a:schemeClr val="tx1"/>
                </a:solidFill>
                <a:effectLst/>
                <a:latin typeface="+mn-lt"/>
                <a:ea typeface="+mn-ea"/>
                <a:cs typeface="+mn-cs"/>
              </a:rPr>
              <a:t> → </a:t>
            </a:r>
            <a:r>
              <a:rPr lang="ko-KR" altLang="en-US" sz="1200" b="0" i="0" kern="1200" dirty="0">
                <a:solidFill>
                  <a:schemeClr val="tx1"/>
                </a:solidFill>
                <a:effectLst/>
                <a:latin typeface="+mn-lt"/>
                <a:ea typeface="+mn-ea"/>
                <a:cs typeface="+mn-cs"/>
              </a:rPr>
              <a:t>어떤 레이블의 </a:t>
            </a:r>
            <a:r>
              <a:rPr lang="ko-KR" altLang="en-US" sz="1200" b="0" i="0" kern="1200" dirty="0" err="1">
                <a:solidFill>
                  <a:schemeClr val="tx1"/>
                </a:solidFill>
                <a:effectLst/>
                <a:latin typeface="+mn-lt"/>
                <a:ea typeface="+mn-ea"/>
                <a:cs typeface="+mn-cs"/>
              </a:rPr>
              <a:t>파드를</a:t>
            </a:r>
            <a:r>
              <a:rPr lang="ko-KR" altLang="en-US" sz="1200" b="0" i="0" kern="1200" dirty="0">
                <a:solidFill>
                  <a:schemeClr val="tx1"/>
                </a:solidFill>
                <a:effectLst/>
                <a:latin typeface="+mn-lt"/>
                <a:ea typeface="+mn-ea"/>
                <a:cs typeface="+mn-cs"/>
              </a:rPr>
              <a:t> 선택하여 </a:t>
            </a:r>
            <a:r>
              <a:rPr lang="ko-KR" altLang="en-US" sz="1200" b="0" i="0" kern="1200" dirty="0" err="1">
                <a:solidFill>
                  <a:schemeClr val="tx1"/>
                </a:solidFill>
                <a:effectLst/>
                <a:latin typeface="+mn-lt"/>
                <a:ea typeface="+mn-ea"/>
                <a:cs typeface="+mn-cs"/>
              </a:rPr>
              <a:t>관리할지에</a:t>
            </a:r>
            <a:r>
              <a:rPr lang="ko-KR" altLang="en-US" sz="1200" b="0" i="0" kern="1200" dirty="0">
                <a:solidFill>
                  <a:schemeClr val="tx1"/>
                </a:solidFill>
                <a:effectLst/>
                <a:latin typeface="+mn-lt"/>
                <a:ea typeface="+mn-ea"/>
                <a:cs typeface="+mn-cs"/>
              </a:rPr>
              <a:t> 대한 설정 입니다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앱 컨테이너의 </a:t>
            </a:r>
            <a:r>
              <a:rPr lang="en" altLang="ko-KR" sz="1200" b="0" i="0" kern="1200" dirty="0">
                <a:solidFill>
                  <a:schemeClr val="tx1"/>
                </a:solidFill>
                <a:effectLst/>
                <a:latin typeface="+mn-lt"/>
                <a:ea typeface="+mn-ea"/>
                <a:cs typeface="+mn-cs"/>
              </a:rPr>
              <a:t>test-deployment </a:t>
            </a:r>
            <a:r>
              <a:rPr lang="ko-KR" altLang="en-US" sz="1200" b="0" i="0" kern="1200" dirty="0">
                <a:solidFill>
                  <a:schemeClr val="tx1"/>
                </a:solidFill>
                <a:effectLst/>
                <a:latin typeface="+mn-lt"/>
                <a:ea typeface="+mn-ea"/>
                <a:cs typeface="+mn-cs"/>
              </a:rPr>
              <a:t>레이블을 식별하여 해당되는 </a:t>
            </a:r>
            <a:r>
              <a:rPr lang="ko-KR" altLang="en-US" sz="1200" b="0" i="0" kern="1200" dirty="0" err="1">
                <a:solidFill>
                  <a:schemeClr val="tx1"/>
                </a:solidFill>
                <a:effectLst/>
                <a:latin typeface="+mn-lt"/>
                <a:ea typeface="+mn-ea"/>
                <a:cs typeface="+mn-cs"/>
              </a:rPr>
              <a:t>파드들을</a:t>
            </a:r>
            <a:r>
              <a:rPr lang="ko-KR" altLang="en-US" sz="1200" b="0" i="0" kern="1200" dirty="0">
                <a:solidFill>
                  <a:schemeClr val="tx1"/>
                </a:solidFill>
                <a:effectLst/>
                <a:latin typeface="+mn-lt"/>
                <a:ea typeface="+mn-ea"/>
                <a:cs typeface="+mn-cs"/>
              </a:rPr>
              <a:t> 관리하며</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이 필드가 없을 경우 </a:t>
            </a:r>
            <a:r>
              <a:rPr lang="en" altLang="ko-KR" sz="1200" b="0" i="0" kern="1200" dirty="0" err="1">
                <a:solidFill>
                  <a:schemeClr val="tx1"/>
                </a:solidFill>
                <a:effectLst/>
                <a:latin typeface="+mn-lt"/>
                <a:ea typeface="+mn-ea"/>
                <a:cs typeface="+mn-cs"/>
              </a:rPr>
              <a:t>spec.template.metadata.labels</a:t>
            </a:r>
            <a:r>
              <a:rPr lang="ko-KR" altLang="en-US" sz="1200" b="0" i="0" kern="1200" dirty="0">
                <a:solidFill>
                  <a:schemeClr val="tx1"/>
                </a:solidFill>
                <a:effectLst/>
                <a:latin typeface="+mn-lt"/>
                <a:ea typeface="+mn-ea"/>
                <a:cs typeface="+mn-cs"/>
              </a:rPr>
              <a:t>에 설정된 내용들을 기본값으로 사용 합니다</a:t>
            </a:r>
            <a:r>
              <a:rPr lang="en-US" altLang="ko-KR" sz="1200" b="0" i="0" kern="1200" dirty="0">
                <a:solidFill>
                  <a:schemeClr val="tx1"/>
                </a:solidFill>
                <a:effectLst/>
                <a:latin typeface="+mn-lt"/>
                <a:ea typeface="+mn-ea"/>
                <a:cs typeface="+mn-cs"/>
              </a:rPr>
              <a:t>.</a:t>
            </a:r>
          </a:p>
          <a:p>
            <a:r>
              <a:rPr lang="en" altLang="ko-KR" sz="1200" b="0" i="0" kern="1200" dirty="0" err="1">
                <a:solidFill>
                  <a:schemeClr val="tx1"/>
                </a:solidFill>
                <a:effectLst/>
                <a:latin typeface="+mn-lt"/>
                <a:ea typeface="+mn-ea"/>
                <a:cs typeface="+mn-cs"/>
              </a:rPr>
              <a:t>spec.template.metadata</a:t>
            </a:r>
            <a:r>
              <a:rPr lang="en" altLang="ko-KR" sz="1200" b="0" i="0" kern="1200" dirty="0">
                <a:solidFill>
                  <a:schemeClr val="tx1"/>
                </a:solidFill>
                <a:effectLst/>
                <a:latin typeface="+mn-lt"/>
                <a:ea typeface="+mn-ea"/>
                <a:cs typeface="+mn-cs"/>
              </a:rPr>
              <a:t> → </a:t>
            </a:r>
            <a:r>
              <a:rPr lang="ko-KR" altLang="en-US" sz="1200" b="0" i="0" kern="1200" dirty="0">
                <a:solidFill>
                  <a:schemeClr val="tx1"/>
                </a:solidFill>
                <a:effectLst/>
                <a:latin typeface="+mn-lt"/>
                <a:ea typeface="+mn-ea"/>
                <a:cs typeface="+mn-cs"/>
              </a:rPr>
              <a:t>어떤 </a:t>
            </a:r>
            <a:r>
              <a:rPr lang="ko-KR" altLang="en-US" sz="1200" b="0" i="0" kern="1200" dirty="0" err="1">
                <a:solidFill>
                  <a:schemeClr val="tx1"/>
                </a:solidFill>
                <a:effectLst/>
                <a:latin typeface="+mn-lt"/>
                <a:ea typeface="+mn-ea"/>
                <a:cs typeface="+mn-cs"/>
              </a:rPr>
              <a:t>파드를</a:t>
            </a:r>
            <a:r>
              <a:rPr lang="ko-KR" altLang="en-US" sz="1200" b="0" i="0" kern="1200" dirty="0">
                <a:solidFill>
                  <a:schemeClr val="tx1"/>
                </a:solidFill>
                <a:effectLst/>
                <a:latin typeface="+mn-lt"/>
                <a:ea typeface="+mn-ea"/>
                <a:cs typeface="+mn-cs"/>
              </a:rPr>
              <a:t> </a:t>
            </a:r>
            <a:r>
              <a:rPr lang="ko-KR" altLang="en-US" sz="1200" b="0" i="0" kern="1200" dirty="0" err="1">
                <a:solidFill>
                  <a:schemeClr val="tx1"/>
                </a:solidFill>
                <a:effectLst/>
                <a:latin typeface="+mn-lt"/>
                <a:ea typeface="+mn-ea"/>
                <a:cs typeface="+mn-cs"/>
              </a:rPr>
              <a:t>실행할지에</a:t>
            </a:r>
            <a:r>
              <a:rPr lang="ko-KR" altLang="en-US" sz="1200" b="0" i="0" kern="1200" dirty="0">
                <a:solidFill>
                  <a:schemeClr val="tx1"/>
                </a:solidFill>
                <a:effectLst/>
                <a:latin typeface="+mn-lt"/>
                <a:ea typeface="+mn-ea"/>
                <a:cs typeface="+mn-cs"/>
              </a:rPr>
              <a:t> 대한 정보를 하위에 설정 합니다</a:t>
            </a:r>
            <a:r>
              <a:rPr lang="en-US" altLang="ko-KR" sz="1200" b="0" i="0" kern="1200" dirty="0">
                <a:solidFill>
                  <a:schemeClr val="tx1"/>
                </a:solidFill>
                <a:effectLst/>
                <a:latin typeface="+mn-lt"/>
                <a:ea typeface="+mn-ea"/>
                <a:cs typeface="+mn-cs"/>
              </a:rPr>
              <a:t>.</a:t>
            </a:r>
          </a:p>
          <a:p>
            <a:r>
              <a:rPr lang="en" altLang="ko-KR" sz="1200" b="0" i="0" kern="1200" dirty="0" err="1">
                <a:solidFill>
                  <a:schemeClr val="tx1"/>
                </a:solidFill>
                <a:effectLst/>
                <a:latin typeface="+mn-lt"/>
                <a:ea typeface="+mn-ea"/>
                <a:cs typeface="+mn-cs"/>
              </a:rPr>
              <a:t>spec.template.metadata.name</a:t>
            </a:r>
            <a:r>
              <a:rPr lang="en" altLang="ko-KR" sz="1200" b="0" i="0" kern="1200" dirty="0">
                <a:solidFill>
                  <a:schemeClr val="tx1"/>
                </a:solidFill>
                <a:effectLst/>
                <a:latin typeface="+mn-lt"/>
                <a:ea typeface="+mn-ea"/>
                <a:cs typeface="+mn-cs"/>
              </a:rPr>
              <a:t> → </a:t>
            </a:r>
            <a:r>
              <a:rPr lang="ko-KR" altLang="en-US" sz="1200" b="0" i="0" kern="1200" dirty="0">
                <a:solidFill>
                  <a:schemeClr val="tx1"/>
                </a:solidFill>
                <a:effectLst/>
                <a:latin typeface="+mn-lt"/>
                <a:ea typeface="+mn-ea"/>
                <a:cs typeface="+mn-cs"/>
              </a:rPr>
              <a:t>생성될 </a:t>
            </a:r>
            <a:r>
              <a:rPr lang="ko-KR" altLang="en-US" sz="1200" b="0" i="0" kern="1200" dirty="0" err="1">
                <a:solidFill>
                  <a:schemeClr val="tx1"/>
                </a:solidFill>
                <a:effectLst/>
                <a:latin typeface="+mn-lt"/>
                <a:ea typeface="+mn-ea"/>
                <a:cs typeface="+mn-cs"/>
              </a:rPr>
              <a:t>파드의</a:t>
            </a:r>
            <a:r>
              <a:rPr lang="ko-KR" altLang="en-US" sz="1200" b="0" i="0" kern="1200" dirty="0">
                <a:solidFill>
                  <a:schemeClr val="tx1"/>
                </a:solidFill>
                <a:effectLst/>
                <a:latin typeface="+mn-lt"/>
                <a:ea typeface="+mn-ea"/>
                <a:cs typeface="+mn-cs"/>
              </a:rPr>
              <a:t> 이름을 지정 합니다</a:t>
            </a:r>
            <a:r>
              <a:rPr lang="en-US" altLang="ko-KR" sz="1200" b="0" i="0" kern="1200" dirty="0">
                <a:solidFill>
                  <a:schemeClr val="tx1"/>
                </a:solidFill>
                <a:effectLst/>
                <a:latin typeface="+mn-lt"/>
                <a:ea typeface="+mn-ea"/>
                <a:cs typeface="+mn-cs"/>
              </a:rPr>
              <a:t>.</a:t>
            </a:r>
          </a:p>
          <a:p>
            <a:r>
              <a:rPr lang="en" altLang="ko-KR" sz="1200" b="0" i="0" kern="1200" dirty="0" err="1">
                <a:solidFill>
                  <a:schemeClr val="tx1"/>
                </a:solidFill>
                <a:effectLst/>
                <a:latin typeface="+mn-lt"/>
                <a:ea typeface="+mn-ea"/>
                <a:cs typeface="+mn-cs"/>
              </a:rPr>
              <a:t>spec.template.metadata.labels.app:test-deployment</a:t>
            </a:r>
            <a:r>
              <a:rPr lang="en" altLang="ko-KR" sz="1200" b="0" i="0" kern="1200" dirty="0">
                <a:solidFill>
                  <a:schemeClr val="tx1"/>
                </a:solidFill>
                <a:effectLst/>
                <a:latin typeface="+mn-lt"/>
                <a:ea typeface="+mn-ea"/>
                <a:cs typeface="+mn-cs"/>
              </a:rPr>
              <a:t> → </a:t>
            </a:r>
            <a:r>
              <a:rPr lang="ko-KR" altLang="en-US" sz="1200" b="0" i="0" kern="1200" dirty="0">
                <a:solidFill>
                  <a:schemeClr val="tx1"/>
                </a:solidFill>
                <a:effectLst/>
                <a:latin typeface="+mn-lt"/>
                <a:ea typeface="+mn-ea"/>
                <a:cs typeface="+mn-cs"/>
              </a:rPr>
              <a:t>식별하는 레이블이 앱 컨테이너이며 </a:t>
            </a:r>
            <a:r>
              <a:rPr lang="en" altLang="ko-KR" sz="1200" b="0" i="0" kern="1200" dirty="0">
                <a:solidFill>
                  <a:schemeClr val="tx1"/>
                </a:solidFill>
                <a:effectLst/>
                <a:latin typeface="+mn-lt"/>
                <a:ea typeface="+mn-ea"/>
                <a:cs typeface="+mn-cs"/>
              </a:rPr>
              <a:t>test-deployment </a:t>
            </a:r>
            <a:r>
              <a:rPr lang="ko-KR" altLang="en-US" sz="1200" b="0" i="0" kern="1200" dirty="0" err="1">
                <a:solidFill>
                  <a:schemeClr val="tx1"/>
                </a:solidFill>
                <a:effectLst/>
                <a:latin typeface="+mn-lt"/>
                <a:ea typeface="+mn-ea"/>
                <a:cs typeface="+mn-cs"/>
              </a:rPr>
              <a:t>으로</a:t>
            </a:r>
            <a:r>
              <a:rPr lang="ko-KR" altLang="en-US" sz="1200" b="0" i="0" kern="1200" dirty="0">
                <a:solidFill>
                  <a:schemeClr val="tx1"/>
                </a:solidFill>
                <a:effectLst/>
                <a:latin typeface="+mn-lt"/>
                <a:ea typeface="+mn-ea"/>
                <a:cs typeface="+mn-cs"/>
              </a:rPr>
              <a:t> 식별 합니다</a:t>
            </a:r>
            <a:r>
              <a:rPr lang="en-US" altLang="ko-KR" sz="1200" b="0" i="0" kern="1200" dirty="0">
                <a:solidFill>
                  <a:schemeClr val="tx1"/>
                </a:solidFill>
                <a:effectLst/>
                <a:latin typeface="+mn-lt"/>
                <a:ea typeface="+mn-ea"/>
                <a:cs typeface="+mn-cs"/>
              </a:rPr>
              <a:t>.</a:t>
            </a:r>
          </a:p>
          <a:p>
            <a:r>
              <a:rPr lang="en" altLang="ko-KR" sz="1200" b="0" i="0" kern="1200" dirty="0" err="1">
                <a:solidFill>
                  <a:schemeClr val="tx1"/>
                </a:solidFill>
                <a:effectLst/>
                <a:latin typeface="+mn-lt"/>
                <a:ea typeface="+mn-ea"/>
                <a:cs typeface="+mn-cs"/>
              </a:rPr>
              <a:t>spec.spec</a:t>
            </a:r>
            <a:r>
              <a:rPr lang="en" altLang="ko-KR" sz="1200" b="0" i="0" kern="1200" dirty="0">
                <a:solidFill>
                  <a:schemeClr val="tx1"/>
                </a:solidFill>
                <a:effectLst/>
                <a:latin typeface="+mn-lt"/>
                <a:ea typeface="+mn-ea"/>
                <a:cs typeface="+mn-cs"/>
              </a:rPr>
              <a:t> → </a:t>
            </a:r>
            <a:r>
              <a:rPr lang="ko-KR" altLang="en-US" sz="1200" b="0" i="0" kern="1200" dirty="0">
                <a:solidFill>
                  <a:schemeClr val="tx1"/>
                </a:solidFill>
                <a:effectLst/>
                <a:latin typeface="+mn-lt"/>
                <a:ea typeface="+mn-ea"/>
                <a:cs typeface="+mn-cs"/>
              </a:rPr>
              <a:t>이 하위의 옵션들은 컨테이너에 대한 설정을 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위 코드에선 컨테이너 명</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이미지</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포트를 지정 했습니다</a:t>
            </a:r>
            <a:r>
              <a:rPr lang="en-US" altLang="ko-KR" sz="1200" b="0" i="0" kern="1200" dirty="0">
                <a:solidFill>
                  <a:schemeClr val="tx1"/>
                </a:solidFill>
                <a:effectLst/>
                <a:latin typeface="+mn-lt"/>
                <a:ea typeface="+mn-ea"/>
                <a:cs typeface="+mn-cs"/>
              </a:rPr>
              <a:t>.</a:t>
            </a:r>
          </a:p>
          <a:p>
            <a:endParaRPr kumimoji="1" lang="ko-KR" altLang="en-US" dirty="0"/>
          </a:p>
        </p:txBody>
      </p:sp>
      <p:sp>
        <p:nvSpPr>
          <p:cNvPr id="4" name="슬라이드 번호 개체 틀 3"/>
          <p:cNvSpPr>
            <a:spLocks noGrp="1"/>
          </p:cNvSpPr>
          <p:nvPr>
            <p:ph type="sldNum" sz="quarter" idx="5"/>
          </p:nvPr>
        </p:nvSpPr>
        <p:spPr/>
        <p:txBody>
          <a:bodyPr/>
          <a:lstStyle/>
          <a:p>
            <a:fld id="{3439B645-AA37-4C40-926B-CF4629346453}" type="slidenum">
              <a:rPr lang="ko-KR" altLang="en-US" smtClean="0"/>
              <a:pPr/>
              <a:t>32</a:t>
            </a:fld>
            <a:endParaRPr lang="ko-KR" altLang="en-US"/>
          </a:p>
        </p:txBody>
      </p:sp>
    </p:spTree>
    <p:extLst>
      <p:ext uri="{BB962C8B-B14F-4D97-AF65-F5344CB8AC3E}">
        <p14:creationId xmlns:p14="http://schemas.microsoft.com/office/powerpoint/2010/main" val="2648160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85000" lnSpcReduction="20000"/>
          </a:bodyPr>
          <a:lstStyle/>
          <a:p>
            <a:pPr rtl="0"/>
            <a:r>
              <a:rPr lang="en-US" altLang="ko-KR" sz="1200" b="0" i="0" u="none" strike="noStrike" kern="1200" dirty="0" err="1">
                <a:solidFill>
                  <a:schemeClr val="tx1"/>
                </a:solidFill>
                <a:effectLst/>
                <a:latin typeface="+mn-lt"/>
                <a:ea typeface="+mn-ea"/>
                <a:cs typeface="+mn-cs"/>
              </a:rPr>
              <a:t>StatefulSet</a:t>
            </a:r>
            <a:endParaRPr lang="en-US" altLang="ko-KR" sz="1200" b="0" i="0" u="none" strike="noStrike" kern="1200" dirty="0">
              <a:solidFill>
                <a:schemeClr val="tx1"/>
              </a:solidFill>
              <a:effectLst/>
              <a:latin typeface="+mn-lt"/>
              <a:ea typeface="+mn-ea"/>
              <a:cs typeface="+mn-cs"/>
            </a:endParaRPr>
          </a:p>
          <a:p>
            <a:pPr rtl="0"/>
            <a:endParaRPr lang="ko-KR" altLang="en-US" sz="1200" b="1" i="0" kern="1200" dirty="0">
              <a:solidFill>
                <a:schemeClr val="tx1"/>
              </a:solidFill>
              <a:effectLst/>
              <a:latin typeface="+mn-lt"/>
              <a:ea typeface="+mn-ea"/>
              <a:cs typeface="+mn-cs"/>
            </a:endParaRPr>
          </a:p>
          <a:p>
            <a:pPr rtl="0"/>
            <a:r>
              <a:rPr lang="ko-KR" altLang="en-US" sz="1200" b="0" i="0" u="none" strike="noStrike" kern="1200" dirty="0">
                <a:solidFill>
                  <a:schemeClr val="tx1"/>
                </a:solidFill>
                <a:effectLst/>
                <a:latin typeface="+mn-lt"/>
                <a:ea typeface="+mn-ea"/>
                <a:cs typeface="+mn-cs"/>
              </a:rPr>
              <a:t>상태를 유지하는 데이타베이스와 같은 애플리케이션을 관리하기 위한 컨트롤러가 </a:t>
            </a:r>
            <a:r>
              <a:rPr lang="en-US" altLang="ko-KR" sz="1200" b="0" i="0" u="none" strike="noStrike" kern="1200" dirty="0" err="1">
                <a:solidFill>
                  <a:schemeClr val="tx1"/>
                </a:solidFill>
                <a:effectLst/>
                <a:latin typeface="+mn-lt"/>
                <a:ea typeface="+mn-ea"/>
                <a:cs typeface="+mn-cs"/>
              </a:rPr>
              <a:t>StatefulSet</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컨트롤러이다</a:t>
            </a:r>
            <a:r>
              <a:rPr lang="en-US" altLang="ko-KR" sz="1200" b="0" i="0" u="none" strike="noStrike" kern="1200" dirty="0">
                <a:solidFill>
                  <a:schemeClr val="tx1"/>
                </a:solidFill>
                <a:effectLst/>
                <a:latin typeface="+mn-lt"/>
                <a:ea typeface="+mn-ea"/>
                <a:cs typeface="+mn-cs"/>
              </a:rPr>
              <a:t>. </a:t>
            </a:r>
          </a:p>
          <a:p>
            <a:pPr rtl="0"/>
            <a:r>
              <a:rPr lang="en-US" altLang="ko-KR" sz="1200" b="0" i="0" u="none" strike="noStrike" kern="1200" dirty="0">
                <a:solidFill>
                  <a:schemeClr val="tx1"/>
                </a:solidFill>
                <a:effectLst/>
                <a:latin typeface="+mn-lt"/>
                <a:ea typeface="+mn-ea"/>
                <a:cs typeface="+mn-cs"/>
              </a:rPr>
              <a:t>(</a:t>
            </a:r>
            <a:r>
              <a:rPr lang="en-US" altLang="ko-KR" sz="1200" b="0" i="0" u="none" strike="noStrike" kern="1200" dirty="0" err="1">
                <a:solidFill>
                  <a:schemeClr val="tx1"/>
                </a:solidFill>
                <a:effectLst/>
                <a:latin typeface="+mn-lt"/>
                <a:ea typeface="+mn-ea"/>
                <a:cs typeface="+mn-cs"/>
              </a:rPr>
              <a:t>StatefulSet</a:t>
            </a:r>
            <a:r>
              <a:rPr lang="ko-KR" altLang="en-US" sz="1200" b="0" i="0" u="none" strike="noStrike" kern="1200" dirty="0">
                <a:solidFill>
                  <a:schemeClr val="tx1"/>
                </a:solidFill>
                <a:effectLst/>
                <a:latin typeface="+mn-lt"/>
                <a:ea typeface="+mn-ea"/>
                <a:cs typeface="+mn-cs"/>
              </a:rPr>
              <a:t>은 쿠버네티스 </a:t>
            </a:r>
            <a:r>
              <a:rPr lang="en-US" altLang="ko-KR" sz="1200" b="0" i="0" u="none" strike="noStrike" kern="1200" dirty="0">
                <a:solidFill>
                  <a:schemeClr val="tx1"/>
                </a:solidFill>
                <a:effectLst/>
                <a:latin typeface="+mn-lt"/>
                <a:ea typeface="+mn-ea"/>
                <a:cs typeface="+mn-cs"/>
              </a:rPr>
              <a:t>1.9 </a:t>
            </a:r>
            <a:r>
              <a:rPr lang="ko-KR" altLang="en-US" sz="1200" b="0" i="0" u="none" strike="noStrike" kern="1200" dirty="0">
                <a:solidFill>
                  <a:schemeClr val="tx1"/>
                </a:solidFill>
                <a:effectLst/>
                <a:latin typeface="+mn-lt"/>
                <a:ea typeface="+mn-ea"/>
                <a:cs typeface="+mn-cs"/>
              </a:rPr>
              <a:t>버전 부터 정식 적용 되었다</a:t>
            </a:r>
            <a:r>
              <a:rPr lang="en-US" altLang="ko-KR" sz="1200" b="0" i="0" u="none" strike="noStrike" kern="1200" dirty="0">
                <a:solidFill>
                  <a:schemeClr val="tx1"/>
                </a:solidFill>
                <a:effectLst/>
                <a:latin typeface="+mn-lt"/>
                <a:ea typeface="+mn-ea"/>
                <a:cs typeface="+mn-cs"/>
              </a:rPr>
              <a:t>. )</a:t>
            </a:r>
            <a:endParaRPr lang="ko-KR" altLang="en-US" sz="1200" b="0" i="0" kern="1200" dirty="0">
              <a:solidFill>
                <a:schemeClr val="tx1"/>
              </a:solidFill>
              <a:effectLst/>
              <a:latin typeface="+mn-lt"/>
              <a:ea typeface="+mn-ea"/>
              <a:cs typeface="+mn-cs"/>
            </a:endParaRPr>
          </a:p>
          <a:p>
            <a:pPr rtl="0"/>
            <a:endParaRPr lang="en-US" altLang="ko-KR" sz="1200" b="0" i="0" u="none" strike="noStrike" kern="1200" dirty="0">
              <a:solidFill>
                <a:schemeClr val="tx1"/>
              </a:solidFill>
              <a:effectLst/>
              <a:latin typeface="+mn-lt"/>
              <a:ea typeface="+mn-ea"/>
              <a:cs typeface="+mn-cs"/>
            </a:endParaRPr>
          </a:p>
          <a:p>
            <a:pPr rtl="0"/>
            <a:r>
              <a:rPr lang="en-US" altLang="ko-KR" sz="1200" b="0" i="0" u="none" strike="noStrike" kern="1200" dirty="0" err="1">
                <a:solidFill>
                  <a:schemeClr val="tx1"/>
                </a:solidFill>
                <a:effectLst/>
                <a:latin typeface="+mn-lt"/>
                <a:ea typeface="+mn-ea"/>
                <a:cs typeface="+mn-cs"/>
              </a:rPr>
              <a:t>StatefulSet</a:t>
            </a:r>
            <a:r>
              <a:rPr lang="ko-KR" altLang="en-US" sz="1200" b="0" i="0" u="none" strike="noStrike" kern="1200" dirty="0">
                <a:solidFill>
                  <a:schemeClr val="tx1"/>
                </a:solidFill>
                <a:effectLst/>
                <a:latin typeface="+mn-lt"/>
                <a:ea typeface="+mn-ea"/>
                <a:cs typeface="+mn-cs"/>
              </a:rPr>
              <a:t>은 앞에서 설명한 </a:t>
            </a:r>
            <a:r>
              <a:rPr lang="en-US" altLang="ko-KR" sz="1200" b="0" i="0" u="none" strike="noStrike" kern="1200" dirty="0">
                <a:solidFill>
                  <a:schemeClr val="tx1"/>
                </a:solidFill>
                <a:effectLst/>
                <a:latin typeface="+mn-lt"/>
                <a:ea typeface="+mn-ea"/>
                <a:cs typeface="+mn-cs"/>
              </a:rPr>
              <a:t>RS</a:t>
            </a:r>
            <a:r>
              <a:rPr lang="ko-KR" altLang="en-US" sz="1200" b="0" i="0" u="none" strike="noStrike" kern="1200" dirty="0">
                <a:solidFill>
                  <a:schemeClr val="tx1"/>
                </a:solidFill>
                <a:effectLst/>
                <a:latin typeface="+mn-lt"/>
                <a:ea typeface="+mn-ea"/>
                <a:cs typeface="+mn-cs"/>
              </a:rPr>
              <a:t>등의 </a:t>
            </a:r>
            <a:r>
              <a:rPr lang="en-US" altLang="ko-KR" sz="1200" b="0" i="0" u="none" strike="noStrike" kern="1200" dirty="0">
                <a:solidFill>
                  <a:schemeClr val="tx1"/>
                </a:solidFill>
                <a:effectLst/>
                <a:latin typeface="+mn-lt"/>
                <a:ea typeface="+mn-ea"/>
                <a:cs typeface="+mn-cs"/>
              </a:rPr>
              <a:t>Stateless </a:t>
            </a:r>
            <a:r>
              <a:rPr lang="ko-KR" altLang="en-US" sz="1200" b="0" i="0" u="none" strike="noStrike" kern="1200" dirty="0">
                <a:solidFill>
                  <a:schemeClr val="tx1"/>
                </a:solidFill>
                <a:effectLst/>
                <a:latin typeface="+mn-lt"/>
                <a:ea typeface="+mn-ea"/>
                <a:cs typeface="+mn-cs"/>
              </a:rPr>
              <a:t>애플리케이션이 관리하는 컨트롤러로 할 수 없는 기능들을 제공한다</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대표적인 기능들은 다음과 같다</a:t>
            </a:r>
            <a:r>
              <a:rPr lang="en-US" altLang="ko-KR" sz="1200" b="0" i="0" u="none" strike="noStrike" kern="1200" dirty="0">
                <a:solidFill>
                  <a:schemeClr val="tx1"/>
                </a:solidFill>
                <a:effectLst/>
                <a:latin typeface="+mn-lt"/>
                <a:ea typeface="+mn-ea"/>
                <a:cs typeface="+mn-cs"/>
              </a:rPr>
              <a:t>.</a:t>
            </a:r>
            <a:endParaRPr lang="ko-KR" altLang="en-US" sz="1200" b="0" i="0" kern="1200" dirty="0">
              <a:solidFill>
                <a:schemeClr val="tx1"/>
              </a:solidFill>
              <a:effectLst/>
              <a:latin typeface="+mn-lt"/>
              <a:ea typeface="+mn-ea"/>
              <a:cs typeface="+mn-cs"/>
            </a:endParaRPr>
          </a:p>
          <a:p>
            <a:pPr rtl="0"/>
            <a:endParaRPr lang="en-US" altLang="ko-KR" sz="1200" b="0" i="0" u="none" strike="noStrike" kern="1200" dirty="0">
              <a:solidFill>
                <a:schemeClr val="tx1"/>
              </a:solidFill>
              <a:effectLst/>
              <a:latin typeface="+mn-lt"/>
              <a:ea typeface="+mn-ea"/>
              <a:cs typeface="+mn-cs"/>
            </a:endParaRPr>
          </a:p>
          <a:p>
            <a:pPr rtl="0"/>
            <a:endParaRPr lang="en-US" altLang="ko-KR" sz="1200" b="0" i="0" u="none" strike="noStrike" kern="1200" dirty="0">
              <a:solidFill>
                <a:schemeClr val="tx1"/>
              </a:solidFill>
              <a:effectLst/>
              <a:latin typeface="+mn-lt"/>
              <a:ea typeface="+mn-ea"/>
              <a:cs typeface="+mn-cs"/>
            </a:endParaRPr>
          </a:p>
          <a:p>
            <a:pPr rtl="0"/>
            <a:r>
              <a:rPr lang="en-US" altLang="ko-KR" sz="1200" b="0" i="0" u="none" strike="noStrike" kern="1200" dirty="0">
                <a:solidFill>
                  <a:schemeClr val="tx1"/>
                </a:solidFill>
                <a:effectLst/>
                <a:latin typeface="+mn-lt"/>
                <a:ea typeface="+mn-ea"/>
                <a:cs typeface="+mn-cs"/>
              </a:rPr>
              <a:t>1. Pod </a:t>
            </a:r>
            <a:r>
              <a:rPr lang="ko-KR" altLang="en-US" sz="1200" b="0" i="0" u="none" strike="noStrike" kern="1200" dirty="0">
                <a:solidFill>
                  <a:schemeClr val="tx1"/>
                </a:solidFill>
                <a:effectLst/>
                <a:latin typeface="+mn-lt"/>
                <a:ea typeface="+mn-ea"/>
                <a:cs typeface="+mn-cs"/>
              </a:rPr>
              <a:t>이름에 대한 규칙성 부여</a:t>
            </a:r>
            <a:endParaRPr lang="ko-KR" altLang="en-US" sz="1200" b="1" i="0" kern="1200" dirty="0">
              <a:solidFill>
                <a:schemeClr val="tx1"/>
              </a:solidFill>
              <a:effectLst/>
              <a:latin typeface="+mn-lt"/>
              <a:ea typeface="+mn-ea"/>
              <a:cs typeface="+mn-cs"/>
            </a:endParaRPr>
          </a:p>
          <a:p>
            <a:pPr rtl="0"/>
            <a:endParaRPr lang="en-US" altLang="ko-KR" sz="1200" b="0" i="0" u="none" strike="noStrike" kern="1200" dirty="0">
              <a:solidFill>
                <a:schemeClr val="tx1"/>
              </a:solidFill>
              <a:effectLst/>
              <a:latin typeface="+mn-lt"/>
              <a:ea typeface="+mn-ea"/>
              <a:cs typeface="+mn-cs"/>
            </a:endParaRPr>
          </a:p>
          <a:p>
            <a:pPr rtl="0"/>
            <a:r>
              <a:rPr lang="en-US" altLang="ko-KR" sz="1200" b="0" i="0" u="none" strike="noStrike" kern="1200" dirty="0" err="1">
                <a:solidFill>
                  <a:schemeClr val="tx1"/>
                </a:solidFill>
                <a:effectLst/>
                <a:latin typeface="+mn-lt"/>
                <a:ea typeface="+mn-ea"/>
                <a:cs typeface="+mn-cs"/>
              </a:rPr>
              <a:t>StatefulSet</a:t>
            </a:r>
            <a:r>
              <a:rPr lang="ko-KR" altLang="en-US" sz="1200" b="0" i="0" u="none" strike="noStrike" kern="1200" dirty="0">
                <a:solidFill>
                  <a:schemeClr val="tx1"/>
                </a:solidFill>
                <a:effectLst/>
                <a:latin typeface="+mn-lt"/>
                <a:ea typeface="+mn-ea"/>
                <a:cs typeface="+mn-cs"/>
              </a:rPr>
              <a:t>에 의해서 생성되는 </a:t>
            </a:r>
            <a:r>
              <a:rPr lang="en-US" altLang="ko-KR" sz="1200" b="0" i="0" u="none" strike="noStrike" kern="1200" dirty="0">
                <a:solidFill>
                  <a:schemeClr val="tx1"/>
                </a:solidFill>
                <a:effectLst/>
                <a:latin typeface="+mn-lt"/>
                <a:ea typeface="+mn-ea"/>
                <a:cs typeface="+mn-cs"/>
              </a:rPr>
              <a:t>Pod</a:t>
            </a:r>
            <a:r>
              <a:rPr lang="ko-KR" altLang="en-US" sz="1200" b="0" i="0" u="none" strike="noStrike" kern="1200" dirty="0">
                <a:solidFill>
                  <a:schemeClr val="tx1"/>
                </a:solidFill>
                <a:effectLst/>
                <a:latin typeface="+mn-lt"/>
                <a:ea typeface="+mn-ea"/>
                <a:cs typeface="+mn-cs"/>
              </a:rPr>
              <a:t>들의 이름은 규칙성을 띈다</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생성된 </a:t>
            </a:r>
            <a:r>
              <a:rPr lang="en-US" altLang="ko-KR" sz="1200" b="0" i="0" u="none" strike="noStrike" kern="1200" dirty="0">
                <a:solidFill>
                  <a:schemeClr val="tx1"/>
                </a:solidFill>
                <a:effectLst/>
                <a:latin typeface="+mn-lt"/>
                <a:ea typeface="+mn-ea"/>
                <a:cs typeface="+mn-cs"/>
              </a:rPr>
              <a:t>Pod</a:t>
            </a:r>
            <a:r>
              <a:rPr lang="ko-KR" altLang="en-US" sz="1200" b="0" i="0" u="none" strike="noStrike" kern="1200" dirty="0">
                <a:solidFill>
                  <a:schemeClr val="tx1"/>
                </a:solidFill>
                <a:effectLst/>
                <a:latin typeface="+mn-lt"/>
                <a:ea typeface="+mn-ea"/>
                <a:cs typeface="+mn-cs"/>
              </a:rPr>
              <a:t>들은 </a:t>
            </a:r>
            <a:r>
              <a:rPr lang="en-US" altLang="ko-KR" sz="1200" b="0" i="0" u="none" strike="noStrike" kern="1200" dirty="0">
                <a:solidFill>
                  <a:schemeClr val="tx1"/>
                </a:solidFill>
                <a:effectLst/>
                <a:latin typeface="+mn-lt"/>
                <a:ea typeface="+mn-ea"/>
                <a:cs typeface="+mn-cs"/>
              </a:rPr>
              <a:t>{Pod </a:t>
            </a:r>
            <a:r>
              <a:rPr lang="ko-KR" altLang="en-US" sz="1200" b="0" i="0" u="none" strike="noStrike" kern="1200" dirty="0">
                <a:solidFill>
                  <a:schemeClr val="tx1"/>
                </a:solidFill>
                <a:effectLst/>
                <a:latin typeface="+mn-lt"/>
                <a:ea typeface="+mn-ea"/>
                <a:cs typeface="+mn-cs"/>
              </a:rPr>
              <a:t>이름</a:t>
            </a:r>
            <a:r>
              <a:rPr lang="en-US" altLang="ko-KR" sz="1200" b="0" i="0" u="none" strike="noStrike" kern="1200" dirty="0">
                <a:solidFill>
                  <a:schemeClr val="tx1"/>
                </a:solidFill>
                <a:effectLst/>
                <a:latin typeface="+mn-lt"/>
                <a:ea typeface="+mn-ea"/>
                <a:cs typeface="+mn-cs"/>
              </a:rPr>
              <a:t>}-{</a:t>
            </a:r>
            <a:r>
              <a:rPr lang="ko-KR" altLang="en-US" sz="1200" b="0" i="0" u="none" strike="noStrike" kern="1200" dirty="0">
                <a:solidFill>
                  <a:schemeClr val="tx1"/>
                </a:solidFill>
                <a:effectLst/>
                <a:latin typeface="+mn-lt"/>
                <a:ea typeface="+mn-ea"/>
                <a:cs typeface="+mn-cs"/>
              </a:rPr>
              <a:t>순번</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식으로 이름이 정해진다</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예를 들어 </a:t>
            </a:r>
            <a:r>
              <a:rPr lang="en-US" altLang="ko-KR" sz="1200" b="0" i="0" u="none" strike="noStrike" kern="1200" dirty="0">
                <a:solidFill>
                  <a:schemeClr val="tx1"/>
                </a:solidFill>
                <a:effectLst/>
                <a:latin typeface="+mn-lt"/>
                <a:ea typeface="+mn-ea"/>
                <a:cs typeface="+mn-cs"/>
              </a:rPr>
              <a:t>Pod </a:t>
            </a:r>
            <a:r>
              <a:rPr lang="ko-KR" altLang="en-US" sz="1200" b="0" i="0" u="none" strike="noStrike" kern="1200" dirty="0">
                <a:solidFill>
                  <a:schemeClr val="tx1"/>
                </a:solidFill>
                <a:effectLst/>
                <a:latin typeface="+mn-lt"/>
                <a:ea typeface="+mn-ea"/>
                <a:cs typeface="+mn-cs"/>
              </a:rPr>
              <a:t>이름을 </a:t>
            </a:r>
            <a:r>
              <a:rPr lang="en-US" altLang="ko-KR" sz="1200" b="0" i="0" u="none" strike="noStrike" kern="1200" dirty="0" err="1">
                <a:solidFill>
                  <a:schemeClr val="tx1"/>
                </a:solidFill>
                <a:effectLst/>
                <a:latin typeface="+mn-lt"/>
                <a:ea typeface="+mn-ea"/>
                <a:cs typeface="+mn-cs"/>
              </a:rPr>
              <a:t>mysql</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이라고 정의했으면</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이 </a:t>
            </a:r>
            <a:r>
              <a:rPr lang="en-US" altLang="ko-KR" sz="1200" b="0" i="0" u="none" strike="noStrike" kern="1200" dirty="0" err="1">
                <a:solidFill>
                  <a:schemeClr val="tx1"/>
                </a:solidFill>
                <a:effectLst/>
                <a:latin typeface="+mn-lt"/>
                <a:ea typeface="+mn-ea"/>
                <a:cs typeface="+mn-cs"/>
              </a:rPr>
              <a:t>StatefulSet</a:t>
            </a:r>
            <a:r>
              <a:rPr lang="ko-KR" altLang="en-US" sz="1200" b="0" i="0" u="none" strike="noStrike" kern="1200" dirty="0">
                <a:solidFill>
                  <a:schemeClr val="tx1"/>
                </a:solidFill>
                <a:effectLst/>
                <a:latin typeface="+mn-lt"/>
                <a:ea typeface="+mn-ea"/>
                <a:cs typeface="+mn-cs"/>
              </a:rPr>
              <a:t>에 의해 생성되는 </a:t>
            </a:r>
            <a:r>
              <a:rPr lang="en-US" altLang="ko-KR" sz="1200" b="0" i="0" u="none" strike="noStrike" kern="1200" dirty="0">
                <a:solidFill>
                  <a:schemeClr val="tx1"/>
                </a:solidFill>
                <a:effectLst/>
                <a:latin typeface="+mn-lt"/>
                <a:ea typeface="+mn-ea"/>
                <a:cs typeface="+mn-cs"/>
              </a:rPr>
              <a:t>Pod </a:t>
            </a:r>
            <a:r>
              <a:rPr lang="ko-KR" altLang="en-US" sz="1200" b="0" i="0" u="none" strike="noStrike" kern="1200" dirty="0">
                <a:solidFill>
                  <a:schemeClr val="tx1"/>
                </a:solidFill>
                <a:effectLst/>
                <a:latin typeface="+mn-lt"/>
                <a:ea typeface="+mn-ea"/>
                <a:cs typeface="+mn-cs"/>
              </a:rPr>
              <a:t>명들은 </a:t>
            </a:r>
            <a:r>
              <a:rPr lang="en-US" altLang="ko-KR" sz="1200" b="0" i="0" u="none" strike="noStrike" kern="1200" dirty="0">
                <a:solidFill>
                  <a:schemeClr val="tx1"/>
                </a:solidFill>
                <a:effectLst/>
                <a:latin typeface="+mn-lt"/>
                <a:ea typeface="+mn-ea"/>
                <a:cs typeface="+mn-cs"/>
              </a:rPr>
              <a:t>mysql-0, mysql-1,mysql-2 … </a:t>
            </a:r>
            <a:r>
              <a:rPr lang="ko-KR" altLang="en-US" sz="1200" b="0" i="0" u="none" strike="noStrike" kern="1200" dirty="0">
                <a:solidFill>
                  <a:schemeClr val="tx1"/>
                </a:solidFill>
                <a:effectLst/>
                <a:latin typeface="+mn-lt"/>
                <a:ea typeface="+mn-ea"/>
                <a:cs typeface="+mn-cs"/>
              </a:rPr>
              <a:t>가 된다</a:t>
            </a:r>
            <a:r>
              <a:rPr lang="en-US" altLang="ko-KR" sz="1200" b="0" i="0" u="none" strike="noStrike" kern="1200" dirty="0">
                <a:solidFill>
                  <a:schemeClr val="tx1"/>
                </a:solidFill>
                <a:effectLst/>
                <a:latin typeface="+mn-lt"/>
                <a:ea typeface="+mn-ea"/>
                <a:cs typeface="+mn-cs"/>
              </a:rPr>
              <a:t>. </a:t>
            </a:r>
            <a:endParaRPr lang="ko-KR" altLang="en-US" sz="1200" b="0" i="0" kern="1200" dirty="0">
              <a:solidFill>
                <a:schemeClr val="tx1"/>
              </a:solidFill>
              <a:effectLst/>
              <a:latin typeface="+mn-lt"/>
              <a:ea typeface="+mn-ea"/>
              <a:cs typeface="+mn-cs"/>
            </a:endParaRPr>
          </a:p>
          <a:p>
            <a:pPr rtl="0"/>
            <a:endParaRPr lang="en-US" altLang="ko-KR" sz="1200" b="0" i="0" u="none" strike="noStrike" kern="1200" dirty="0">
              <a:solidFill>
                <a:schemeClr val="tx1"/>
              </a:solidFill>
              <a:effectLst/>
              <a:latin typeface="+mn-lt"/>
              <a:ea typeface="+mn-ea"/>
              <a:cs typeface="+mn-cs"/>
            </a:endParaRPr>
          </a:p>
          <a:p>
            <a:pPr rtl="0"/>
            <a:r>
              <a:rPr lang="en-US" altLang="ko-KR" sz="1200" b="0" i="0" u="none" strike="noStrike" kern="1200" dirty="0">
                <a:solidFill>
                  <a:schemeClr val="tx1"/>
                </a:solidFill>
                <a:effectLst/>
                <a:latin typeface="+mn-lt"/>
                <a:ea typeface="+mn-ea"/>
                <a:cs typeface="+mn-cs"/>
              </a:rPr>
              <a:t>2. </a:t>
            </a:r>
            <a:r>
              <a:rPr lang="ko-KR" altLang="en-US" sz="1200" b="0" i="0" u="none" strike="noStrike" kern="1200" dirty="0">
                <a:solidFill>
                  <a:schemeClr val="tx1"/>
                </a:solidFill>
                <a:effectLst/>
                <a:latin typeface="+mn-lt"/>
                <a:ea typeface="+mn-ea"/>
                <a:cs typeface="+mn-cs"/>
              </a:rPr>
              <a:t>배포시 순차적인 기동과 업데이트</a:t>
            </a:r>
            <a:endParaRPr lang="ko-KR" altLang="en-US" sz="1200" b="1" i="0" kern="1200" dirty="0">
              <a:solidFill>
                <a:schemeClr val="tx1"/>
              </a:solidFill>
              <a:effectLst/>
              <a:latin typeface="+mn-lt"/>
              <a:ea typeface="+mn-ea"/>
              <a:cs typeface="+mn-cs"/>
            </a:endParaRPr>
          </a:p>
          <a:p>
            <a:pPr rtl="0"/>
            <a:r>
              <a:rPr lang="ko-KR" altLang="en-US" sz="1200" b="0" i="0" u="none" strike="noStrike" kern="1200" dirty="0">
                <a:solidFill>
                  <a:schemeClr val="tx1"/>
                </a:solidFill>
                <a:effectLst/>
                <a:latin typeface="+mn-lt"/>
                <a:ea typeface="+mn-ea"/>
                <a:cs typeface="+mn-cs"/>
              </a:rPr>
              <a:t>또한 </a:t>
            </a:r>
            <a:r>
              <a:rPr lang="en-US" altLang="ko-KR" sz="1200" b="0" i="0" u="none" strike="noStrike" kern="1200" dirty="0" err="1">
                <a:solidFill>
                  <a:schemeClr val="tx1"/>
                </a:solidFill>
                <a:effectLst/>
                <a:latin typeface="+mn-lt"/>
                <a:ea typeface="+mn-ea"/>
                <a:cs typeface="+mn-cs"/>
              </a:rPr>
              <a:t>StatefulSet</a:t>
            </a:r>
            <a:r>
              <a:rPr lang="ko-KR" altLang="en-US" sz="1200" b="0" i="0" u="none" strike="noStrike" kern="1200" dirty="0">
                <a:solidFill>
                  <a:schemeClr val="tx1"/>
                </a:solidFill>
                <a:effectLst/>
                <a:latin typeface="+mn-lt"/>
                <a:ea typeface="+mn-ea"/>
                <a:cs typeface="+mn-cs"/>
              </a:rPr>
              <a:t>에 의해서 </a:t>
            </a:r>
            <a:r>
              <a:rPr lang="en-US" altLang="ko-KR" sz="1200" b="0" i="0" u="none" strike="noStrike" kern="1200" dirty="0">
                <a:solidFill>
                  <a:schemeClr val="tx1"/>
                </a:solidFill>
                <a:effectLst/>
                <a:latin typeface="+mn-lt"/>
                <a:ea typeface="+mn-ea"/>
                <a:cs typeface="+mn-cs"/>
              </a:rPr>
              <a:t>Pod</a:t>
            </a:r>
            <a:r>
              <a:rPr lang="ko-KR" altLang="en-US" sz="1200" b="0" i="0" u="none" strike="noStrike" kern="1200" dirty="0">
                <a:solidFill>
                  <a:schemeClr val="tx1"/>
                </a:solidFill>
                <a:effectLst/>
                <a:latin typeface="+mn-lt"/>
                <a:ea typeface="+mn-ea"/>
                <a:cs typeface="+mn-cs"/>
              </a:rPr>
              <a:t>가 생성될때</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동시에 모든 </a:t>
            </a:r>
            <a:r>
              <a:rPr lang="en-US" altLang="ko-KR" sz="1200" b="0" i="0" u="none" strike="noStrike" kern="1200" dirty="0">
                <a:solidFill>
                  <a:schemeClr val="tx1"/>
                </a:solidFill>
                <a:effectLst/>
                <a:latin typeface="+mn-lt"/>
                <a:ea typeface="+mn-ea"/>
                <a:cs typeface="+mn-cs"/>
              </a:rPr>
              <a:t>Pod</a:t>
            </a:r>
            <a:r>
              <a:rPr lang="ko-KR" altLang="en-US" sz="1200" b="0" i="0" u="none" strike="noStrike" kern="1200" dirty="0">
                <a:solidFill>
                  <a:schemeClr val="tx1"/>
                </a:solidFill>
                <a:effectLst/>
                <a:latin typeface="+mn-lt"/>
                <a:ea typeface="+mn-ea"/>
                <a:cs typeface="+mn-cs"/>
              </a:rPr>
              <a:t>를 생성하지 않고</a:t>
            </a:r>
            <a:r>
              <a:rPr lang="en-US" altLang="ko-KR" sz="1200" b="0" i="0" u="none" strike="noStrike" kern="1200" dirty="0">
                <a:solidFill>
                  <a:schemeClr val="tx1"/>
                </a:solidFill>
                <a:effectLst/>
                <a:latin typeface="+mn-lt"/>
                <a:ea typeface="+mn-ea"/>
                <a:cs typeface="+mn-cs"/>
              </a:rPr>
              <a:t>, 0,1,2,.. </a:t>
            </a:r>
            <a:r>
              <a:rPr lang="ko-KR" altLang="en-US" sz="1200" b="0" i="0" u="none" strike="noStrike" kern="1200" dirty="0">
                <a:solidFill>
                  <a:schemeClr val="tx1"/>
                </a:solidFill>
                <a:effectLst/>
                <a:latin typeface="+mn-lt"/>
                <a:ea typeface="+mn-ea"/>
                <a:cs typeface="+mn-cs"/>
              </a:rPr>
              <a:t>순서대로 하나씩 </a:t>
            </a:r>
            <a:r>
              <a:rPr lang="en-US" altLang="ko-KR" sz="1200" b="0" i="0" u="none" strike="noStrike" kern="1200" dirty="0">
                <a:solidFill>
                  <a:schemeClr val="tx1"/>
                </a:solidFill>
                <a:effectLst/>
                <a:latin typeface="+mn-lt"/>
                <a:ea typeface="+mn-ea"/>
                <a:cs typeface="+mn-cs"/>
              </a:rPr>
              <a:t>Pod</a:t>
            </a:r>
            <a:r>
              <a:rPr lang="ko-KR" altLang="en-US" sz="1200" b="0" i="0" u="none" strike="noStrike" kern="1200" dirty="0">
                <a:solidFill>
                  <a:schemeClr val="tx1"/>
                </a:solidFill>
                <a:effectLst/>
                <a:latin typeface="+mn-lt"/>
                <a:ea typeface="+mn-ea"/>
                <a:cs typeface="+mn-cs"/>
              </a:rPr>
              <a:t>를 생성한다</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이러한 순차기동은 데이타베이스에서 마스터 노드가 기동된 후에</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슬레이브 노드가 기동되어야 하는 조건등에 유용하게 사용될 수 있다</a:t>
            </a:r>
            <a:r>
              <a:rPr lang="en-US" altLang="ko-KR" sz="1200" b="0" i="0" u="none" strike="noStrike" kern="1200" dirty="0">
                <a:solidFill>
                  <a:schemeClr val="tx1"/>
                </a:solidFill>
                <a:effectLst/>
                <a:latin typeface="+mn-lt"/>
                <a:ea typeface="+mn-ea"/>
                <a:cs typeface="+mn-cs"/>
              </a:rPr>
              <a:t>. </a:t>
            </a:r>
            <a:endParaRPr lang="ko-KR" altLang="en-US" sz="1200" b="0" i="0" kern="1200" dirty="0">
              <a:solidFill>
                <a:schemeClr val="tx1"/>
              </a:solidFill>
              <a:effectLst/>
              <a:latin typeface="+mn-lt"/>
              <a:ea typeface="+mn-ea"/>
              <a:cs typeface="+mn-cs"/>
            </a:endParaRPr>
          </a:p>
          <a:p>
            <a:pPr rtl="0"/>
            <a:endParaRPr lang="en-US" altLang="ko-KR" sz="1200" b="0" i="0" u="none" strike="noStrike" kern="1200" dirty="0">
              <a:solidFill>
                <a:schemeClr val="tx1"/>
              </a:solidFill>
              <a:effectLst/>
              <a:latin typeface="+mn-lt"/>
              <a:ea typeface="+mn-ea"/>
              <a:cs typeface="+mn-cs"/>
            </a:endParaRPr>
          </a:p>
          <a:p>
            <a:pPr rtl="0"/>
            <a:endParaRPr lang="en-US" altLang="ko-KR" sz="1200" b="0" i="0" u="none" strike="noStrike" kern="1200" dirty="0">
              <a:solidFill>
                <a:schemeClr val="tx1"/>
              </a:solidFill>
              <a:effectLst/>
              <a:latin typeface="+mn-lt"/>
              <a:ea typeface="+mn-ea"/>
              <a:cs typeface="+mn-cs"/>
            </a:endParaRPr>
          </a:p>
          <a:p>
            <a:pPr rtl="0"/>
            <a:r>
              <a:rPr lang="en-US" altLang="ko-KR" sz="1200" b="0" i="0" u="none" strike="noStrike" kern="1200" dirty="0">
                <a:solidFill>
                  <a:schemeClr val="tx1"/>
                </a:solidFill>
                <a:effectLst/>
                <a:latin typeface="+mn-lt"/>
                <a:ea typeface="+mn-ea"/>
                <a:cs typeface="+mn-cs"/>
              </a:rPr>
              <a:t>3. </a:t>
            </a:r>
            <a:r>
              <a:rPr lang="ko-KR" altLang="en-US" sz="1200" b="0" i="0" u="none" strike="noStrike" kern="1200" dirty="0">
                <a:solidFill>
                  <a:schemeClr val="tx1"/>
                </a:solidFill>
                <a:effectLst/>
                <a:latin typeface="+mn-lt"/>
                <a:ea typeface="+mn-ea"/>
                <a:cs typeface="+mn-cs"/>
              </a:rPr>
              <a:t>개별 </a:t>
            </a:r>
            <a:r>
              <a:rPr lang="en-US" altLang="ko-KR" sz="1200" b="0" i="0" u="none" strike="noStrike" kern="1200" dirty="0">
                <a:solidFill>
                  <a:schemeClr val="tx1"/>
                </a:solidFill>
                <a:effectLst/>
                <a:latin typeface="+mn-lt"/>
                <a:ea typeface="+mn-ea"/>
                <a:cs typeface="+mn-cs"/>
              </a:rPr>
              <a:t>Pod</a:t>
            </a:r>
            <a:r>
              <a:rPr lang="ko-KR" altLang="en-US" sz="1200" b="0" i="0" u="none" strike="noStrike" kern="1200" dirty="0">
                <a:solidFill>
                  <a:schemeClr val="tx1"/>
                </a:solidFill>
                <a:effectLst/>
                <a:latin typeface="+mn-lt"/>
                <a:ea typeface="+mn-ea"/>
                <a:cs typeface="+mn-cs"/>
              </a:rPr>
              <a:t>에 대한 디스크 볼륨 관리</a:t>
            </a:r>
            <a:endParaRPr lang="ko-KR" altLang="en-US" sz="1200" b="1" i="0" kern="1200" dirty="0">
              <a:solidFill>
                <a:schemeClr val="tx1"/>
              </a:solidFill>
              <a:effectLst/>
              <a:latin typeface="+mn-lt"/>
              <a:ea typeface="+mn-ea"/>
              <a:cs typeface="+mn-cs"/>
            </a:endParaRPr>
          </a:p>
          <a:p>
            <a:pPr rtl="0"/>
            <a:r>
              <a:rPr lang="en-US" altLang="ko-KR" sz="1200" b="0" i="0" u="none" strike="noStrike" kern="1200" dirty="0">
                <a:solidFill>
                  <a:schemeClr val="tx1"/>
                </a:solidFill>
                <a:effectLst/>
                <a:latin typeface="+mn-lt"/>
                <a:ea typeface="+mn-ea"/>
                <a:cs typeface="+mn-cs"/>
              </a:rPr>
              <a:t>RS </a:t>
            </a:r>
            <a:r>
              <a:rPr lang="ko-KR" altLang="en-US" sz="1200" b="0" i="0" u="none" strike="noStrike" kern="1200" dirty="0">
                <a:solidFill>
                  <a:schemeClr val="tx1"/>
                </a:solidFill>
                <a:effectLst/>
                <a:latin typeface="+mn-lt"/>
                <a:ea typeface="+mn-ea"/>
                <a:cs typeface="+mn-cs"/>
              </a:rPr>
              <a:t>기반의 디스크 볼륨 관리의 문제는 하나의 컨트롤러로 여러개의 </a:t>
            </a:r>
            <a:r>
              <a:rPr lang="en-US" altLang="ko-KR" sz="1200" b="0" i="0" u="none" strike="noStrike" kern="1200" dirty="0">
                <a:solidFill>
                  <a:schemeClr val="tx1"/>
                </a:solidFill>
                <a:effectLst/>
                <a:latin typeface="+mn-lt"/>
                <a:ea typeface="+mn-ea"/>
                <a:cs typeface="+mn-cs"/>
              </a:rPr>
              <a:t>Pod</a:t>
            </a:r>
            <a:r>
              <a:rPr lang="ko-KR" altLang="en-US" sz="1200" b="0" i="0" u="none" strike="noStrike" kern="1200" dirty="0">
                <a:solidFill>
                  <a:schemeClr val="tx1"/>
                </a:solidFill>
                <a:effectLst/>
                <a:latin typeface="+mn-lt"/>
                <a:ea typeface="+mn-ea"/>
                <a:cs typeface="+mn-cs"/>
              </a:rPr>
              <a:t>에 대한 디스크를 각각 지정해서 관리할 수 없는 문제가 있었는데</a:t>
            </a:r>
            <a:r>
              <a:rPr lang="en-US" altLang="ko-KR" sz="1200" b="0" i="0" u="none" strike="noStrike" kern="1200" dirty="0">
                <a:solidFill>
                  <a:schemeClr val="tx1"/>
                </a:solidFill>
                <a:effectLst/>
                <a:latin typeface="+mn-lt"/>
                <a:ea typeface="+mn-ea"/>
                <a:cs typeface="+mn-cs"/>
              </a:rPr>
              <a:t>, </a:t>
            </a:r>
            <a:r>
              <a:rPr lang="en-US" altLang="ko-KR" sz="1200" b="0" i="0" u="none" strike="noStrike" kern="1200" dirty="0" err="1">
                <a:solidFill>
                  <a:schemeClr val="tx1"/>
                </a:solidFill>
                <a:effectLst/>
                <a:latin typeface="+mn-lt"/>
                <a:ea typeface="+mn-ea"/>
                <a:cs typeface="+mn-cs"/>
              </a:rPr>
              <a:t>StatefulSet</a:t>
            </a:r>
            <a:r>
              <a:rPr lang="ko-KR" altLang="en-US" sz="1200" b="0" i="0" u="none" strike="noStrike" kern="1200" dirty="0">
                <a:solidFill>
                  <a:schemeClr val="tx1"/>
                </a:solidFill>
                <a:effectLst/>
                <a:latin typeface="+mn-lt"/>
                <a:ea typeface="+mn-ea"/>
                <a:cs typeface="+mn-cs"/>
              </a:rPr>
              <a:t>의 경우 </a:t>
            </a:r>
            <a:r>
              <a:rPr lang="en-US" altLang="ko-KR" sz="1200" b="0" i="0" u="none" strike="noStrike" kern="1200" dirty="0">
                <a:solidFill>
                  <a:schemeClr val="tx1"/>
                </a:solidFill>
                <a:effectLst/>
                <a:latin typeface="+mn-lt"/>
                <a:ea typeface="+mn-ea"/>
                <a:cs typeface="+mn-cs"/>
              </a:rPr>
              <a:t>PVC (Persistent Volume Claim)</a:t>
            </a:r>
            <a:r>
              <a:rPr lang="ko-KR" altLang="en-US" sz="1200" b="0" i="0" u="none" strike="noStrike" kern="1200" dirty="0">
                <a:solidFill>
                  <a:schemeClr val="tx1"/>
                </a:solidFill>
                <a:effectLst/>
                <a:latin typeface="+mn-lt"/>
                <a:ea typeface="+mn-ea"/>
                <a:cs typeface="+mn-cs"/>
              </a:rPr>
              <a:t>을 템플릿 형태로 정의하여</a:t>
            </a:r>
            <a:r>
              <a:rPr lang="en-US" altLang="ko-KR" sz="1200" b="0" i="0" u="none" strike="noStrike" kern="1200" dirty="0">
                <a:solidFill>
                  <a:schemeClr val="tx1"/>
                </a:solidFill>
                <a:effectLst/>
                <a:latin typeface="+mn-lt"/>
                <a:ea typeface="+mn-ea"/>
                <a:cs typeface="+mn-cs"/>
              </a:rPr>
              <a:t>, Pod </a:t>
            </a:r>
            <a:r>
              <a:rPr lang="ko-KR" altLang="en-US" sz="1200" b="0" i="0" u="none" strike="noStrike" kern="1200" dirty="0">
                <a:solidFill>
                  <a:schemeClr val="tx1"/>
                </a:solidFill>
                <a:effectLst/>
                <a:latin typeface="+mn-lt"/>
                <a:ea typeface="+mn-ea"/>
                <a:cs typeface="+mn-cs"/>
              </a:rPr>
              <a:t>마다 각각 </a:t>
            </a:r>
            <a:r>
              <a:rPr lang="en-US" altLang="ko-KR" sz="1200" b="0" i="0" u="none" strike="noStrike" kern="1200" dirty="0">
                <a:solidFill>
                  <a:schemeClr val="tx1"/>
                </a:solidFill>
                <a:effectLst/>
                <a:latin typeface="+mn-lt"/>
                <a:ea typeface="+mn-ea"/>
                <a:cs typeface="+mn-cs"/>
              </a:rPr>
              <a:t>PVC</a:t>
            </a:r>
            <a:r>
              <a:rPr lang="ko-KR" altLang="en-US" sz="1200" b="0" i="0" u="none" strike="noStrike" kern="1200" dirty="0">
                <a:solidFill>
                  <a:schemeClr val="tx1"/>
                </a:solidFill>
                <a:effectLst/>
                <a:latin typeface="+mn-lt"/>
                <a:ea typeface="+mn-ea"/>
                <a:cs typeface="+mn-cs"/>
              </a:rPr>
              <a:t>와 </a:t>
            </a:r>
            <a:r>
              <a:rPr lang="en-US" altLang="ko-KR" sz="1200" b="0" i="0" u="none" strike="noStrike" kern="1200" dirty="0">
                <a:solidFill>
                  <a:schemeClr val="tx1"/>
                </a:solidFill>
                <a:effectLst/>
                <a:latin typeface="+mn-lt"/>
                <a:ea typeface="+mn-ea"/>
                <a:cs typeface="+mn-cs"/>
              </a:rPr>
              <a:t>PV</a:t>
            </a:r>
            <a:r>
              <a:rPr lang="ko-KR" altLang="en-US" sz="1200" b="0" i="0" u="none" strike="noStrike" kern="1200" dirty="0">
                <a:solidFill>
                  <a:schemeClr val="tx1"/>
                </a:solidFill>
                <a:effectLst/>
                <a:latin typeface="+mn-lt"/>
                <a:ea typeface="+mn-ea"/>
                <a:cs typeface="+mn-cs"/>
              </a:rPr>
              <a:t>를 생성하여 관리할 수 있도록 한다</a:t>
            </a:r>
            <a:r>
              <a:rPr lang="en-US" altLang="ko-KR" sz="1200" b="0" i="0" u="none" strike="noStrike" kern="1200" dirty="0">
                <a:solidFill>
                  <a:schemeClr val="tx1"/>
                </a:solidFill>
                <a:effectLst/>
                <a:latin typeface="+mn-lt"/>
                <a:ea typeface="+mn-ea"/>
                <a:cs typeface="+mn-cs"/>
              </a:rPr>
              <a:t>. </a:t>
            </a:r>
            <a:endParaRPr lang="ko-KR" altLang="en-US" sz="1200" b="0" i="0" kern="1200" dirty="0">
              <a:solidFill>
                <a:schemeClr val="tx1"/>
              </a:solidFill>
              <a:effectLst/>
              <a:latin typeface="+mn-lt"/>
              <a:ea typeface="+mn-ea"/>
              <a:cs typeface="+mn-cs"/>
            </a:endParaRPr>
          </a:p>
          <a:p>
            <a:br>
              <a:rPr lang="ko-KR" altLang="en-US" dirty="0"/>
            </a:br>
            <a:br>
              <a:rPr lang="ko-KR" altLang="en-US" dirty="0"/>
            </a:br>
            <a:endParaRPr kumimoji="1" lang="ko-KR" altLang="en-US" dirty="0"/>
          </a:p>
        </p:txBody>
      </p:sp>
      <p:sp>
        <p:nvSpPr>
          <p:cNvPr id="4" name="슬라이드 번호 개체 틀 3"/>
          <p:cNvSpPr>
            <a:spLocks noGrp="1"/>
          </p:cNvSpPr>
          <p:nvPr>
            <p:ph type="sldNum" sz="quarter" idx="10"/>
          </p:nvPr>
        </p:nvSpPr>
        <p:spPr/>
        <p:txBody>
          <a:bodyPr/>
          <a:lstStyle/>
          <a:p>
            <a:fld id="{3439B645-AA37-4C40-926B-CF4629346453}" type="slidenum">
              <a:rPr lang="ko-KR" altLang="en-US" smtClean="0"/>
              <a:pPr/>
              <a:t>37</a:t>
            </a:fld>
            <a:endParaRPr lang="ko-KR" altLang="en-US"/>
          </a:p>
        </p:txBody>
      </p:sp>
    </p:spTree>
    <p:extLst>
      <p:ext uri="{BB962C8B-B14F-4D97-AF65-F5344CB8AC3E}">
        <p14:creationId xmlns:p14="http://schemas.microsoft.com/office/powerpoint/2010/main" val="309070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dirty="0">
                <a:effectLst/>
              </a:rPr>
              <a:t>k8s </a:t>
            </a:r>
            <a:r>
              <a:rPr lang="ko-KR" altLang="en-US" dirty="0">
                <a:effectLst/>
              </a:rPr>
              <a:t>외부에서 내부로 접근하는 요청들을 어떻게 처리할 것인가에 대한 규칙 모음</a:t>
            </a:r>
          </a:p>
          <a:p>
            <a:r>
              <a:rPr lang="en" altLang="ko-KR" dirty="0">
                <a:effectLst/>
              </a:rPr>
              <a:t>URL </a:t>
            </a:r>
            <a:r>
              <a:rPr lang="ko-KR" altLang="en-US" dirty="0">
                <a:effectLst/>
              </a:rPr>
              <a:t>연결도 해주고</a:t>
            </a:r>
            <a:r>
              <a:rPr lang="en-US" altLang="ko-KR" dirty="0">
                <a:effectLst/>
              </a:rPr>
              <a:t>, </a:t>
            </a:r>
            <a:r>
              <a:rPr lang="ko-KR" altLang="en-US" dirty="0" err="1">
                <a:effectLst/>
              </a:rPr>
              <a:t>로드밸런싱도</a:t>
            </a:r>
            <a:r>
              <a:rPr lang="ko-KR" altLang="en-US" dirty="0">
                <a:effectLst/>
              </a:rPr>
              <a:t> 해주고</a:t>
            </a:r>
            <a:r>
              <a:rPr lang="en-US" altLang="ko-KR" dirty="0">
                <a:effectLst/>
              </a:rPr>
              <a:t>, </a:t>
            </a:r>
            <a:r>
              <a:rPr lang="en" altLang="ko-KR" dirty="0">
                <a:effectLst/>
              </a:rPr>
              <a:t>SSL </a:t>
            </a:r>
            <a:r>
              <a:rPr lang="ko-KR" altLang="en-US" dirty="0">
                <a:effectLst/>
              </a:rPr>
              <a:t>인증 처리도 해주고 등등</a:t>
            </a:r>
          </a:p>
          <a:p>
            <a:endParaRPr kumimoji="1" lang="en-US" altLang="ko-KR" dirty="0"/>
          </a:p>
          <a:p>
            <a:endParaRPr kumimoji="1" lang="en-US" altLang="ko-KR" dirty="0"/>
          </a:p>
          <a:p>
            <a:r>
              <a:rPr lang="ko-KR" altLang="en-US" sz="1200" b="1" i="0" kern="1200" dirty="0" err="1">
                <a:solidFill>
                  <a:schemeClr val="tx1"/>
                </a:solidFill>
                <a:effectLst/>
                <a:latin typeface="+mn-lt"/>
                <a:ea typeface="+mn-ea"/>
                <a:cs typeface="+mn-cs"/>
              </a:rPr>
              <a:t>헤드리스</a:t>
            </a:r>
            <a:r>
              <a:rPr lang="ko-KR" altLang="en-US" sz="1200" b="1" i="0" kern="1200" dirty="0">
                <a:solidFill>
                  <a:schemeClr val="tx1"/>
                </a:solidFill>
                <a:effectLst/>
                <a:latin typeface="+mn-lt"/>
                <a:ea typeface="+mn-ea"/>
                <a:cs typeface="+mn-cs"/>
              </a:rPr>
              <a:t> 서비스</a:t>
            </a:r>
            <a:r>
              <a:rPr lang="en-US" altLang="ko-KR" sz="1200" b="1" i="0" kern="1200" dirty="0">
                <a:solidFill>
                  <a:schemeClr val="tx1"/>
                </a:solidFill>
                <a:effectLst/>
                <a:latin typeface="+mn-lt"/>
                <a:ea typeface="+mn-ea"/>
                <a:cs typeface="+mn-cs"/>
              </a:rPr>
              <a:t>(</a:t>
            </a:r>
            <a:r>
              <a:rPr lang="en" altLang="ko-KR" sz="1200" b="1" i="0" kern="1200" dirty="0">
                <a:solidFill>
                  <a:schemeClr val="tx1"/>
                </a:solidFill>
                <a:effectLst/>
                <a:latin typeface="+mn-lt"/>
                <a:ea typeface="+mn-ea"/>
                <a:cs typeface="+mn-cs"/>
              </a:rPr>
              <a:t>headless service)</a:t>
            </a:r>
            <a:endParaRPr lang="en"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서비스를 </a:t>
            </a:r>
            <a:r>
              <a:rPr lang="ko-KR" altLang="en-US" sz="1200" b="0" i="0" kern="1200" dirty="0" err="1">
                <a:solidFill>
                  <a:schemeClr val="tx1"/>
                </a:solidFill>
                <a:effectLst/>
                <a:latin typeface="+mn-lt"/>
                <a:ea typeface="+mn-ea"/>
                <a:cs typeface="+mn-cs"/>
              </a:rPr>
              <a:t>만들때</a:t>
            </a:r>
            <a:r>
              <a:rPr lang="ko-KR" altLang="en-US" sz="1200" b="0" i="0" kern="1200" dirty="0">
                <a:solidFill>
                  <a:schemeClr val="tx1"/>
                </a:solidFill>
                <a:effectLst/>
                <a:latin typeface="+mn-lt"/>
                <a:ea typeface="+mn-ea"/>
                <a:cs typeface="+mn-cs"/>
              </a:rPr>
              <a:t> </a:t>
            </a:r>
            <a:r>
              <a:rPr lang="en" altLang="ko-KR" sz="1200" b="0" i="0" kern="1200" dirty="0" err="1">
                <a:solidFill>
                  <a:schemeClr val="tx1"/>
                </a:solidFill>
                <a:effectLst/>
                <a:latin typeface="+mn-lt"/>
                <a:ea typeface="+mn-ea"/>
                <a:cs typeface="+mn-cs"/>
              </a:rPr>
              <a:t>ClusterIP</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a:t>
            </a:r>
            <a:r>
              <a:rPr lang="en" altLang="ko-KR" sz="1200" b="0" i="0" kern="1200" dirty="0">
                <a:solidFill>
                  <a:schemeClr val="tx1"/>
                </a:solidFill>
                <a:effectLst/>
                <a:latin typeface="+mn-lt"/>
                <a:ea typeface="+mn-ea"/>
                <a:cs typeface="+mn-cs"/>
              </a:rPr>
              <a:t>None</a:t>
            </a:r>
            <a:r>
              <a:rPr lang="ko-KR" altLang="en-US" sz="1200" b="0" i="0" kern="1200" dirty="0" err="1">
                <a:solidFill>
                  <a:schemeClr val="tx1"/>
                </a:solidFill>
                <a:effectLst/>
                <a:latin typeface="+mn-lt"/>
                <a:ea typeface="+mn-ea"/>
                <a:cs typeface="+mn-cs"/>
              </a:rPr>
              <a:t>으로</a:t>
            </a:r>
            <a:r>
              <a:rPr lang="ko-KR" altLang="en-US" sz="1200" b="0" i="0" kern="1200" dirty="0">
                <a:solidFill>
                  <a:schemeClr val="tx1"/>
                </a:solidFill>
                <a:effectLst/>
                <a:latin typeface="+mn-lt"/>
                <a:ea typeface="+mn-ea"/>
                <a:cs typeface="+mn-cs"/>
              </a:rPr>
              <a:t> 설정하면 </a:t>
            </a:r>
            <a:r>
              <a:rPr lang="en" altLang="ko-KR" sz="1200" b="0" i="0" kern="1200" dirty="0" err="1">
                <a:solidFill>
                  <a:schemeClr val="tx1"/>
                </a:solidFill>
                <a:effectLst/>
                <a:latin typeface="+mn-lt"/>
                <a:ea typeface="+mn-ea"/>
                <a:cs typeface="+mn-cs"/>
              </a:rPr>
              <a:t>ClusterIP</a:t>
            </a:r>
            <a:r>
              <a:rPr lang="ko-KR" altLang="en-US" sz="1200" b="0" i="0" kern="1200" dirty="0">
                <a:solidFill>
                  <a:schemeClr val="tx1"/>
                </a:solidFill>
                <a:effectLst/>
                <a:latin typeface="+mn-lt"/>
                <a:ea typeface="+mn-ea"/>
                <a:cs typeface="+mn-cs"/>
              </a:rPr>
              <a:t>가 없는 서비스가 만들어 집니다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이런 서비스를 </a:t>
            </a:r>
            <a:r>
              <a:rPr lang="ko-KR" altLang="en-US" sz="1200" b="0" i="0" kern="1200" dirty="0" err="1">
                <a:solidFill>
                  <a:schemeClr val="tx1"/>
                </a:solidFill>
                <a:effectLst/>
                <a:latin typeface="+mn-lt"/>
                <a:ea typeface="+mn-ea"/>
                <a:cs typeface="+mn-cs"/>
              </a:rPr>
              <a:t>헤드리스</a:t>
            </a:r>
            <a:r>
              <a:rPr lang="en-US" altLang="ko-KR" sz="1200" b="0" i="0" kern="1200" dirty="0">
                <a:solidFill>
                  <a:schemeClr val="tx1"/>
                </a:solidFill>
                <a:effectLst/>
                <a:latin typeface="+mn-lt"/>
                <a:ea typeface="+mn-ea"/>
                <a:cs typeface="+mn-cs"/>
              </a:rPr>
              <a:t>(</a:t>
            </a:r>
            <a:r>
              <a:rPr lang="en" altLang="ko-KR" sz="1200" b="0" i="0" kern="1200" dirty="0">
                <a:solidFill>
                  <a:schemeClr val="tx1"/>
                </a:solidFill>
                <a:effectLst/>
                <a:latin typeface="+mn-lt"/>
                <a:ea typeface="+mn-ea"/>
                <a:cs typeface="+mn-cs"/>
              </a:rPr>
              <a:t>headless) </a:t>
            </a:r>
            <a:r>
              <a:rPr lang="ko-KR" altLang="en-US" sz="1200" b="0" i="0" kern="1200" dirty="0">
                <a:solidFill>
                  <a:schemeClr val="tx1"/>
                </a:solidFill>
                <a:effectLst/>
                <a:latin typeface="+mn-lt"/>
                <a:ea typeface="+mn-ea"/>
                <a:cs typeface="+mn-cs"/>
              </a:rPr>
              <a:t>서비스라고 합니다</a:t>
            </a:r>
            <a:r>
              <a:rPr lang="en-US" altLang="ko-KR" sz="1200" b="0" i="0" kern="1200" dirty="0">
                <a:solidFill>
                  <a:schemeClr val="tx1"/>
                </a:solidFill>
                <a:effectLst/>
                <a:latin typeface="+mn-lt"/>
                <a:ea typeface="+mn-ea"/>
                <a:cs typeface="+mn-cs"/>
              </a:rPr>
              <a:t>. </a:t>
            </a:r>
            <a:r>
              <a:rPr lang="ko-KR" altLang="en-US" sz="1200" b="0" i="0" kern="1200" dirty="0" err="1">
                <a:solidFill>
                  <a:schemeClr val="tx1"/>
                </a:solidFill>
                <a:effectLst/>
                <a:latin typeface="+mn-lt"/>
                <a:ea typeface="+mn-ea"/>
                <a:cs typeface="+mn-cs"/>
              </a:rPr>
              <a:t>로드밸런싱이</a:t>
            </a:r>
            <a:r>
              <a:rPr lang="ko-KR" altLang="en-US" sz="1200" b="0" i="0" kern="1200" dirty="0">
                <a:solidFill>
                  <a:schemeClr val="tx1"/>
                </a:solidFill>
                <a:effectLst/>
                <a:latin typeface="+mn-lt"/>
                <a:ea typeface="+mn-ea"/>
                <a:cs typeface="+mn-cs"/>
              </a:rPr>
              <a:t> </a:t>
            </a:r>
            <a:r>
              <a:rPr lang="ko-KR" altLang="en-US" sz="1200" b="0" i="0" kern="1200" dirty="0" err="1">
                <a:solidFill>
                  <a:schemeClr val="tx1"/>
                </a:solidFill>
                <a:effectLst/>
                <a:latin typeface="+mn-lt"/>
                <a:ea typeface="+mn-ea"/>
                <a:cs typeface="+mn-cs"/>
              </a:rPr>
              <a:t>필요없거나</a:t>
            </a:r>
            <a:r>
              <a:rPr lang="ko-KR" altLang="en-US" sz="1200" b="0" i="0" kern="1200" dirty="0">
                <a:solidFill>
                  <a:schemeClr val="tx1"/>
                </a:solidFill>
                <a:effectLst/>
                <a:latin typeface="+mn-lt"/>
                <a:ea typeface="+mn-ea"/>
                <a:cs typeface="+mn-cs"/>
              </a:rPr>
              <a:t> 단일 서비스 </a:t>
            </a:r>
            <a:r>
              <a:rPr lang="en" altLang="ko-KR" sz="1200" b="0" i="0" kern="1200" dirty="0">
                <a:solidFill>
                  <a:schemeClr val="tx1"/>
                </a:solidFill>
                <a:effectLst/>
                <a:latin typeface="+mn-lt"/>
                <a:ea typeface="+mn-ea"/>
                <a:cs typeface="+mn-cs"/>
              </a:rPr>
              <a:t>IP</a:t>
            </a:r>
            <a:r>
              <a:rPr lang="ko-KR" altLang="en-US" sz="1200" b="0" i="0" kern="1200" dirty="0">
                <a:solidFill>
                  <a:schemeClr val="tx1"/>
                </a:solidFill>
                <a:effectLst/>
                <a:latin typeface="+mn-lt"/>
                <a:ea typeface="+mn-ea"/>
                <a:cs typeface="+mn-cs"/>
              </a:rPr>
              <a:t>가 필요 없는 경우에 </a:t>
            </a:r>
            <a:r>
              <a:rPr lang="ko-KR" altLang="en-US" sz="1200" b="0" i="0" kern="1200" dirty="0" err="1">
                <a:solidFill>
                  <a:schemeClr val="tx1"/>
                </a:solidFill>
                <a:effectLst/>
                <a:latin typeface="+mn-lt"/>
                <a:ea typeface="+mn-ea"/>
                <a:cs typeface="+mn-cs"/>
              </a:rPr>
              <a:t>헤드리스</a:t>
            </a:r>
            <a:r>
              <a:rPr lang="ko-KR" altLang="en-US" sz="1200" b="0" i="0" kern="1200" dirty="0">
                <a:solidFill>
                  <a:schemeClr val="tx1"/>
                </a:solidFill>
                <a:effectLst/>
                <a:latin typeface="+mn-lt"/>
                <a:ea typeface="+mn-ea"/>
                <a:cs typeface="+mn-cs"/>
              </a:rPr>
              <a:t> 서비스를 사용합니다</a:t>
            </a:r>
            <a:r>
              <a:rPr lang="en-US" altLang="ko-KR" sz="1200" b="0" i="0" kern="1200" dirty="0">
                <a:solidFill>
                  <a:schemeClr val="tx1"/>
                </a:solidFill>
                <a:effectLst/>
                <a:latin typeface="+mn-lt"/>
                <a:ea typeface="+mn-ea"/>
                <a:cs typeface="+mn-cs"/>
              </a:rPr>
              <a:t>. </a:t>
            </a:r>
            <a:r>
              <a:rPr lang="ko-KR" altLang="en-US" sz="1200" b="0" i="0" kern="1200" dirty="0" err="1">
                <a:solidFill>
                  <a:schemeClr val="tx1"/>
                </a:solidFill>
                <a:effectLst/>
                <a:latin typeface="+mn-lt"/>
                <a:ea typeface="+mn-ea"/>
                <a:cs typeface="+mn-cs"/>
              </a:rPr>
              <a:t>헤드리스</a:t>
            </a:r>
            <a:r>
              <a:rPr lang="ko-KR" altLang="en-US" sz="1200" b="0" i="0" kern="1200" dirty="0">
                <a:solidFill>
                  <a:schemeClr val="tx1"/>
                </a:solidFill>
                <a:effectLst/>
                <a:latin typeface="+mn-lt"/>
                <a:ea typeface="+mn-ea"/>
                <a:cs typeface="+mn-cs"/>
              </a:rPr>
              <a:t> 서비스에 </a:t>
            </a:r>
            <a:r>
              <a:rPr lang="ko-KR" altLang="en-US" sz="1200" b="0" i="0" kern="1200" dirty="0" err="1">
                <a:solidFill>
                  <a:schemeClr val="tx1"/>
                </a:solidFill>
                <a:effectLst/>
                <a:latin typeface="+mn-lt"/>
                <a:ea typeface="+mn-ea"/>
                <a:cs typeface="+mn-cs"/>
              </a:rPr>
              <a:t>셀렉터</a:t>
            </a:r>
            <a:r>
              <a:rPr lang="en-US" altLang="ko-KR" sz="1200" b="0" i="0" kern="1200" dirty="0">
                <a:solidFill>
                  <a:schemeClr val="tx1"/>
                </a:solidFill>
                <a:effectLst/>
                <a:latin typeface="+mn-lt"/>
                <a:ea typeface="+mn-ea"/>
                <a:cs typeface="+mn-cs"/>
              </a:rPr>
              <a:t>(</a:t>
            </a:r>
            <a:r>
              <a:rPr lang="en" altLang="ko-KR" sz="1200" b="0" i="0" kern="1200" dirty="0">
                <a:solidFill>
                  <a:schemeClr val="tx1"/>
                </a:solidFill>
                <a:effectLst/>
                <a:latin typeface="+mn-lt"/>
                <a:ea typeface="+mn-ea"/>
                <a:cs typeface="+mn-cs"/>
              </a:rPr>
              <a:t>selector)</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설정하면 </a:t>
            </a:r>
            <a:r>
              <a:rPr lang="en" altLang="ko-KR" sz="1200" b="0" i="0" kern="1200" dirty="0" err="1">
                <a:solidFill>
                  <a:schemeClr val="tx1"/>
                </a:solidFill>
                <a:effectLst/>
                <a:latin typeface="+mn-lt"/>
                <a:ea typeface="+mn-ea"/>
                <a:cs typeface="+mn-cs"/>
              </a:rPr>
              <a:t>api</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통해서 확인할 수 있는 </a:t>
            </a:r>
            <a:r>
              <a:rPr lang="ko-KR" altLang="en-US" sz="1200" b="0" i="0" kern="1200" dirty="0" err="1">
                <a:solidFill>
                  <a:schemeClr val="tx1"/>
                </a:solidFill>
                <a:effectLst/>
                <a:latin typeface="+mn-lt"/>
                <a:ea typeface="+mn-ea"/>
                <a:cs typeface="+mn-cs"/>
              </a:rPr>
              <a:t>엔드포인트</a:t>
            </a:r>
            <a:r>
              <a:rPr lang="en-US" altLang="ko-KR" sz="1200" b="0" i="0" kern="1200" dirty="0">
                <a:solidFill>
                  <a:schemeClr val="tx1"/>
                </a:solidFill>
                <a:effectLst/>
                <a:latin typeface="+mn-lt"/>
                <a:ea typeface="+mn-ea"/>
                <a:cs typeface="+mn-cs"/>
              </a:rPr>
              <a:t>(</a:t>
            </a:r>
            <a:r>
              <a:rPr lang="en" altLang="ko-KR" sz="1200" b="0" i="0" kern="1200" dirty="0">
                <a:solidFill>
                  <a:schemeClr val="tx1"/>
                </a:solidFill>
                <a:effectLst/>
                <a:latin typeface="+mn-lt"/>
                <a:ea typeface="+mn-ea"/>
                <a:cs typeface="+mn-cs"/>
              </a:rPr>
              <a:t>Endpoints)</a:t>
            </a:r>
            <a:r>
              <a:rPr lang="ko-KR" altLang="en-US" sz="1200" b="0" i="0" kern="1200" dirty="0">
                <a:solidFill>
                  <a:schemeClr val="tx1"/>
                </a:solidFill>
                <a:effectLst/>
                <a:latin typeface="+mn-lt"/>
                <a:ea typeface="+mn-ea"/>
                <a:cs typeface="+mn-cs"/>
              </a:rPr>
              <a:t>가 만들어 집니다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서비스와 연결된 포드를 직접 </a:t>
            </a:r>
            <a:r>
              <a:rPr lang="ko-KR" altLang="en-US" sz="1200" b="0" i="0" kern="1200" dirty="0" err="1">
                <a:solidFill>
                  <a:schemeClr val="tx1"/>
                </a:solidFill>
                <a:effectLst/>
                <a:latin typeface="+mn-lt"/>
                <a:ea typeface="+mn-ea"/>
                <a:cs typeface="+mn-cs"/>
              </a:rPr>
              <a:t>가르키는</a:t>
            </a:r>
            <a:r>
              <a:rPr lang="ko-KR" altLang="en-US" sz="1200" b="0" i="0" kern="1200" dirty="0">
                <a:solidFill>
                  <a:schemeClr val="tx1"/>
                </a:solidFill>
                <a:effectLst/>
                <a:latin typeface="+mn-lt"/>
                <a:ea typeface="+mn-ea"/>
                <a:cs typeface="+mn-cs"/>
              </a:rPr>
              <a:t> </a:t>
            </a:r>
            <a:r>
              <a:rPr lang="en" altLang="ko-KR" sz="1200" b="0" i="0" kern="1200" dirty="0">
                <a:solidFill>
                  <a:schemeClr val="tx1"/>
                </a:solidFill>
                <a:effectLst/>
                <a:latin typeface="+mn-lt"/>
                <a:ea typeface="+mn-ea"/>
                <a:cs typeface="+mn-cs"/>
              </a:rPr>
              <a:t>DNS A </a:t>
            </a:r>
            <a:r>
              <a:rPr lang="ko-KR" altLang="en-US" sz="1200" b="0" i="0" kern="1200" dirty="0">
                <a:solidFill>
                  <a:schemeClr val="tx1"/>
                </a:solidFill>
                <a:effectLst/>
                <a:latin typeface="+mn-lt"/>
                <a:ea typeface="+mn-ea"/>
                <a:cs typeface="+mn-cs"/>
              </a:rPr>
              <a:t>레코드도 만들어 집니다</a:t>
            </a:r>
            <a:r>
              <a:rPr lang="en-US" altLang="ko-KR" sz="1200" b="0" i="0" kern="1200" dirty="0">
                <a:solidFill>
                  <a:schemeClr val="tx1"/>
                </a:solidFill>
                <a:effectLst/>
                <a:latin typeface="+mn-lt"/>
                <a:ea typeface="+mn-ea"/>
                <a:cs typeface="+mn-cs"/>
              </a:rPr>
              <a:t>. </a:t>
            </a:r>
            <a:r>
              <a:rPr lang="ko-KR" altLang="en-US" sz="1200" b="0" i="0" kern="1200" dirty="0" err="1">
                <a:solidFill>
                  <a:schemeClr val="tx1"/>
                </a:solidFill>
                <a:effectLst/>
                <a:latin typeface="+mn-lt"/>
                <a:ea typeface="+mn-ea"/>
                <a:cs typeface="+mn-cs"/>
              </a:rPr>
              <a:t>셀렉터가</a:t>
            </a:r>
            <a:r>
              <a:rPr lang="ko-KR" altLang="en-US" sz="1200" b="0" i="0" kern="1200" dirty="0">
                <a:solidFill>
                  <a:schemeClr val="tx1"/>
                </a:solidFill>
                <a:effectLst/>
                <a:latin typeface="+mn-lt"/>
                <a:ea typeface="+mn-ea"/>
                <a:cs typeface="+mn-cs"/>
              </a:rPr>
              <a:t> 없는 경우에는 </a:t>
            </a:r>
            <a:r>
              <a:rPr lang="ko-KR" altLang="en-US" sz="1200" b="0" i="0" kern="1200" dirty="0" err="1">
                <a:solidFill>
                  <a:schemeClr val="tx1"/>
                </a:solidFill>
                <a:effectLst/>
                <a:latin typeface="+mn-lt"/>
                <a:ea typeface="+mn-ea"/>
                <a:cs typeface="+mn-cs"/>
              </a:rPr>
              <a:t>엔드포인트가</a:t>
            </a:r>
            <a:r>
              <a:rPr lang="ko-KR" altLang="en-US" sz="1200" b="0" i="0" kern="1200" dirty="0">
                <a:solidFill>
                  <a:schemeClr val="tx1"/>
                </a:solidFill>
                <a:effectLst/>
                <a:latin typeface="+mn-lt"/>
                <a:ea typeface="+mn-ea"/>
                <a:cs typeface="+mn-cs"/>
              </a:rPr>
              <a:t> 안 만들어 집니다</a:t>
            </a:r>
            <a:r>
              <a:rPr lang="en-US" altLang="ko-KR" sz="1200" b="0" i="0" kern="1200" dirty="0">
                <a:solidFill>
                  <a:schemeClr val="tx1"/>
                </a:solidFill>
                <a:effectLst/>
                <a:latin typeface="+mn-lt"/>
                <a:ea typeface="+mn-ea"/>
                <a:cs typeface="+mn-cs"/>
              </a:rPr>
              <a:t>. </a:t>
            </a:r>
            <a:r>
              <a:rPr lang="ko-KR" altLang="en-US" sz="1200" b="0" i="0" kern="1200" dirty="0" err="1">
                <a:solidFill>
                  <a:schemeClr val="tx1"/>
                </a:solidFill>
                <a:effectLst/>
                <a:latin typeface="+mn-lt"/>
                <a:ea typeface="+mn-ea"/>
                <a:cs typeface="+mn-cs"/>
              </a:rPr>
              <a:t>셀렉터가</a:t>
            </a:r>
            <a:r>
              <a:rPr lang="ko-KR" altLang="en-US" sz="1200" b="0" i="0" kern="1200" dirty="0">
                <a:solidFill>
                  <a:schemeClr val="tx1"/>
                </a:solidFill>
                <a:effectLst/>
                <a:latin typeface="+mn-lt"/>
                <a:ea typeface="+mn-ea"/>
                <a:cs typeface="+mn-cs"/>
              </a:rPr>
              <a:t> 없더라도 </a:t>
            </a:r>
            <a:r>
              <a:rPr lang="en" altLang="ko-KR" sz="1200" b="0" i="0" kern="1200" dirty="0">
                <a:solidFill>
                  <a:schemeClr val="tx1"/>
                </a:solidFill>
                <a:effectLst/>
                <a:latin typeface="+mn-lt"/>
                <a:ea typeface="+mn-ea"/>
                <a:cs typeface="+mn-cs"/>
              </a:rPr>
              <a:t>DNS </a:t>
            </a:r>
            <a:r>
              <a:rPr lang="ko-KR" altLang="en-US" sz="1200" b="0" i="0" kern="1200" dirty="0">
                <a:solidFill>
                  <a:schemeClr val="tx1"/>
                </a:solidFill>
                <a:effectLst/>
                <a:latin typeface="+mn-lt"/>
                <a:ea typeface="+mn-ea"/>
                <a:cs typeface="+mn-cs"/>
              </a:rPr>
              <a:t>시스템은 </a:t>
            </a:r>
            <a:r>
              <a:rPr lang="en" altLang="ko-KR" sz="1200" b="0" i="0" kern="1200" dirty="0" err="1">
                <a:solidFill>
                  <a:schemeClr val="tx1"/>
                </a:solidFill>
                <a:effectLst/>
                <a:latin typeface="+mn-lt"/>
                <a:ea typeface="+mn-ea"/>
                <a:cs typeface="+mn-cs"/>
              </a:rPr>
              <a:t>ExteralName</a:t>
            </a:r>
            <a:r>
              <a:rPr lang="en"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타입의 서비스를 위해 </a:t>
            </a:r>
            <a:r>
              <a:rPr lang="en" altLang="ko-KR" sz="1200" b="0" i="0" kern="1200" dirty="0">
                <a:solidFill>
                  <a:schemeClr val="tx1"/>
                </a:solidFill>
                <a:effectLst/>
                <a:latin typeface="+mn-lt"/>
                <a:ea typeface="+mn-ea"/>
                <a:cs typeface="+mn-cs"/>
              </a:rPr>
              <a:t>CNAME</a:t>
            </a:r>
            <a:r>
              <a:rPr lang="ko-KR" altLang="en-US" sz="1200" b="0" i="0" kern="1200" dirty="0">
                <a:solidFill>
                  <a:schemeClr val="tx1"/>
                </a:solidFill>
                <a:effectLst/>
                <a:latin typeface="+mn-lt"/>
                <a:ea typeface="+mn-ea"/>
                <a:cs typeface="+mn-cs"/>
              </a:rPr>
              <a:t>레코드가 만들어 집니다</a:t>
            </a:r>
            <a:r>
              <a:rPr lang="en-US" altLang="ko-KR" sz="1200" b="0" i="0" kern="1200" dirty="0">
                <a:solidFill>
                  <a:schemeClr val="tx1"/>
                </a:solidFill>
                <a:effectLst/>
                <a:latin typeface="+mn-lt"/>
                <a:ea typeface="+mn-ea"/>
                <a:cs typeface="+mn-cs"/>
              </a:rPr>
              <a:t>. </a:t>
            </a:r>
          </a:p>
        </p:txBody>
      </p:sp>
      <p:sp>
        <p:nvSpPr>
          <p:cNvPr id="4" name="슬라이드 번호 개체 틀 3"/>
          <p:cNvSpPr>
            <a:spLocks noGrp="1"/>
          </p:cNvSpPr>
          <p:nvPr>
            <p:ph type="sldNum" sz="quarter" idx="5"/>
          </p:nvPr>
        </p:nvSpPr>
        <p:spPr/>
        <p:txBody>
          <a:bodyPr/>
          <a:lstStyle/>
          <a:p>
            <a:fld id="{3439B645-AA37-4C40-926B-CF4629346453}" type="slidenum">
              <a:rPr lang="ko-KR" altLang="en-US" smtClean="0"/>
              <a:pPr/>
              <a:t>42</a:t>
            </a:fld>
            <a:endParaRPr lang="ko-KR" altLang="en-US"/>
          </a:p>
        </p:txBody>
      </p:sp>
    </p:spTree>
    <p:extLst>
      <p:ext uri="{BB962C8B-B14F-4D97-AF65-F5344CB8AC3E}">
        <p14:creationId xmlns:p14="http://schemas.microsoft.com/office/powerpoint/2010/main" val="2633531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3439B645-AA37-4C40-926B-CF4629346453}" type="slidenum">
              <a:rPr lang="ko-KR" altLang="en-US" smtClean="0"/>
              <a:pPr/>
              <a:t>43</a:t>
            </a:fld>
            <a:endParaRPr lang="ko-KR" altLang="en-US"/>
          </a:p>
        </p:txBody>
      </p:sp>
    </p:spTree>
    <p:extLst>
      <p:ext uri="{BB962C8B-B14F-4D97-AF65-F5344CB8AC3E}">
        <p14:creationId xmlns:p14="http://schemas.microsoft.com/office/powerpoint/2010/main" val="2812740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컨테이너가 나오기 전엔 어땠나</a:t>
            </a:r>
            <a:r>
              <a:rPr kumimoji="1" lang="en-US" altLang="ko-KR" dirty="0"/>
              <a:t>?</a:t>
            </a:r>
          </a:p>
          <a:p>
            <a:r>
              <a:rPr kumimoji="1" lang="ko-KR" altLang="en-US" dirty="0"/>
              <a:t>화물을 하나하나 날라야 했음</a:t>
            </a:r>
            <a:endParaRPr kumimoji="1" lang="en-US" altLang="ko-KR" dirty="0"/>
          </a:p>
          <a:p>
            <a:endParaRPr kumimoji="1" lang="en-US" altLang="ko-KR" dirty="0"/>
          </a:p>
          <a:p>
            <a:r>
              <a:rPr kumimoji="1" lang="ko-KR" altLang="en-US" dirty="0"/>
              <a:t>컨테이너가 나오고 나선 </a:t>
            </a:r>
            <a:r>
              <a:rPr kumimoji="1" lang="ko-KR" altLang="en-US" dirty="0" err="1"/>
              <a:t>필요한걸</a:t>
            </a:r>
            <a:r>
              <a:rPr kumimoji="1" lang="ko-KR" altLang="en-US" dirty="0"/>
              <a:t> 한번에 닮아서 옮기는 게 가능해짐</a:t>
            </a:r>
            <a:endParaRPr kumimoji="1" lang="en-US" altLang="ko-KR" dirty="0"/>
          </a:p>
          <a:p>
            <a:endParaRPr kumimoji="1" lang="en-US" altLang="ko-KR" dirty="0"/>
          </a:p>
          <a:p>
            <a:r>
              <a:rPr kumimoji="1" lang="ko-KR" altLang="en-US" dirty="0" err="1"/>
              <a:t>대학원때</a:t>
            </a:r>
            <a:endParaRPr kumimoji="1" lang="en-US" altLang="ko-KR" dirty="0"/>
          </a:p>
          <a:p>
            <a:r>
              <a:rPr kumimoji="1" lang="ko-KR" altLang="en-US" dirty="0"/>
              <a:t>시연에 필요한 장비들 바리바리 </a:t>
            </a:r>
            <a:r>
              <a:rPr kumimoji="1" lang="ko-KR" altLang="en-US" dirty="0" err="1"/>
              <a:t>싸들고</a:t>
            </a:r>
            <a:r>
              <a:rPr kumimoji="1" lang="ko-KR" altLang="en-US" dirty="0"/>
              <a:t> 교수님 얘기하는 동안 조립</a:t>
            </a:r>
            <a:endParaRPr kumimoji="1" lang="en-US" altLang="ko-KR" dirty="0"/>
          </a:p>
          <a:p>
            <a:r>
              <a:rPr kumimoji="1" lang="ko-KR" altLang="en-US" dirty="0"/>
              <a:t>세팅에 문제 있으면 혼남</a:t>
            </a:r>
            <a:endParaRPr kumimoji="1" lang="en-US" altLang="ko-KR" dirty="0"/>
          </a:p>
          <a:p>
            <a:r>
              <a:rPr kumimoji="1" lang="ko-KR" altLang="en-US" dirty="0"/>
              <a:t>뭐 하나 </a:t>
            </a:r>
            <a:r>
              <a:rPr kumimoji="1" lang="ko-KR" altLang="en-US" dirty="0" err="1"/>
              <a:t>놓고가도</a:t>
            </a:r>
            <a:r>
              <a:rPr kumimoji="1" lang="ko-KR" altLang="en-US" dirty="0"/>
              <a:t> 큰일</a:t>
            </a:r>
            <a:endParaRPr kumimoji="1" lang="en-US" altLang="ko-KR" dirty="0"/>
          </a:p>
          <a:p>
            <a:r>
              <a:rPr kumimoji="1" lang="ko-KR" altLang="en-US" dirty="0"/>
              <a:t>장비하나 </a:t>
            </a:r>
            <a:r>
              <a:rPr kumimoji="1" lang="ko-KR" altLang="en-US" dirty="0" err="1"/>
              <a:t>고장나도</a:t>
            </a:r>
            <a:r>
              <a:rPr kumimoji="1" lang="ko-KR" altLang="en-US" dirty="0"/>
              <a:t> 큰 일</a:t>
            </a:r>
            <a:endParaRPr kumimoji="1" lang="en-US" altLang="ko-KR" dirty="0"/>
          </a:p>
          <a:p>
            <a:endParaRPr kumimoji="1" lang="en-US" altLang="ko-KR" dirty="0"/>
          </a:p>
          <a:p>
            <a:r>
              <a:rPr kumimoji="1" lang="ko-KR" altLang="en-US" dirty="0"/>
              <a:t>그렇다고 한번에 조립 해 </a:t>
            </a:r>
            <a:r>
              <a:rPr kumimoji="1" lang="ko-KR" altLang="en-US" dirty="0" err="1"/>
              <a:t>놓자니</a:t>
            </a:r>
            <a:r>
              <a:rPr kumimoji="1" lang="ko-KR" altLang="en-US" dirty="0"/>
              <a:t> 부수적으로 준비해야할 것들이 많아서 부피가 너무 커 짐</a:t>
            </a:r>
            <a:endParaRPr kumimoji="1" lang="en-US" altLang="ko-KR" dirty="0"/>
          </a:p>
          <a:p>
            <a:endParaRPr kumimoji="1" lang="en-US" altLang="ko-KR" dirty="0"/>
          </a:p>
          <a:p>
            <a:r>
              <a:rPr kumimoji="1" lang="ko-KR" altLang="en-US" dirty="0"/>
              <a:t>내가 </a:t>
            </a:r>
            <a:r>
              <a:rPr kumimoji="1" lang="ko-KR" altLang="en-US" dirty="0" err="1"/>
              <a:t>필요한것만</a:t>
            </a:r>
            <a:r>
              <a:rPr kumimoji="1" lang="ko-KR" altLang="en-US" dirty="0"/>
              <a:t> 가볍게 모아서 준비된 상태로 있으면 얼마나 좋을까</a:t>
            </a:r>
            <a:r>
              <a:rPr kumimoji="1" lang="en-US" altLang="ko-KR" dirty="0"/>
              <a:t>?</a:t>
            </a:r>
          </a:p>
          <a:p>
            <a:r>
              <a:rPr kumimoji="1" lang="ko-KR" altLang="en-US" dirty="0"/>
              <a:t>내가 원하는 데에서 언제든 사용할 수 있도록 불러올 수 있으면 얼마나 좋을까</a:t>
            </a:r>
            <a:r>
              <a:rPr kumimoji="1" lang="en-US" altLang="ko-KR" dirty="0"/>
              <a:t>?</a:t>
            </a:r>
          </a:p>
          <a:p>
            <a:r>
              <a:rPr kumimoji="1" lang="ko-KR" altLang="en-US" dirty="0"/>
              <a:t>뭐 하나가 </a:t>
            </a:r>
            <a:r>
              <a:rPr kumimoji="1" lang="ko-KR" altLang="en-US" dirty="0" err="1"/>
              <a:t>고장나거나</a:t>
            </a:r>
            <a:r>
              <a:rPr kumimoji="1" lang="ko-KR" altLang="en-US" dirty="0"/>
              <a:t> 망가져도 그 상태 그대로를 유지할 수 있으면 얼마나 좋을까</a:t>
            </a:r>
            <a:r>
              <a:rPr kumimoji="1" lang="en-US" altLang="ko-KR" dirty="0"/>
              <a:t>?</a:t>
            </a:r>
            <a:endParaRPr kumimoji="1" lang="ko-KR" altLang="en-US" dirty="0"/>
          </a:p>
        </p:txBody>
      </p:sp>
      <p:sp>
        <p:nvSpPr>
          <p:cNvPr id="4" name="슬라이드 번호 개체 틀 3"/>
          <p:cNvSpPr>
            <a:spLocks noGrp="1"/>
          </p:cNvSpPr>
          <p:nvPr>
            <p:ph type="sldNum" sz="quarter" idx="5"/>
          </p:nvPr>
        </p:nvSpPr>
        <p:spPr/>
        <p:txBody>
          <a:bodyPr/>
          <a:lstStyle/>
          <a:p>
            <a:fld id="{3439B645-AA37-4C40-926B-CF4629346453}" type="slidenum">
              <a:rPr lang="ko-KR" altLang="en-US" smtClean="0"/>
              <a:pPr/>
              <a:t>5</a:t>
            </a:fld>
            <a:endParaRPr lang="ko-KR" altLang="en-US"/>
          </a:p>
        </p:txBody>
      </p:sp>
    </p:spTree>
    <p:extLst>
      <p:ext uri="{BB962C8B-B14F-4D97-AF65-F5344CB8AC3E}">
        <p14:creationId xmlns:p14="http://schemas.microsoft.com/office/powerpoint/2010/main" val="788529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3439B645-AA37-4C40-926B-CF4629346453}" type="slidenum">
              <a:rPr lang="ko-KR" altLang="en-US" smtClean="0"/>
              <a:pPr/>
              <a:t>46</a:t>
            </a:fld>
            <a:endParaRPr lang="ko-KR" altLang="en-US"/>
          </a:p>
        </p:txBody>
      </p:sp>
    </p:spTree>
    <p:extLst>
      <p:ext uri="{BB962C8B-B14F-4D97-AF65-F5344CB8AC3E}">
        <p14:creationId xmlns:p14="http://schemas.microsoft.com/office/powerpoint/2010/main" val="855209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R" dirty="0" err="1"/>
              <a:t>apiVersion</a:t>
            </a:r>
            <a:r>
              <a:rPr kumimoji="1" lang="en" altLang="ko-KR" dirty="0"/>
              <a:t>: v1</a:t>
            </a:r>
          </a:p>
          <a:p>
            <a:r>
              <a:rPr kumimoji="1" lang="en" altLang="ko-KR" dirty="0"/>
              <a:t>data:</a:t>
            </a:r>
          </a:p>
          <a:p>
            <a:r>
              <a:rPr kumimoji="1" lang="en" altLang="ko-KR" dirty="0"/>
              <a:t>  </a:t>
            </a:r>
            <a:r>
              <a:rPr kumimoji="1" lang="en" altLang="ko-KR" dirty="0" err="1"/>
              <a:t>basededatos</a:t>
            </a:r>
            <a:r>
              <a:rPr kumimoji="1" lang="en" altLang="ko-KR" dirty="0"/>
              <a:t>: test</a:t>
            </a:r>
          </a:p>
          <a:p>
            <a:r>
              <a:rPr kumimoji="1" lang="en" altLang="ko-KR" dirty="0"/>
              <a:t>  </a:t>
            </a:r>
            <a:r>
              <a:rPr kumimoji="1" lang="en" altLang="ko-KR" dirty="0" err="1"/>
              <a:t>mysql_password</a:t>
            </a:r>
            <a:r>
              <a:rPr kumimoji="1" lang="en" altLang="ko-KR" dirty="0"/>
              <a:t>: password-user</a:t>
            </a:r>
          </a:p>
          <a:p>
            <a:r>
              <a:rPr kumimoji="1" lang="en" altLang="ko-KR" dirty="0"/>
              <a:t>  </a:t>
            </a:r>
            <a:r>
              <a:rPr kumimoji="1" lang="en" altLang="ko-KR" dirty="0" err="1"/>
              <a:t>mysql_zcp</a:t>
            </a:r>
            <a:r>
              <a:rPr kumimoji="1" lang="en" altLang="ko-KR" dirty="0"/>
              <a:t>: </a:t>
            </a:r>
            <a:r>
              <a:rPr kumimoji="1" lang="en" altLang="ko-KR" dirty="0" err="1"/>
              <a:t>zcplocal</a:t>
            </a:r>
            <a:endParaRPr kumimoji="1" lang="en" altLang="ko-KR" dirty="0"/>
          </a:p>
          <a:p>
            <a:r>
              <a:rPr kumimoji="1" lang="en" altLang="ko-KR" dirty="0"/>
              <a:t>  </a:t>
            </a:r>
            <a:r>
              <a:rPr kumimoji="1" lang="en" altLang="ko-KR" dirty="0" err="1"/>
              <a:t>root_password</a:t>
            </a:r>
            <a:r>
              <a:rPr kumimoji="1" lang="en" altLang="ko-KR" dirty="0"/>
              <a:t>: my-password</a:t>
            </a:r>
          </a:p>
          <a:p>
            <a:r>
              <a:rPr kumimoji="1" lang="en" altLang="ko-KR" dirty="0"/>
              <a:t>kind: </a:t>
            </a:r>
            <a:r>
              <a:rPr kumimoji="1" lang="en" altLang="ko-KR" dirty="0" err="1"/>
              <a:t>ConfigMap</a:t>
            </a:r>
            <a:endParaRPr kumimoji="1" lang="en" altLang="ko-KR" dirty="0"/>
          </a:p>
          <a:p>
            <a:r>
              <a:rPr kumimoji="1" lang="en" altLang="ko-KR" dirty="0"/>
              <a:t>metadata:</a:t>
            </a:r>
          </a:p>
          <a:p>
            <a:r>
              <a:rPr kumimoji="1" lang="en" altLang="ko-KR" dirty="0"/>
              <a:t>  </a:t>
            </a:r>
            <a:r>
              <a:rPr kumimoji="1" lang="en" altLang="ko-KR" dirty="0" err="1"/>
              <a:t>creationTimestamp</a:t>
            </a:r>
            <a:r>
              <a:rPr kumimoji="1" lang="en" altLang="ko-KR" dirty="0"/>
              <a:t>: "2020-05-25T06:26:20Z"</a:t>
            </a:r>
          </a:p>
          <a:p>
            <a:r>
              <a:rPr kumimoji="1" lang="en" altLang="ko-KR" dirty="0"/>
              <a:t>  name: </a:t>
            </a:r>
            <a:r>
              <a:rPr kumimoji="1" lang="en" altLang="ko-KR" dirty="0" err="1"/>
              <a:t>mariadb</a:t>
            </a:r>
            <a:r>
              <a:rPr kumimoji="1" lang="en" altLang="ko-KR" dirty="0"/>
              <a:t>-cm</a:t>
            </a:r>
            <a:endParaRPr kumimoji="1" lang="ko-KR" altLang="en-US" dirty="0"/>
          </a:p>
        </p:txBody>
      </p:sp>
      <p:sp>
        <p:nvSpPr>
          <p:cNvPr id="4" name="슬라이드 번호 개체 틀 3"/>
          <p:cNvSpPr>
            <a:spLocks noGrp="1"/>
          </p:cNvSpPr>
          <p:nvPr>
            <p:ph type="sldNum" sz="quarter" idx="5"/>
          </p:nvPr>
        </p:nvSpPr>
        <p:spPr/>
        <p:txBody>
          <a:bodyPr/>
          <a:lstStyle/>
          <a:p>
            <a:fld id="{3439B645-AA37-4C40-926B-CF4629346453}" type="slidenum">
              <a:rPr lang="ko-KR" altLang="en-US" smtClean="0"/>
              <a:pPr/>
              <a:t>51</a:t>
            </a:fld>
            <a:endParaRPr lang="ko-KR" altLang="en-US"/>
          </a:p>
        </p:txBody>
      </p:sp>
    </p:spTree>
    <p:extLst>
      <p:ext uri="{BB962C8B-B14F-4D97-AF65-F5344CB8AC3E}">
        <p14:creationId xmlns:p14="http://schemas.microsoft.com/office/powerpoint/2010/main" val="1913463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kumimoji="1" lang="ko-KR" altLang="en-US" dirty="0"/>
          </a:p>
        </p:txBody>
      </p:sp>
      <p:sp>
        <p:nvSpPr>
          <p:cNvPr id="4" name="슬라이드 번호 개체 틀 3"/>
          <p:cNvSpPr>
            <a:spLocks noGrp="1"/>
          </p:cNvSpPr>
          <p:nvPr>
            <p:ph type="sldNum" sz="quarter" idx="10"/>
          </p:nvPr>
        </p:nvSpPr>
        <p:spPr/>
        <p:txBody>
          <a:bodyPr/>
          <a:lstStyle/>
          <a:p>
            <a:fld id="{3439B645-AA37-4C40-926B-CF4629346453}" type="slidenum">
              <a:rPr lang="ko-KR" altLang="en-US" smtClean="0"/>
              <a:pPr/>
              <a:t>52</a:t>
            </a:fld>
            <a:endParaRPr lang="ko-KR" altLang="en-US"/>
          </a:p>
        </p:txBody>
      </p:sp>
    </p:spTree>
    <p:extLst>
      <p:ext uri="{BB962C8B-B14F-4D97-AF65-F5344CB8AC3E}">
        <p14:creationId xmlns:p14="http://schemas.microsoft.com/office/powerpoint/2010/main" val="1980060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3439B645-AA37-4C40-926B-CF4629346453}" type="slidenum">
              <a:rPr lang="ko-KR" altLang="en-US" smtClean="0"/>
              <a:pPr/>
              <a:t>55</a:t>
            </a:fld>
            <a:endParaRPr lang="ko-KR" altLang="en-US"/>
          </a:p>
        </p:txBody>
      </p:sp>
    </p:spTree>
    <p:extLst>
      <p:ext uri="{BB962C8B-B14F-4D97-AF65-F5344CB8AC3E}">
        <p14:creationId xmlns:p14="http://schemas.microsoft.com/office/powerpoint/2010/main" val="2992488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3439B645-AA37-4C40-926B-CF4629346453}" type="slidenum">
              <a:rPr lang="ko-KR" altLang="en-US" smtClean="0"/>
              <a:pPr/>
              <a:t>57</a:t>
            </a:fld>
            <a:endParaRPr lang="ko-KR" altLang="en-US"/>
          </a:p>
        </p:txBody>
      </p:sp>
    </p:spTree>
    <p:extLst>
      <p:ext uri="{BB962C8B-B14F-4D97-AF65-F5344CB8AC3E}">
        <p14:creationId xmlns:p14="http://schemas.microsoft.com/office/powerpoint/2010/main" val="2122093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439B645-AA37-4C40-926B-CF4629346453}"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61</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822161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439B645-AA37-4C40-926B-CF4629346453}"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62</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72170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439B645-AA37-4C40-926B-CF4629346453}"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63</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513491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80DC1ACA-95F2-4E4B-A4AA-123FDCC67FE6}" type="slidenum">
              <a:rPr lang="ko-KR" altLang="en-US" smtClean="0"/>
              <a:pPr/>
              <a:t>64</a:t>
            </a:fld>
            <a:endParaRPr lang="ko-KR" altLang="en-US" dirty="0"/>
          </a:p>
        </p:txBody>
      </p:sp>
    </p:spTree>
    <p:extLst>
      <p:ext uri="{BB962C8B-B14F-4D97-AF65-F5344CB8AC3E}">
        <p14:creationId xmlns:p14="http://schemas.microsoft.com/office/powerpoint/2010/main" val="489054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80DC1ACA-95F2-4E4B-A4AA-123FDCC67FE6}" type="slidenum">
              <a:rPr lang="ko-KR" altLang="en-US" smtClean="0"/>
              <a:pPr/>
              <a:t>65</a:t>
            </a:fld>
            <a:endParaRPr lang="ko-KR" altLang="en-US" dirty="0"/>
          </a:p>
        </p:txBody>
      </p:sp>
    </p:spTree>
    <p:extLst>
      <p:ext uri="{BB962C8B-B14F-4D97-AF65-F5344CB8AC3E}">
        <p14:creationId xmlns:p14="http://schemas.microsoft.com/office/powerpoint/2010/main" val="3679208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kumimoji="1" lang="ko-KR" altLang="en-US" dirty="0"/>
          </a:p>
        </p:txBody>
      </p:sp>
      <p:sp>
        <p:nvSpPr>
          <p:cNvPr id="4" name="슬라이드 번호 개체 틀 3"/>
          <p:cNvSpPr>
            <a:spLocks noGrp="1"/>
          </p:cNvSpPr>
          <p:nvPr>
            <p:ph type="sldNum" sz="quarter" idx="10"/>
          </p:nvPr>
        </p:nvSpPr>
        <p:spPr/>
        <p:txBody>
          <a:bodyPr/>
          <a:lstStyle/>
          <a:p>
            <a:fld id="{3439B645-AA37-4C40-926B-CF4629346453}" type="slidenum">
              <a:rPr lang="ko-KR" altLang="en-US" smtClean="0"/>
              <a:pPr/>
              <a:t>8</a:t>
            </a:fld>
            <a:endParaRPr lang="ko-KR" altLang="en-US"/>
          </a:p>
        </p:txBody>
      </p:sp>
    </p:spTree>
    <p:extLst>
      <p:ext uri="{BB962C8B-B14F-4D97-AF65-F5344CB8AC3E}">
        <p14:creationId xmlns:p14="http://schemas.microsoft.com/office/powerpoint/2010/main" val="21108780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80DC1ACA-95F2-4E4B-A4AA-123FDCC67FE6}" type="slidenum">
              <a:rPr lang="ko-KR" altLang="en-US" smtClean="0"/>
              <a:pPr/>
              <a:t>66</a:t>
            </a:fld>
            <a:endParaRPr lang="ko-KR" altLang="en-US" dirty="0"/>
          </a:p>
        </p:txBody>
      </p:sp>
    </p:spTree>
    <p:extLst>
      <p:ext uri="{BB962C8B-B14F-4D97-AF65-F5344CB8AC3E}">
        <p14:creationId xmlns:p14="http://schemas.microsoft.com/office/powerpoint/2010/main" val="129373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80DC1ACA-95F2-4E4B-A4AA-123FDCC67FE6}" type="slidenum">
              <a:rPr lang="ko-KR" altLang="en-US" smtClean="0"/>
              <a:pPr/>
              <a:t>67</a:t>
            </a:fld>
            <a:endParaRPr lang="ko-KR" altLang="en-US" dirty="0"/>
          </a:p>
        </p:txBody>
      </p:sp>
    </p:spTree>
    <p:extLst>
      <p:ext uri="{BB962C8B-B14F-4D97-AF65-F5344CB8AC3E}">
        <p14:creationId xmlns:p14="http://schemas.microsoft.com/office/powerpoint/2010/main" val="37233728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80DC1ACA-95F2-4E4B-A4AA-123FDCC67FE6}" type="slidenum">
              <a:rPr lang="ko-KR" altLang="en-US" smtClean="0"/>
              <a:pPr/>
              <a:t>68</a:t>
            </a:fld>
            <a:endParaRPr lang="ko-KR" altLang="en-US" dirty="0"/>
          </a:p>
        </p:txBody>
      </p:sp>
    </p:spTree>
    <p:extLst>
      <p:ext uri="{BB962C8B-B14F-4D97-AF65-F5344CB8AC3E}">
        <p14:creationId xmlns:p14="http://schemas.microsoft.com/office/powerpoint/2010/main" val="13048631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80DC1ACA-95F2-4E4B-A4AA-123FDCC67FE6}" type="slidenum">
              <a:rPr lang="ko-KR" altLang="en-US" smtClean="0"/>
              <a:pPr/>
              <a:t>69</a:t>
            </a:fld>
            <a:endParaRPr lang="ko-KR" altLang="en-US" dirty="0"/>
          </a:p>
        </p:txBody>
      </p:sp>
    </p:spTree>
    <p:extLst>
      <p:ext uri="{BB962C8B-B14F-4D97-AF65-F5344CB8AC3E}">
        <p14:creationId xmlns:p14="http://schemas.microsoft.com/office/powerpoint/2010/main" val="2046075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kumimoji="1" lang="ko-KR" altLang="en-US" dirty="0"/>
          </a:p>
        </p:txBody>
      </p:sp>
      <p:sp>
        <p:nvSpPr>
          <p:cNvPr id="4" name="슬라이드 번호 개체 틀 3"/>
          <p:cNvSpPr>
            <a:spLocks noGrp="1"/>
          </p:cNvSpPr>
          <p:nvPr>
            <p:ph type="sldNum" sz="quarter" idx="10"/>
          </p:nvPr>
        </p:nvSpPr>
        <p:spPr/>
        <p:txBody>
          <a:bodyPr/>
          <a:lstStyle/>
          <a:p>
            <a:fld id="{3439B645-AA37-4C40-926B-CF4629346453}" type="slidenum">
              <a:rPr lang="ko-KR" altLang="en-US" smtClean="0"/>
              <a:pPr/>
              <a:t>9</a:t>
            </a:fld>
            <a:endParaRPr lang="ko-KR" altLang="en-US"/>
          </a:p>
        </p:txBody>
      </p:sp>
    </p:spTree>
    <p:extLst>
      <p:ext uri="{BB962C8B-B14F-4D97-AF65-F5344CB8AC3E}">
        <p14:creationId xmlns:p14="http://schemas.microsoft.com/office/powerpoint/2010/main" val="3318444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3439B645-AA37-4C40-926B-CF4629346453}" type="slidenum">
              <a:rPr lang="ko-KR" altLang="en-US" smtClean="0"/>
              <a:pPr/>
              <a:t>18</a:t>
            </a:fld>
            <a:endParaRPr lang="ko-KR" altLang="en-US"/>
          </a:p>
        </p:txBody>
      </p:sp>
    </p:spTree>
    <p:extLst>
      <p:ext uri="{BB962C8B-B14F-4D97-AF65-F5344CB8AC3E}">
        <p14:creationId xmlns:p14="http://schemas.microsoft.com/office/powerpoint/2010/main" val="3585642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dirty="0">
                <a:effectLst/>
              </a:rPr>
              <a:t>MSA</a:t>
            </a:r>
            <a:r>
              <a:rPr lang="ko-KR" altLang="en-US" dirty="0">
                <a:effectLst/>
              </a:rPr>
              <a:t>의 활성과 함께 점차 컨테이너의 사용이 늘어남</a:t>
            </a:r>
          </a:p>
          <a:p>
            <a:r>
              <a:rPr lang="ko-KR" altLang="en-US" dirty="0">
                <a:effectLst/>
              </a:rPr>
              <a:t>컨테이너가 </a:t>
            </a:r>
            <a:r>
              <a:rPr lang="en-US" altLang="ko-KR" dirty="0">
                <a:effectLst/>
              </a:rPr>
              <a:t>10</a:t>
            </a:r>
            <a:r>
              <a:rPr lang="ko-KR" altLang="en-US" dirty="0">
                <a:effectLst/>
              </a:rPr>
              <a:t>개</a:t>
            </a:r>
            <a:r>
              <a:rPr lang="en-US" altLang="ko-KR" dirty="0">
                <a:effectLst/>
              </a:rPr>
              <a:t>, 20</a:t>
            </a:r>
            <a:r>
              <a:rPr lang="ko-KR" altLang="en-US" dirty="0">
                <a:effectLst/>
              </a:rPr>
              <a:t>개</a:t>
            </a:r>
            <a:r>
              <a:rPr lang="en-US" altLang="ko-KR" dirty="0">
                <a:effectLst/>
              </a:rPr>
              <a:t>, 100</a:t>
            </a:r>
            <a:r>
              <a:rPr lang="ko-KR" altLang="en-US" dirty="0">
                <a:effectLst/>
              </a:rPr>
              <a:t>개 뭐 이렇게 </a:t>
            </a:r>
            <a:r>
              <a:rPr lang="ko-KR" altLang="en-US" dirty="0" err="1">
                <a:effectLst/>
              </a:rPr>
              <a:t>될때는</a:t>
            </a:r>
            <a:r>
              <a:rPr lang="ko-KR" altLang="en-US" dirty="0">
                <a:effectLst/>
              </a:rPr>
              <a:t> 사람이 일일이 관리 가능</a:t>
            </a:r>
          </a:p>
          <a:p>
            <a:r>
              <a:rPr lang="ko-KR" altLang="en-US" dirty="0">
                <a:effectLst/>
              </a:rPr>
              <a:t>벗 그 단위가 넘어가면</a:t>
            </a:r>
            <a:r>
              <a:rPr lang="en-US" altLang="ko-KR" dirty="0">
                <a:effectLst/>
              </a:rPr>
              <a:t>? </a:t>
            </a:r>
            <a:r>
              <a:rPr lang="ko-KR" altLang="en-US" dirty="0">
                <a:effectLst/>
              </a:rPr>
              <a:t>사람이 하나씩 관리하기가 </a:t>
            </a:r>
            <a:r>
              <a:rPr lang="ko-KR" altLang="en-US" dirty="0" err="1">
                <a:effectLst/>
              </a:rPr>
              <a:t>힘들어짐</a:t>
            </a:r>
            <a:endParaRPr lang="ko-KR" altLang="en-US" dirty="0">
              <a:effectLst/>
            </a:endParaRPr>
          </a:p>
          <a:p>
            <a:r>
              <a:rPr lang="ko-KR" altLang="en-US" dirty="0">
                <a:effectLst/>
              </a:rPr>
              <a:t>그래서 </a:t>
            </a:r>
            <a:r>
              <a:rPr lang="ko-KR" altLang="en-US" dirty="0" err="1">
                <a:effectLst/>
              </a:rPr>
              <a:t>나온게</a:t>
            </a:r>
            <a:r>
              <a:rPr lang="ko-KR" altLang="en-US" dirty="0">
                <a:effectLst/>
              </a:rPr>
              <a:t> 컨테이너 오케스트레이션이라는 개념</a:t>
            </a:r>
            <a:r>
              <a:rPr lang="en-US" altLang="ko-KR" dirty="0">
                <a:effectLst/>
              </a:rPr>
              <a:t>.</a:t>
            </a:r>
          </a:p>
          <a:p>
            <a:r>
              <a:rPr lang="ko-KR" altLang="en-US" dirty="0">
                <a:effectLst/>
              </a:rPr>
              <a:t>여러 서버에 컨테이너를 배포하고 그 배포에 대한 </a:t>
            </a:r>
            <a:r>
              <a:rPr lang="ko-KR" altLang="en-US" dirty="0" err="1">
                <a:effectLst/>
              </a:rPr>
              <a:t>스케쥴링을</a:t>
            </a:r>
            <a:r>
              <a:rPr lang="ko-KR" altLang="en-US" dirty="0">
                <a:effectLst/>
              </a:rPr>
              <a:t> 관리하고 또 각 컨테이너에 대한 서비스 </a:t>
            </a:r>
            <a:r>
              <a:rPr lang="ko-KR" altLang="en-US" dirty="0" err="1">
                <a:effectLst/>
              </a:rPr>
              <a:t>디스커버리</a:t>
            </a:r>
            <a:r>
              <a:rPr lang="ko-KR" altLang="en-US" dirty="0">
                <a:effectLst/>
              </a:rPr>
              <a:t> 등에 대한 기능 지원</a:t>
            </a:r>
          </a:p>
          <a:p>
            <a:endParaRPr kumimoji="1" lang="ko-KR" altLang="en-US" dirty="0"/>
          </a:p>
        </p:txBody>
      </p:sp>
      <p:sp>
        <p:nvSpPr>
          <p:cNvPr id="4" name="슬라이드 번호 개체 틀 3"/>
          <p:cNvSpPr>
            <a:spLocks noGrp="1"/>
          </p:cNvSpPr>
          <p:nvPr>
            <p:ph type="sldNum" sz="quarter" idx="5"/>
          </p:nvPr>
        </p:nvSpPr>
        <p:spPr/>
        <p:txBody>
          <a:bodyPr/>
          <a:lstStyle/>
          <a:p>
            <a:fld id="{3439B645-AA37-4C40-926B-CF4629346453}" type="slidenum">
              <a:rPr lang="ko-KR" altLang="en-US" smtClean="0"/>
              <a:pPr/>
              <a:t>19</a:t>
            </a:fld>
            <a:endParaRPr lang="ko-KR" altLang="en-US"/>
          </a:p>
        </p:txBody>
      </p:sp>
    </p:spTree>
    <p:extLst>
      <p:ext uri="{BB962C8B-B14F-4D97-AF65-F5344CB8AC3E}">
        <p14:creationId xmlns:p14="http://schemas.microsoft.com/office/powerpoint/2010/main" val="2806618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effectLst/>
              </a:rPr>
              <a:t>그래서 </a:t>
            </a:r>
            <a:r>
              <a:rPr lang="ko-KR" altLang="en-US" dirty="0" err="1">
                <a:effectLst/>
              </a:rPr>
              <a:t>나온게</a:t>
            </a:r>
            <a:r>
              <a:rPr lang="ko-KR" altLang="en-US" dirty="0">
                <a:effectLst/>
              </a:rPr>
              <a:t> 컨테이너 오케스트레이션이라는 개념</a:t>
            </a:r>
            <a:r>
              <a:rPr lang="en-US" altLang="ko-KR" dirty="0">
                <a:effectLst/>
              </a:rPr>
              <a:t>.</a:t>
            </a:r>
          </a:p>
          <a:p>
            <a:r>
              <a:rPr lang="ko-KR" altLang="en-US" dirty="0">
                <a:effectLst/>
              </a:rPr>
              <a:t>여러 서버에 컨테이너를 배포하고 그 배포에 대한 </a:t>
            </a:r>
            <a:r>
              <a:rPr lang="ko-KR" altLang="en-US" dirty="0" err="1">
                <a:effectLst/>
              </a:rPr>
              <a:t>스케쥴링을</a:t>
            </a:r>
            <a:r>
              <a:rPr lang="ko-KR" altLang="en-US" dirty="0">
                <a:effectLst/>
              </a:rPr>
              <a:t> 관리하고 또 각 컨테이너에 대한 서비스 </a:t>
            </a:r>
            <a:r>
              <a:rPr lang="ko-KR" altLang="en-US" dirty="0" err="1">
                <a:effectLst/>
              </a:rPr>
              <a:t>디스커버리</a:t>
            </a:r>
            <a:r>
              <a:rPr lang="ko-KR" altLang="en-US" dirty="0">
                <a:effectLst/>
              </a:rPr>
              <a:t> 등에 대한 기능 지원</a:t>
            </a:r>
          </a:p>
          <a:p>
            <a:endParaRPr kumimoji="1" lang="ko-KR" altLang="en-US" dirty="0"/>
          </a:p>
        </p:txBody>
      </p:sp>
      <p:sp>
        <p:nvSpPr>
          <p:cNvPr id="4" name="슬라이드 번호 개체 틀 3"/>
          <p:cNvSpPr>
            <a:spLocks noGrp="1"/>
          </p:cNvSpPr>
          <p:nvPr>
            <p:ph type="sldNum" sz="quarter" idx="5"/>
          </p:nvPr>
        </p:nvSpPr>
        <p:spPr/>
        <p:txBody>
          <a:bodyPr/>
          <a:lstStyle/>
          <a:p>
            <a:fld id="{3439B645-AA37-4C40-926B-CF4629346453}" type="slidenum">
              <a:rPr lang="ko-KR" altLang="en-US" smtClean="0"/>
              <a:pPr/>
              <a:t>20</a:t>
            </a:fld>
            <a:endParaRPr lang="ko-KR" altLang="en-US"/>
          </a:p>
        </p:txBody>
      </p:sp>
    </p:spTree>
    <p:extLst>
      <p:ext uri="{BB962C8B-B14F-4D97-AF65-F5344CB8AC3E}">
        <p14:creationId xmlns:p14="http://schemas.microsoft.com/office/powerpoint/2010/main" val="2528382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lnSpcReduction="10000"/>
          </a:bodyPr>
          <a:lstStyle/>
          <a:p>
            <a:r>
              <a:rPr lang="en" altLang="ko-KR" sz="1200" b="0" i="0" kern="1200" dirty="0">
                <a:solidFill>
                  <a:schemeClr val="tx1"/>
                </a:solidFill>
                <a:effectLst/>
                <a:latin typeface="+mn-lt"/>
                <a:ea typeface="+mn-ea"/>
                <a:cs typeface="+mn-cs"/>
              </a:rPr>
              <a:t>Automatic bin packing</a:t>
            </a:r>
          </a:p>
          <a:p>
            <a:pPr lvl="1"/>
            <a:r>
              <a:rPr lang="ko-KR" altLang="en-US" sz="1200" b="0" i="0" kern="1200" dirty="0">
                <a:solidFill>
                  <a:schemeClr val="tx1"/>
                </a:solidFill>
                <a:effectLst/>
                <a:latin typeface="+mn-lt"/>
                <a:ea typeface="+mn-ea"/>
                <a:cs typeface="+mn-cs"/>
              </a:rPr>
              <a:t>가용성을 희생하지 않는 범위 내에서 리소스를 충분히 활용하여 </a:t>
            </a:r>
            <a:r>
              <a:rPr lang="en" altLang="ko-KR" sz="1200" b="0" i="0" kern="1200" dirty="0">
                <a:solidFill>
                  <a:schemeClr val="tx1"/>
                </a:solidFill>
                <a:effectLst/>
                <a:latin typeface="+mn-lt"/>
                <a:ea typeface="+mn-ea"/>
                <a:cs typeface="+mn-cs"/>
              </a:rPr>
              <a:t>Container</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배치</a:t>
            </a:r>
          </a:p>
          <a:p>
            <a:r>
              <a:rPr lang="en" altLang="ko-KR" sz="1200" b="0" i="0" kern="1200" dirty="0">
                <a:solidFill>
                  <a:schemeClr val="tx1"/>
                </a:solidFill>
                <a:effectLst/>
                <a:latin typeface="+mn-lt"/>
                <a:ea typeface="+mn-ea"/>
                <a:cs typeface="+mn-cs"/>
              </a:rPr>
              <a:t>Self-Healing</a:t>
            </a:r>
          </a:p>
          <a:p>
            <a:pPr lvl="1"/>
            <a:r>
              <a:rPr lang="en" altLang="ko-KR" sz="1200" b="0" i="0" kern="1200" dirty="0">
                <a:solidFill>
                  <a:schemeClr val="tx1"/>
                </a:solidFill>
                <a:effectLst/>
                <a:latin typeface="+mn-lt"/>
                <a:ea typeface="+mn-ea"/>
                <a:cs typeface="+mn-cs"/>
              </a:rPr>
              <a:t>Container</a:t>
            </a:r>
            <a:r>
              <a:rPr lang="ko-KR" altLang="en-US" sz="1200" b="0" i="0" kern="1200" dirty="0">
                <a:solidFill>
                  <a:schemeClr val="tx1"/>
                </a:solidFill>
                <a:effectLst/>
                <a:latin typeface="+mn-lt"/>
                <a:ea typeface="+mn-ea"/>
                <a:cs typeface="+mn-cs"/>
              </a:rPr>
              <a:t>의 실행 실패</a:t>
            </a:r>
            <a:r>
              <a:rPr lang="en-US" altLang="ko-KR" sz="1200" b="0" i="0" kern="1200" dirty="0">
                <a:solidFill>
                  <a:schemeClr val="tx1"/>
                </a:solidFill>
                <a:effectLst/>
                <a:latin typeface="+mn-lt"/>
                <a:ea typeface="+mn-ea"/>
                <a:cs typeface="+mn-cs"/>
              </a:rPr>
              <a:t>, </a:t>
            </a:r>
            <a:r>
              <a:rPr lang="en" altLang="ko-KR" sz="1200" b="0" i="0" kern="1200" dirty="0">
                <a:solidFill>
                  <a:schemeClr val="tx1"/>
                </a:solidFill>
                <a:effectLst/>
                <a:latin typeface="+mn-lt"/>
                <a:ea typeface="+mn-ea"/>
                <a:cs typeface="+mn-cs"/>
              </a:rPr>
              <a:t>node</a:t>
            </a:r>
            <a:r>
              <a:rPr lang="ko-KR" altLang="en-US" sz="1200" b="0" i="0" kern="1200" dirty="0">
                <a:solidFill>
                  <a:schemeClr val="tx1"/>
                </a:solidFill>
                <a:effectLst/>
                <a:latin typeface="+mn-lt"/>
                <a:ea typeface="+mn-ea"/>
                <a:cs typeface="+mn-cs"/>
              </a:rPr>
              <a:t>가 죽거나 반응이 없는 경우</a:t>
            </a:r>
            <a:r>
              <a:rPr lang="en-US" altLang="ko-KR" sz="1200" b="0" i="0" kern="1200" dirty="0">
                <a:solidFill>
                  <a:schemeClr val="tx1"/>
                </a:solidFill>
                <a:effectLst/>
                <a:latin typeface="+mn-lt"/>
                <a:ea typeface="+mn-ea"/>
                <a:cs typeface="+mn-cs"/>
              </a:rPr>
              <a:t>, </a:t>
            </a:r>
            <a:r>
              <a:rPr lang="en" altLang="ko-KR" sz="1200" b="0" i="0" kern="1200" dirty="0">
                <a:solidFill>
                  <a:schemeClr val="tx1"/>
                </a:solidFill>
                <a:effectLst/>
                <a:latin typeface="+mn-lt"/>
                <a:ea typeface="+mn-ea"/>
                <a:cs typeface="+mn-cs"/>
              </a:rPr>
              <a:t>Health Check</a:t>
            </a:r>
            <a:r>
              <a:rPr lang="ko-KR" altLang="en-US" sz="1200" b="0" i="0" kern="1200" dirty="0">
                <a:solidFill>
                  <a:schemeClr val="tx1"/>
                </a:solidFill>
                <a:effectLst/>
                <a:latin typeface="+mn-lt"/>
                <a:ea typeface="+mn-ea"/>
                <a:cs typeface="+mn-cs"/>
              </a:rPr>
              <a:t>에 실패한 경우 해당 </a:t>
            </a:r>
            <a:r>
              <a:rPr lang="en" altLang="ko-KR" sz="1200" b="0" i="0" kern="1200" dirty="0">
                <a:solidFill>
                  <a:schemeClr val="tx1"/>
                </a:solidFill>
                <a:effectLst/>
                <a:latin typeface="+mn-lt"/>
                <a:ea typeface="+mn-ea"/>
                <a:cs typeface="+mn-cs"/>
              </a:rPr>
              <a:t>Container</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자동으로 복구</a:t>
            </a:r>
          </a:p>
          <a:p>
            <a:r>
              <a:rPr lang="en" altLang="ko-KR" sz="1200" b="0" i="0" kern="1200" dirty="0">
                <a:solidFill>
                  <a:schemeClr val="tx1"/>
                </a:solidFill>
                <a:effectLst/>
                <a:latin typeface="+mn-lt"/>
                <a:ea typeface="+mn-ea"/>
                <a:cs typeface="+mn-cs"/>
              </a:rPr>
              <a:t>Horizontal scaling</a:t>
            </a:r>
          </a:p>
          <a:p>
            <a:pPr lvl="1"/>
            <a:r>
              <a:rPr lang="en" altLang="ko-KR" sz="1200" b="0" i="0" kern="1200" dirty="0">
                <a:solidFill>
                  <a:schemeClr val="tx1"/>
                </a:solidFill>
                <a:effectLst/>
                <a:latin typeface="+mn-lt"/>
                <a:ea typeface="+mn-ea"/>
                <a:cs typeface="+mn-cs"/>
              </a:rPr>
              <a:t>pod</a:t>
            </a:r>
            <a:r>
              <a:rPr lang="ko-KR" altLang="en-US" sz="1200" b="0" i="0" kern="1200" dirty="0">
                <a:solidFill>
                  <a:schemeClr val="tx1"/>
                </a:solidFill>
                <a:effectLst/>
                <a:latin typeface="+mn-lt"/>
                <a:ea typeface="+mn-ea"/>
                <a:cs typeface="+mn-cs"/>
              </a:rPr>
              <a:t>의 </a:t>
            </a:r>
            <a:r>
              <a:rPr lang="en" altLang="ko-KR" sz="1200" b="0" i="0" kern="1200" dirty="0">
                <a:solidFill>
                  <a:schemeClr val="tx1"/>
                </a:solidFill>
                <a:effectLst/>
                <a:latin typeface="+mn-lt"/>
                <a:ea typeface="+mn-ea"/>
                <a:cs typeface="+mn-cs"/>
              </a:rPr>
              <a:t>CPU </a:t>
            </a:r>
            <a:r>
              <a:rPr lang="ko-KR" altLang="en-US" sz="1200" b="0" i="0" kern="1200" dirty="0">
                <a:solidFill>
                  <a:schemeClr val="tx1"/>
                </a:solidFill>
                <a:effectLst/>
                <a:latin typeface="+mn-lt"/>
                <a:ea typeface="+mn-ea"/>
                <a:cs typeface="+mn-cs"/>
              </a:rPr>
              <a:t>사용이나 </a:t>
            </a:r>
            <a:r>
              <a:rPr lang="en" altLang="ko-KR" sz="1200" b="0" i="0" kern="1200" dirty="0">
                <a:solidFill>
                  <a:schemeClr val="tx1"/>
                </a:solidFill>
                <a:effectLst/>
                <a:latin typeface="+mn-lt"/>
                <a:ea typeface="+mn-ea"/>
                <a:cs typeface="+mn-cs"/>
              </a:rPr>
              <a:t>App</a:t>
            </a:r>
            <a:r>
              <a:rPr lang="ko-KR" altLang="en-US" sz="1200" b="0" i="0" kern="1200" dirty="0">
                <a:solidFill>
                  <a:schemeClr val="tx1"/>
                </a:solidFill>
                <a:effectLst/>
                <a:latin typeface="+mn-lt"/>
                <a:ea typeface="+mn-ea"/>
                <a:cs typeface="+mn-cs"/>
              </a:rPr>
              <a:t>이 제공하는 </a:t>
            </a:r>
            <a:r>
              <a:rPr lang="en" altLang="ko-KR" sz="1200" b="0" i="0" kern="1200" dirty="0" err="1">
                <a:solidFill>
                  <a:schemeClr val="tx1"/>
                </a:solidFill>
                <a:effectLst/>
                <a:latin typeface="+mn-lt"/>
                <a:ea typeface="+mn-ea"/>
                <a:cs typeface="+mn-cs"/>
              </a:rPr>
              <a:t>Metic</a:t>
            </a:r>
            <a:r>
              <a:rPr lang="ko-KR" altLang="en-US" sz="1200" b="0" i="0" kern="1200" dirty="0">
                <a:solidFill>
                  <a:schemeClr val="tx1"/>
                </a:solidFill>
                <a:effectLst/>
                <a:latin typeface="+mn-lt"/>
                <a:ea typeface="+mn-ea"/>
                <a:cs typeface="+mn-cs"/>
              </a:rPr>
              <a:t>을 기반으로 </a:t>
            </a:r>
            <a:r>
              <a:rPr lang="en" altLang="ko-KR" sz="1200" b="0" i="0" kern="1200" dirty="0" err="1">
                <a:solidFill>
                  <a:schemeClr val="tx1"/>
                </a:solidFill>
                <a:effectLst/>
                <a:latin typeface="+mn-lt"/>
                <a:ea typeface="+mn-ea"/>
                <a:cs typeface="+mn-cs"/>
              </a:rPr>
              <a:t>ReplicaSet</a:t>
            </a:r>
            <a:r>
              <a:rPr lang="ko-KR" altLang="en-US" sz="1200" b="0" i="0" kern="1200" dirty="0">
                <a:solidFill>
                  <a:schemeClr val="tx1"/>
                </a:solidFill>
                <a:effectLst/>
                <a:latin typeface="+mn-lt"/>
                <a:ea typeface="+mn-ea"/>
                <a:cs typeface="+mn-cs"/>
              </a:rPr>
              <a:t>을 </a:t>
            </a:r>
            <a:r>
              <a:rPr lang="en" altLang="ko-KR" sz="1200" b="0" i="0" kern="1200" dirty="0">
                <a:solidFill>
                  <a:schemeClr val="tx1"/>
                </a:solidFill>
                <a:effectLst/>
                <a:latin typeface="+mn-lt"/>
                <a:ea typeface="+mn-ea"/>
                <a:cs typeface="+mn-cs"/>
              </a:rPr>
              <a:t>scaling </a:t>
            </a:r>
            <a:r>
              <a:rPr lang="ko-KR" altLang="en-US" sz="1200" b="0" i="0" kern="1200" dirty="0">
                <a:solidFill>
                  <a:schemeClr val="tx1"/>
                </a:solidFill>
                <a:effectLst/>
                <a:latin typeface="+mn-lt"/>
                <a:ea typeface="+mn-ea"/>
                <a:cs typeface="+mn-cs"/>
              </a:rPr>
              <a:t>가능</a:t>
            </a:r>
          </a:p>
          <a:p>
            <a:r>
              <a:rPr lang="en" altLang="ko-KR" sz="1200" b="0" i="0" kern="1200" dirty="0">
                <a:solidFill>
                  <a:schemeClr val="tx1"/>
                </a:solidFill>
                <a:effectLst/>
                <a:latin typeface="+mn-lt"/>
                <a:ea typeface="+mn-ea"/>
                <a:cs typeface="+mn-cs"/>
              </a:rPr>
              <a:t>Service discovery and Load balancing</a:t>
            </a:r>
          </a:p>
          <a:p>
            <a:pPr lvl="1"/>
            <a:r>
              <a:rPr lang="ko-KR" altLang="en-US" sz="1200" b="0" i="0" kern="1200" dirty="0">
                <a:solidFill>
                  <a:schemeClr val="tx1"/>
                </a:solidFill>
                <a:effectLst/>
                <a:latin typeface="+mn-lt"/>
                <a:ea typeface="+mn-ea"/>
                <a:cs typeface="+mn-cs"/>
              </a:rPr>
              <a:t>익숙하지 않은 </a:t>
            </a:r>
            <a:r>
              <a:rPr lang="en" altLang="ko-KR" sz="1200" b="0" i="0" kern="1200" dirty="0">
                <a:solidFill>
                  <a:schemeClr val="tx1"/>
                </a:solidFill>
                <a:effectLst/>
                <a:latin typeface="+mn-lt"/>
                <a:ea typeface="+mn-ea"/>
                <a:cs typeface="+mn-cs"/>
              </a:rPr>
              <a:t>Service Discovery </a:t>
            </a:r>
            <a:r>
              <a:rPr lang="ko-KR" altLang="en-US" sz="1200" b="0" i="0" kern="1200" dirty="0" err="1">
                <a:solidFill>
                  <a:schemeClr val="tx1"/>
                </a:solidFill>
                <a:effectLst/>
                <a:latin typeface="+mn-lt"/>
                <a:ea typeface="+mn-ea"/>
                <a:cs typeface="+mn-cs"/>
              </a:rPr>
              <a:t>매커니즘을</a:t>
            </a:r>
            <a:r>
              <a:rPr lang="ko-KR" altLang="en-US" sz="1200" b="0" i="0" kern="1200" dirty="0">
                <a:solidFill>
                  <a:schemeClr val="tx1"/>
                </a:solidFill>
                <a:effectLst/>
                <a:latin typeface="+mn-lt"/>
                <a:ea typeface="+mn-ea"/>
                <a:cs typeface="+mn-cs"/>
              </a:rPr>
              <a:t> 위해 </a:t>
            </a:r>
            <a:r>
              <a:rPr lang="en" altLang="ko-KR" sz="1200" b="0" i="0" kern="1200" dirty="0">
                <a:solidFill>
                  <a:schemeClr val="tx1"/>
                </a:solidFill>
                <a:effectLst/>
                <a:latin typeface="+mn-lt"/>
                <a:ea typeface="+mn-ea"/>
                <a:cs typeface="+mn-cs"/>
              </a:rPr>
              <a:t>Application</a:t>
            </a:r>
            <a:r>
              <a:rPr lang="ko-KR" altLang="en-US" sz="1200" b="0" i="0" kern="1200" dirty="0">
                <a:solidFill>
                  <a:schemeClr val="tx1"/>
                </a:solidFill>
                <a:effectLst/>
                <a:latin typeface="+mn-lt"/>
                <a:ea typeface="+mn-ea"/>
                <a:cs typeface="+mn-cs"/>
              </a:rPr>
              <a:t>을 수정할 필요가 없음</a:t>
            </a:r>
            <a:r>
              <a:rPr lang="en-US" altLang="ko-KR" sz="1200" b="0" i="0" kern="1200" dirty="0">
                <a:solidFill>
                  <a:schemeClr val="tx1"/>
                </a:solidFill>
                <a:effectLst/>
                <a:latin typeface="+mn-lt"/>
                <a:ea typeface="+mn-ea"/>
                <a:cs typeface="+mn-cs"/>
              </a:rPr>
              <a:t>\</a:t>
            </a:r>
          </a:p>
          <a:p>
            <a:pPr lvl="1"/>
            <a:r>
              <a:rPr lang="en" altLang="ko-KR" sz="1200" b="0" i="0" kern="1200" dirty="0">
                <a:solidFill>
                  <a:schemeClr val="tx1"/>
                </a:solidFill>
                <a:effectLst/>
                <a:latin typeface="+mn-lt"/>
                <a:ea typeface="+mn-ea"/>
                <a:cs typeface="+mn-cs"/>
              </a:rPr>
              <a:t>Container</a:t>
            </a:r>
            <a:r>
              <a:rPr lang="ko-KR" altLang="en-US" sz="1200" b="0" i="0" kern="1200" dirty="0">
                <a:solidFill>
                  <a:schemeClr val="tx1"/>
                </a:solidFill>
                <a:effectLst/>
                <a:latin typeface="+mn-lt"/>
                <a:ea typeface="+mn-ea"/>
                <a:cs typeface="+mn-cs"/>
              </a:rPr>
              <a:t>에 고유 </a:t>
            </a:r>
            <a:r>
              <a:rPr lang="en" altLang="ko-KR" sz="1200" b="0" i="0" kern="1200" dirty="0">
                <a:solidFill>
                  <a:schemeClr val="tx1"/>
                </a:solidFill>
                <a:effectLst/>
                <a:latin typeface="+mn-lt"/>
                <a:ea typeface="+mn-ea"/>
                <a:cs typeface="+mn-cs"/>
              </a:rPr>
              <a:t>IP, </a:t>
            </a:r>
            <a:r>
              <a:rPr lang="ko-KR" altLang="en-US" sz="1200" b="0" i="0" kern="1200" dirty="0">
                <a:solidFill>
                  <a:schemeClr val="tx1"/>
                </a:solidFill>
                <a:effectLst/>
                <a:latin typeface="+mn-lt"/>
                <a:ea typeface="+mn-ea"/>
                <a:cs typeface="+mn-cs"/>
              </a:rPr>
              <a:t>단일 </a:t>
            </a:r>
            <a:r>
              <a:rPr lang="en" altLang="ko-KR" sz="1200" b="0" i="0" kern="1200" dirty="0">
                <a:solidFill>
                  <a:schemeClr val="tx1"/>
                </a:solidFill>
                <a:effectLst/>
                <a:latin typeface="+mn-lt"/>
                <a:ea typeface="+mn-ea"/>
                <a:cs typeface="+mn-cs"/>
              </a:rPr>
              <a:t>DNS</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제공하고 이를 이용하여 </a:t>
            </a:r>
            <a:r>
              <a:rPr lang="en" altLang="ko-KR" sz="1200" b="0" i="0" kern="1200" dirty="0">
                <a:solidFill>
                  <a:schemeClr val="tx1"/>
                </a:solidFill>
                <a:effectLst/>
                <a:latin typeface="+mn-lt"/>
                <a:ea typeface="+mn-ea"/>
                <a:cs typeface="+mn-cs"/>
              </a:rPr>
              <a:t>Load Balancing</a:t>
            </a:r>
          </a:p>
          <a:p>
            <a:r>
              <a:rPr lang="en" altLang="ko-KR" sz="1200" b="0" i="0" kern="1200" dirty="0">
                <a:solidFill>
                  <a:schemeClr val="tx1"/>
                </a:solidFill>
                <a:effectLst/>
                <a:latin typeface="+mn-lt"/>
                <a:ea typeface="+mn-ea"/>
                <a:cs typeface="+mn-cs"/>
              </a:rPr>
              <a:t>Automated rollouts and rollbacks</a:t>
            </a:r>
          </a:p>
          <a:p>
            <a:pPr lvl="1"/>
            <a:r>
              <a:rPr lang="en" altLang="ko-KR" sz="1200" b="0" i="0" kern="1200" dirty="0">
                <a:solidFill>
                  <a:schemeClr val="tx1"/>
                </a:solidFill>
                <a:effectLst/>
                <a:latin typeface="+mn-lt"/>
                <a:ea typeface="+mn-ea"/>
                <a:cs typeface="+mn-cs"/>
              </a:rPr>
              <a:t>Application, Configuration</a:t>
            </a:r>
            <a:r>
              <a:rPr lang="ko-KR" altLang="en-US" sz="1200" b="0" i="0" kern="1200" dirty="0">
                <a:solidFill>
                  <a:schemeClr val="tx1"/>
                </a:solidFill>
                <a:effectLst/>
                <a:latin typeface="+mn-lt"/>
                <a:ea typeface="+mn-ea"/>
                <a:cs typeface="+mn-cs"/>
              </a:rPr>
              <a:t>의 변경이 있을 경우</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전체 인스턴스의 중단이 아닌</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점진적으로 </a:t>
            </a:r>
            <a:r>
              <a:rPr lang="en" altLang="ko-KR" sz="1200" b="0" i="0" kern="1200" dirty="0">
                <a:solidFill>
                  <a:schemeClr val="tx1"/>
                </a:solidFill>
                <a:effectLst/>
                <a:latin typeface="+mn-lt"/>
                <a:ea typeface="+mn-ea"/>
                <a:cs typeface="+mn-cs"/>
              </a:rPr>
              <a:t>Container</a:t>
            </a:r>
            <a:r>
              <a:rPr lang="ko-KR" altLang="en-US" sz="1200" b="0" i="0" kern="1200" dirty="0">
                <a:solidFill>
                  <a:schemeClr val="tx1"/>
                </a:solidFill>
                <a:effectLst/>
                <a:latin typeface="+mn-lt"/>
                <a:ea typeface="+mn-ea"/>
                <a:cs typeface="+mn-cs"/>
              </a:rPr>
              <a:t>에 적용</a:t>
            </a:r>
            <a:r>
              <a:rPr lang="en-US" altLang="ko-KR" sz="1200" b="0" i="0" kern="1200" dirty="0">
                <a:solidFill>
                  <a:schemeClr val="tx1"/>
                </a:solidFill>
                <a:effectLst/>
                <a:latin typeface="+mn-lt"/>
                <a:ea typeface="+mn-ea"/>
                <a:cs typeface="+mn-cs"/>
              </a:rPr>
              <a:t>(</a:t>
            </a:r>
            <a:r>
              <a:rPr lang="en" altLang="ko-KR" sz="1200" b="0" i="0" kern="1200" dirty="0">
                <a:solidFill>
                  <a:schemeClr val="tx1"/>
                </a:solidFill>
                <a:effectLst/>
                <a:latin typeface="+mn-lt"/>
                <a:ea typeface="+mn-ea"/>
                <a:cs typeface="+mn-cs"/>
              </a:rPr>
              <a:t>Rolling update)\</a:t>
            </a:r>
          </a:p>
          <a:p>
            <a:pPr lvl="1"/>
            <a:r>
              <a:rPr lang="ko-KR" altLang="en-US" sz="1200" b="0" i="0" kern="1200" dirty="0">
                <a:solidFill>
                  <a:schemeClr val="tx1"/>
                </a:solidFill>
                <a:effectLst/>
                <a:latin typeface="+mn-lt"/>
                <a:ea typeface="+mn-ea"/>
                <a:cs typeface="+mn-cs"/>
              </a:rPr>
              <a:t>변경 내용에 문제가 있을 경우 자동으로 </a:t>
            </a:r>
            <a:r>
              <a:rPr lang="en" altLang="ko-KR" sz="1200" b="0" i="0" kern="1200" dirty="0">
                <a:solidFill>
                  <a:schemeClr val="tx1"/>
                </a:solidFill>
                <a:effectLst/>
                <a:latin typeface="+mn-lt"/>
                <a:ea typeface="+mn-ea"/>
                <a:cs typeface="+mn-cs"/>
              </a:rPr>
              <a:t>Rollback </a:t>
            </a:r>
            <a:r>
              <a:rPr lang="ko-KR" altLang="en-US" sz="1200" b="0" i="0" kern="1200" dirty="0">
                <a:solidFill>
                  <a:schemeClr val="tx1"/>
                </a:solidFill>
                <a:effectLst/>
                <a:latin typeface="+mn-lt"/>
                <a:ea typeface="+mn-ea"/>
                <a:cs typeface="+mn-cs"/>
              </a:rPr>
              <a:t>진행</a:t>
            </a:r>
          </a:p>
          <a:p>
            <a:r>
              <a:rPr lang="en" altLang="ko-KR" sz="1200" b="0" i="0" kern="1200" dirty="0">
                <a:solidFill>
                  <a:schemeClr val="tx1"/>
                </a:solidFill>
                <a:effectLst/>
                <a:latin typeface="+mn-lt"/>
                <a:ea typeface="+mn-ea"/>
                <a:cs typeface="+mn-cs"/>
              </a:rPr>
              <a:t>Secret and configuration management</a:t>
            </a:r>
          </a:p>
          <a:p>
            <a:pPr lvl="1"/>
            <a:r>
              <a:rPr lang="en" altLang="ko-KR" sz="1200" b="0" i="0" kern="1200" dirty="0">
                <a:solidFill>
                  <a:schemeClr val="tx1"/>
                </a:solidFill>
                <a:effectLst/>
                <a:latin typeface="+mn-lt"/>
                <a:ea typeface="+mn-ea"/>
                <a:cs typeface="+mn-cs"/>
              </a:rPr>
              <a:t>Secret Key, Configuration</a:t>
            </a:r>
            <a:r>
              <a:rPr lang="ko-KR" altLang="en-US" sz="1200" b="0" i="0" kern="1200" dirty="0">
                <a:solidFill>
                  <a:schemeClr val="tx1"/>
                </a:solidFill>
                <a:effectLst/>
                <a:latin typeface="+mn-lt"/>
                <a:ea typeface="+mn-ea"/>
                <a:cs typeface="+mn-cs"/>
              </a:rPr>
              <a:t>을 이미지 변경 없이 업데이트 및 외부 노출</a:t>
            </a:r>
            <a:r>
              <a:rPr lang="en-US" altLang="ko-KR" sz="1200" b="0" i="0" kern="1200" dirty="0">
                <a:solidFill>
                  <a:schemeClr val="tx1"/>
                </a:solidFill>
                <a:effectLst/>
                <a:latin typeface="+mn-lt"/>
                <a:ea typeface="+mn-ea"/>
                <a:cs typeface="+mn-cs"/>
              </a:rPr>
              <a:t>(</a:t>
            </a:r>
            <a:r>
              <a:rPr lang="en" altLang="ko-KR" sz="1200" b="0" i="0" kern="1200" dirty="0">
                <a:solidFill>
                  <a:schemeClr val="tx1"/>
                </a:solidFill>
                <a:effectLst/>
                <a:latin typeface="+mn-lt"/>
                <a:ea typeface="+mn-ea"/>
                <a:cs typeface="+mn-cs"/>
              </a:rPr>
              <a:t>expose)</a:t>
            </a:r>
            <a:r>
              <a:rPr lang="ko-KR" altLang="en-US" sz="1200" b="0" i="0" kern="1200" dirty="0">
                <a:solidFill>
                  <a:schemeClr val="tx1"/>
                </a:solidFill>
                <a:effectLst/>
                <a:latin typeface="+mn-lt"/>
                <a:ea typeface="+mn-ea"/>
                <a:cs typeface="+mn-cs"/>
              </a:rPr>
              <a:t>없이 관리</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사용 가능</a:t>
            </a:r>
          </a:p>
          <a:p>
            <a:r>
              <a:rPr lang="en" altLang="ko-KR" sz="1200" b="0" i="0" kern="1200" dirty="0">
                <a:solidFill>
                  <a:schemeClr val="tx1"/>
                </a:solidFill>
                <a:effectLst/>
                <a:latin typeface="+mn-lt"/>
                <a:ea typeface="+mn-ea"/>
                <a:cs typeface="+mn-cs"/>
              </a:rPr>
              <a:t>Storage orchestration</a:t>
            </a:r>
          </a:p>
          <a:p>
            <a:pPr lvl="1"/>
            <a:r>
              <a:rPr lang="en" altLang="ko-KR" sz="1200" b="0" i="0" kern="1200" dirty="0">
                <a:solidFill>
                  <a:schemeClr val="tx1"/>
                </a:solidFill>
                <a:effectLst/>
                <a:latin typeface="+mn-lt"/>
                <a:ea typeface="+mn-ea"/>
                <a:cs typeface="+mn-cs"/>
              </a:rPr>
              <a:t>Local storage</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비롯하여 </a:t>
            </a:r>
            <a:r>
              <a:rPr lang="en" altLang="ko-KR" sz="1200" b="0" i="0" kern="1200" dirty="0">
                <a:solidFill>
                  <a:schemeClr val="tx1"/>
                </a:solidFill>
                <a:effectLst/>
                <a:latin typeface="+mn-lt"/>
                <a:ea typeface="+mn-ea"/>
                <a:cs typeface="+mn-cs"/>
              </a:rPr>
              <a:t>Public Cloud(GCP, AWS, </a:t>
            </a:r>
            <a:r>
              <a:rPr lang="en" altLang="ko-KR" sz="1200" b="0" i="0" kern="1200" dirty="0" err="1">
                <a:solidFill>
                  <a:schemeClr val="tx1"/>
                </a:solidFill>
                <a:effectLst/>
                <a:latin typeface="+mn-lt"/>
                <a:ea typeface="+mn-ea"/>
                <a:cs typeface="+mn-cs"/>
              </a:rPr>
              <a:t>Softlayer</a:t>
            </a:r>
            <a:r>
              <a:rPr lang="en"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등</a:t>
            </a:r>
            <a:r>
              <a:rPr lang="en-US" altLang="ko-KR" sz="1200" b="0" i="0" kern="1200" dirty="0">
                <a:solidFill>
                  <a:schemeClr val="tx1"/>
                </a:solidFill>
                <a:effectLst/>
                <a:latin typeface="+mn-lt"/>
                <a:ea typeface="+mn-ea"/>
                <a:cs typeface="+mn-cs"/>
              </a:rPr>
              <a:t>), </a:t>
            </a:r>
            <a:r>
              <a:rPr lang="en" altLang="ko-KR" sz="1200" b="0" i="0" kern="1200" dirty="0">
                <a:solidFill>
                  <a:schemeClr val="tx1"/>
                </a:solidFill>
                <a:effectLst/>
                <a:latin typeface="+mn-lt"/>
                <a:ea typeface="+mn-ea"/>
                <a:cs typeface="+mn-cs"/>
              </a:rPr>
              <a:t>Network Storage</a:t>
            </a:r>
            <a:r>
              <a:rPr lang="ko-KR" altLang="en-US" sz="1200" b="0" i="0" kern="1200" dirty="0">
                <a:solidFill>
                  <a:schemeClr val="tx1"/>
                </a:solidFill>
                <a:effectLst/>
                <a:latin typeface="+mn-lt"/>
                <a:ea typeface="+mn-ea"/>
                <a:cs typeface="+mn-cs"/>
              </a:rPr>
              <a:t>등을 구미에 맞게 자동 </a:t>
            </a:r>
            <a:r>
              <a:rPr lang="en" altLang="ko-KR" sz="1200" b="0" i="0" kern="1200" dirty="0">
                <a:solidFill>
                  <a:schemeClr val="tx1"/>
                </a:solidFill>
                <a:effectLst/>
                <a:latin typeface="+mn-lt"/>
                <a:ea typeface="+mn-ea"/>
                <a:cs typeface="+mn-cs"/>
              </a:rPr>
              <a:t>Mount </a:t>
            </a:r>
            <a:r>
              <a:rPr lang="ko-KR" altLang="en-US" sz="1200" b="0" i="0" kern="1200" dirty="0">
                <a:solidFill>
                  <a:schemeClr val="tx1"/>
                </a:solidFill>
                <a:effectLst/>
                <a:latin typeface="+mn-lt"/>
                <a:ea typeface="+mn-ea"/>
                <a:cs typeface="+mn-cs"/>
              </a:rPr>
              <a:t>가능</a:t>
            </a:r>
          </a:p>
          <a:p>
            <a:endParaRPr kumimoji="1" lang="ko-KR" altLang="en-US" dirty="0"/>
          </a:p>
        </p:txBody>
      </p:sp>
      <p:sp>
        <p:nvSpPr>
          <p:cNvPr id="4" name="슬라이드 번호 개체 틀 3"/>
          <p:cNvSpPr>
            <a:spLocks noGrp="1"/>
          </p:cNvSpPr>
          <p:nvPr>
            <p:ph type="sldNum" sz="quarter" idx="5"/>
          </p:nvPr>
        </p:nvSpPr>
        <p:spPr/>
        <p:txBody>
          <a:bodyPr/>
          <a:lstStyle/>
          <a:p>
            <a:fld id="{3439B645-AA37-4C40-926B-CF4629346453}" type="slidenum">
              <a:rPr lang="ko-KR" altLang="en-US" smtClean="0"/>
              <a:pPr/>
              <a:t>22</a:t>
            </a:fld>
            <a:endParaRPr lang="ko-KR" altLang="en-US"/>
          </a:p>
        </p:txBody>
      </p:sp>
    </p:spTree>
    <p:extLst>
      <p:ext uri="{BB962C8B-B14F-4D97-AF65-F5344CB8AC3E}">
        <p14:creationId xmlns:p14="http://schemas.microsoft.com/office/powerpoint/2010/main" val="168606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55000" lnSpcReduction="20000"/>
          </a:bodyPr>
          <a:lstStyle/>
          <a:p>
            <a:pPr lvl="1"/>
            <a:r>
              <a:rPr lang="en" altLang="ko-KR" dirty="0" err="1">
                <a:effectLst/>
              </a:rPr>
              <a:t>Api</a:t>
            </a:r>
            <a:r>
              <a:rPr lang="en" altLang="ko-KR" dirty="0">
                <a:effectLst/>
              </a:rPr>
              <a:t>-server: k8s</a:t>
            </a:r>
            <a:r>
              <a:rPr lang="ko-KR" altLang="en-US" dirty="0">
                <a:effectLst/>
              </a:rPr>
              <a:t>의 모든 컴포넌트의 일종의 허브</a:t>
            </a:r>
            <a:r>
              <a:rPr lang="en-US" altLang="ko-KR" dirty="0">
                <a:effectLst/>
              </a:rPr>
              <a:t>(</a:t>
            </a:r>
            <a:r>
              <a:rPr lang="en" altLang="ko-KR" dirty="0">
                <a:effectLst/>
              </a:rPr>
              <a:t>Restful API </a:t>
            </a:r>
            <a:r>
              <a:rPr lang="ko-KR" altLang="en-US" dirty="0">
                <a:effectLst/>
              </a:rPr>
              <a:t>제공</a:t>
            </a:r>
            <a:r>
              <a:rPr lang="en-US" altLang="ko-KR" dirty="0">
                <a:effectLst/>
              </a:rPr>
              <a:t>)</a:t>
            </a:r>
          </a:p>
          <a:p>
            <a:pPr lvl="1"/>
            <a:r>
              <a:rPr lang="en" altLang="ko-KR" dirty="0">
                <a:effectLst/>
              </a:rPr>
              <a:t>Controller-manager</a:t>
            </a:r>
          </a:p>
          <a:p>
            <a:pPr lvl="2"/>
            <a:r>
              <a:rPr lang="ko-KR" altLang="en-US" dirty="0">
                <a:effectLst/>
              </a:rPr>
              <a:t>노드들을 관리</a:t>
            </a:r>
          </a:p>
          <a:p>
            <a:pPr lvl="2"/>
            <a:r>
              <a:rPr lang="ko-KR" altLang="en-US" dirty="0">
                <a:effectLst/>
              </a:rPr>
              <a:t>내부 정보를 생성 및 갱신</a:t>
            </a:r>
          </a:p>
          <a:p>
            <a:pPr lvl="2"/>
            <a:r>
              <a:rPr lang="en" altLang="ko-KR" dirty="0" err="1">
                <a:effectLst/>
              </a:rPr>
              <a:t>Daemonset,Deployment</a:t>
            </a:r>
            <a:r>
              <a:rPr lang="en" altLang="ko-KR" dirty="0">
                <a:effectLst/>
              </a:rPr>
              <a:t>, Replication Controller</a:t>
            </a:r>
            <a:r>
              <a:rPr lang="ko-KR" altLang="en-US" dirty="0">
                <a:effectLst/>
              </a:rPr>
              <a:t>등을 위한 컨트롤러</a:t>
            </a:r>
            <a:r>
              <a:rPr lang="en-US" altLang="ko-KR" dirty="0">
                <a:effectLst/>
              </a:rPr>
              <a:t>(</a:t>
            </a:r>
            <a:r>
              <a:rPr lang="ko-KR" altLang="en-US" dirty="0">
                <a:effectLst/>
              </a:rPr>
              <a:t>컨트롤러의 컨트롤러</a:t>
            </a:r>
            <a:r>
              <a:rPr lang="en-US" altLang="ko-KR" dirty="0">
                <a:effectLst/>
              </a:rPr>
              <a:t>)</a:t>
            </a:r>
          </a:p>
          <a:p>
            <a:pPr lvl="1"/>
            <a:r>
              <a:rPr lang="en" altLang="ko-KR" dirty="0">
                <a:effectLst/>
              </a:rPr>
              <a:t>Scheduler</a:t>
            </a:r>
          </a:p>
          <a:p>
            <a:pPr lvl="2"/>
            <a:r>
              <a:rPr lang="ko-KR" altLang="en-US" dirty="0">
                <a:effectLst/>
              </a:rPr>
              <a:t>어떤 노드에서 어떤 </a:t>
            </a:r>
            <a:r>
              <a:rPr lang="en" altLang="ko-KR" dirty="0">
                <a:effectLst/>
              </a:rPr>
              <a:t>Pod</a:t>
            </a:r>
            <a:r>
              <a:rPr lang="ko-KR" altLang="en-US" dirty="0">
                <a:effectLst/>
              </a:rPr>
              <a:t>가 </a:t>
            </a:r>
            <a:r>
              <a:rPr lang="ko-KR" altLang="en-US" dirty="0" err="1">
                <a:effectLst/>
              </a:rPr>
              <a:t>실행될지에</a:t>
            </a:r>
            <a:r>
              <a:rPr lang="ko-KR" altLang="en-US" dirty="0">
                <a:effectLst/>
              </a:rPr>
              <a:t> 대한 결정을 하는 주체</a:t>
            </a:r>
          </a:p>
          <a:p>
            <a:pPr lvl="2"/>
            <a:r>
              <a:rPr lang="en" altLang="ko-KR" dirty="0">
                <a:effectLst/>
              </a:rPr>
              <a:t>CPU, Memory, </a:t>
            </a:r>
            <a:r>
              <a:rPr lang="ko-KR" altLang="en-US" dirty="0">
                <a:effectLst/>
              </a:rPr>
              <a:t>얼마나 많은 컨테이너가 해당 노드에서 </a:t>
            </a:r>
            <a:r>
              <a:rPr lang="ko-KR" altLang="en-US" dirty="0" err="1">
                <a:effectLst/>
              </a:rPr>
              <a:t>동작중인가</a:t>
            </a:r>
            <a:r>
              <a:rPr lang="ko-KR" altLang="en-US" dirty="0">
                <a:effectLst/>
              </a:rPr>
              <a:t> 등에 기반한 알고리즘을 통해서 배치함</a:t>
            </a:r>
          </a:p>
          <a:p>
            <a:pPr lvl="1"/>
            <a:r>
              <a:rPr lang="en" altLang="ko-KR" dirty="0" err="1">
                <a:effectLst/>
              </a:rPr>
              <a:t>etcd</a:t>
            </a:r>
            <a:endParaRPr lang="en" altLang="ko-KR" dirty="0">
              <a:effectLst/>
            </a:endParaRPr>
          </a:p>
          <a:p>
            <a:pPr lvl="2"/>
            <a:r>
              <a:rPr lang="ko-KR" altLang="en-US" dirty="0">
                <a:effectLst/>
              </a:rPr>
              <a:t>클러스터의 각종 상태에 대한 저장소</a:t>
            </a:r>
          </a:p>
          <a:p>
            <a:pPr lvl="2"/>
            <a:r>
              <a:rPr lang="ko-KR" altLang="en-US" dirty="0">
                <a:effectLst/>
              </a:rPr>
              <a:t>그래서 클러스터 백업</a:t>
            </a:r>
            <a:r>
              <a:rPr lang="en-US" altLang="ko-KR" dirty="0">
                <a:effectLst/>
              </a:rPr>
              <a:t>/</a:t>
            </a:r>
            <a:r>
              <a:rPr lang="ko-KR" altLang="en-US" dirty="0">
                <a:effectLst/>
              </a:rPr>
              <a:t>복구를 할 때 반드시 필요한 요소임</a:t>
            </a:r>
            <a:endParaRPr lang="en-US" altLang="ko-KR" dirty="0">
              <a:effectLst/>
            </a:endParaRPr>
          </a:p>
          <a:p>
            <a:pPr lvl="2"/>
            <a:endParaRPr lang="en-US" altLang="ko-KR" dirty="0">
              <a:effectLst/>
            </a:endParaRPr>
          </a:p>
          <a:p>
            <a:pPr lvl="2"/>
            <a:endParaRPr lang="en-US" altLang="ko-KR" dirty="0">
              <a:effectLst/>
            </a:endParaRPr>
          </a:p>
          <a:p>
            <a:r>
              <a:rPr lang="en" altLang="ko-KR" sz="1200" b="1" i="0" kern="1200" dirty="0" err="1">
                <a:solidFill>
                  <a:schemeClr val="tx1"/>
                </a:solidFill>
                <a:effectLst/>
                <a:latin typeface="+mn-lt"/>
                <a:ea typeface="+mn-ea"/>
                <a:cs typeface="+mn-cs"/>
              </a:rPr>
              <a:t>Kublet</a:t>
            </a:r>
            <a:endParaRPr lang="en" altLang="ko-KR" sz="1200" b="0" i="0" kern="1200" dirty="0">
              <a:solidFill>
                <a:schemeClr val="tx1"/>
              </a:solidFill>
              <a:effectLst/>
              <a:latin typeface="+mn-lt"/>
              <a:ea typeface="+mn-ea"/>
              <a:cs typeface="+mn-cs"/>
            </a:endParaRPr>
          </a:p>
          <a:p>
            <a:pPr lvl="1"/>
            <a:r>
              <a:rPr lang="en" altLang="ko-KR" sz="1200" b="0" i="0" kern="1200" dirty="0">
                <a:solidFill>
                  <a:schemeClr val="tx1"/>
                </a:solidFill>
                <a:effectLst/>
                <a:latin typeface="+mn-lt"/>
                <a:ea typeface="+mn-ea"/>
                <a:cs typeface="+mn-cs"/>
              </a:rPr>
              <a:t>Node</a:t>
            </a:r>
            <a:r>
              <a:rPr lang="ko-KR" altLang="en-US" sz="1200" b="0" i="0" kern="1200" dirty="0">
                <a:solidFill>
                  <a:schemeClr val="tx1"/>
                </a:solidFill>
                <a:effectLst/>
                <a:latin typeface="+mn-lt"/>
                <a:ea typeface="+mn-ea"/>
                <a:cs typeface="+mn-cs"/>
              </a:rPr>
              <a:t>마다 한 개씩 가지는 일종의 </a:t>
            </a:r>
            <a:r>
              <a:rPr lang="en" altLang="ko-KR" sz="1200" b="0" i="0" kern="1200" dirty="0">
                <a:solidFill>
                  <a:schemeClr val="tx1"/>
                </a:solidFill>
                <a:effectLst/>
                <a:latin typeface="+mn-lt"/>
                <a:ea typeface="+mn-ea"/>
                <a:cs typeface="+mn-cs"/>
              </a:rPr>
              <a:t>Node(Worker) Agent</a:t>
            </a:r>
          </a:p>
          <a:p>
            <a:pPr lvl="1"/>
            <a:r>
              <a:rPr lang="en" altLang="ko-KR" sz="1200" b="0" i="0" kern="1200" dirty="0" err="1">
                <a:solidFill>
                  <a:schemeClr val="tx1"/>
                </a:solidFill>
                <a:effectLst/>
                <a:latin typeface="+mn-lt"/>
                <a:ea typeface="+mn-ea"/>
                <a:cs typeface="+mn-cs"/>
              </a:rPr>
              <a:t>Sevice</a:t>
            </a:r>
            <a:r>
              <a:rPr lang="en" altLang="ko-KR" sz="1200" b="0" i="0" kern="1200" dirty="0">
                <a:solidFill>
                  <a:schemeClr val="tx1"/>
                </a:solidFill>
                <a:effectLst/>
                <a:latin typeface="+mn-lt"/>
                <a:ea typeface="+mn-ea"/>
                <a:cs typeface="+mn-cs"/>
              </a:rPr>
              <a:t>, Pod</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실행</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중지하고 </a:t>
            </a:r>
            <a:r>
              <a:rPr lang="en" altLang="ko-KR" sz="1200" b="0" i="0" kern="1200" dirty="0">
                <a:solidFill>
                  <a:schemeClr val="tx1"/>
                </a:solidFill>
                <a:effectLst/>
                <a:latin typeface="+mn-lt"/>
                <a:ea typeface="+mn-ea"/>
                <a:cs typeface="+mn-cs"/>
              </a:rPr>
              <a:t>Desired </a:t>
            </a:r>
            <a:r>
              <a:rPr lang="ko-KR" altLang="en-US" sz="1200" b="0" i="0" kern="1200" dirty="0">
                <a:solidFill>
                  <a:schemeClr val="tx1"/>
                </a:solidFill>
                <a:effectLst/>
                <a:latin typeface="+mn-lt"/>
                <a:ea typeface="+mn-ea"/>
                <a:cs typeface="+mn-cs"/>
              </a:rPr>
              <a:t>상태를 유지시킴</a:t>
            </a:r>
          </a:p>
          <a:p>
            <a:pPr lvl="1"/>
            <a:r>
              <a:rPr lang="ko-KR" altLang="en-US" sz="1200" b="0" i="0" kern="1200" dirty="0">
                <a:solidFill>
                  <a:schemeClr val="tx1"/>
                </a:solidFill>
                <a:effectLst/>
                <a:latin typeface="+mn-lt"/>
                <a:ea typeface="+mn-ea"/>
                <a:cs typeface="+mn-cs"/>
              </a:rPr>
              <a:t>주기적으로 </a:t>
            </a:r>
            <a:r>
              <a:rPr lang="en" altLang="ko-KR" sz="1200" b="0" i="0" kern="1200" dirty="0">
                <a:solidFill>
                  <a:schemeClr val="tx1"/>
                </a:solidFill>
                <a:effectLst/>
                <a:latin typeface="+mn-lt"/>
                <a:ea typeface="+mn-ea"/>
                <a:cs typeface="+mn-cs"/>
              </a:rPr>
              <a:t>API Server</a:t>
            </a:r>
            <a:r>
              <a:rPr lang="ko-KR" altLang="en-US" sz="1200" b="0" i="0" kern="1200" dirty="0">
                <a:solidFill>
                  <a:schemeClr val="tx1"/>
                </a:solidFill>
                <a:effectLst/>
                <a:latin typeface="+mn-lt"/>
                <a:ea typeface="+mn-ea"/>
                <a:cs typeface="+mn-cs"/>
              </a:rPr>
              <a:t>에 </a:t>
            </a:r>
            <a:r>
              <a:rPr lang="en" altLang="ko-KR" sz="1200" b="0" i="0" kern="1200" dirty="0">
                <a:solidFill>
                  <a:schemeClr val="tx1"/>
                </a:solidFill>
                <a:effectLst/>
                <a:latin typeface="+mn-lt"/>
                <a:ea typeface="+mn-ea"/>
                <a:cs typeface="+mn-cs"/>
              </a:rPr>
              <a:t>Node</a:t>
            </a:r>
            <a:r>
              <a:rPr lang="ko-KR" altLang="en-US" sz="1200" b="0" i="0" kern="1200" dirty="0">
                <a:solidFill>
                  <a:schemeClr val="tx1"/>
                </a:solidFill>
                <a:effectLst/>
                <a:latin typeface="+mn-lt"/>
                <a:ea typeface="+mn-ea"/>
                <a:cs typeface="+mn-cs"/>
              </a:rPr>
              <a:t>의 상태를 </a:t>
            </a:r>
            <a:r>
              <a:rPr lang="en" altLang="ko-KR" sz="1200" b="0" i="0" kern="1200" dirty="0" err="1">
                <a:solidFill>
                  <a:schemeClr val="tx1"/>
                </a:solidFill>
                <a:effectLst/>
                <a:latin typeface="+mn-lt"/>
                <a:ea typeface="+mn-ea"/>
                <a:cs typeface="+mn-cs"/>
              </a:rPr>
              <a:t>Check&amp;Report</a:t>
            </a:r>
            <a:r>
              <a:rPr lang="en" altLang="ko-KR" sz="1200" b="0" i="0" kern="1200" dirty="0">
                <a:solidFill>
                  <a:schemeClr val="tx1"/>
                </a:solidFill>
                <a:effectLst/>
                <a:latin typeface="+mn-lt"/>
                <a:ea typeface="+mn-ea"/>
                <a:cs typeface="+mn-cs"/>
              </a:rPr>
              <a:t> Access</a:t>
            </a:r>
          </a:p>
          <a:p>
            <a:r>
              <a:rPr lang="en" altLang="ko-KR" sz="1200" b="1" i="0" kern="1200" dirty="0">
                <a:solidFill>
                  <a:schemeClr val="tx1"/>
                </a:solidFill>
                <a:effectLst/>
                <a:latin typeface="+mn-lt"/>
                <a:ea typeface="+mn-ea"/>
                <a:cs typeface="+mn-cs"/>
              </a:rPr>
              <a:t>Proxy(</a:t>
            </a:r>
            <a:r>
              <a:rPr lang="en" altLang="ko-KR" sz="1200" b="1" i="0" kern="1200" dirty="0" err="1">
                <a:solidFill>
                  <a:schemeClr val="tx1"/>
                </a:solidFill>
                <a:effectLst/>
                <a:latin typeface="+mn-lt"/>
                <a:ea typeface="+mn-ea"/>
                <a:cs typeface="+mn-cs"/>
              </a:rPr>
              <a:t>kube</a:t>
            </a:r>
            <a:r>
              <a:rPr lang="en" altLang="ko-KR" sz="1200" b="1" i="0" kern="1200" dirty="0">
                <a:solidFill>
                  <a:schemeClr val="tx1"/>
                </a:solidFill>
                <a:effectLst/>
                <a:latin typeface="+mn-lt"/>
                <a:ea typeface="+mn-ea"/>
                <a:cs typeface="+mn-cs"/>
              </a:rPr>
              <a:t>-proxy)</a:t>
            </a:r>
            <a:endParaRPr lang="en" altLang="ko-KR" sz="1200" b="0" i="0" kern="1200" dirty="0">
              <a:solidFill>
                <a:schemeClr val="tx1"/>
              </a:solidFill>
              <a:effectLst/>
              <a:latin typeface="+mn-lt"/>
              <a:ea typeface="+mn-ea"/>
              <a:cs typeface="+mn-cs"/>
            </a:endParaRPr>
          </a:p>
          <a:p>
            <a:pPr lvl="1"/>
            <a:r>
              <a:rPr lang="en" altLang="ko-KR" sz="1200" b="0" i="0" kern="1200" dirty="0">
                <a:solidFill>
                  <a:schemeClr val="tx1"/>
                </a:solidFill>
                <a:effectLst/>
                <a:latin typeface="+mn-lt"/>
                <a:ea typeface="+mn-ea"/>
                <a:cs typeface="+mn-cs"/>
              </a:rPr>
              <a:t>Network Proxy + Load Balancer</a:t>
            </a:r>
            <a:r>
              <a:rPr lang="ko-KR" altLang="en-US" sz="1200" b="0" i="0" kern="1200" dirty="0">
                <a:solidFill>
                  <a:schemeClr val="tx1"/>
                </a:solidFill>
                <a:effectLst/>
                <a:latin typeface="+mn-lt"/>
                <a:ea typeface="+mn-ea"/>
                <a:cs typeface="+mn-cs"/>
              </a:rPr>
              <a:t>의 역할</a:t>
            </a:r>
          </a:p>
          <a:p>
            <a:pPr lvl="1"/>
            <a:r>
              <a:rPr lang="ko-KR" altLang="en-US" sz="1200" b="0" i="0" kern="1200" dirty="0">
                <a:solidFill>
                  <a:schemeClr val="tx1"/>
                </a:solidFill>
                <a:effectLst/>
                <a:latin typeface="+mn-lt"/>
                <a:ea typeface="+mn-ea"/>
                <a:cs typeface="+mn-cs"/>
              </a:rPr>
              <a:t>외부의 요청을 분산되어 있는 </a:t>
            </a:r>
            <a:r>
              <a:rPr lang="en" altLang="ko-KR" sz="1200" b="0" i="0" kern="1200" dirty="0">
                <a:solidFill>
                  <a:schemeClr val="tx1"/>
                </a:solidFill>
                <a:effectLst/>
                <a:latin typeface="+mn-lt"/>
                <a:ea typeface="+mn-ea"/>
                <a:cs typeface="+mn-cs"/>
              </a:rPr>
              <a:t>Pod</a:t>
            </a:r>
            <a:r>
              <a:rPr lang="ko-KR" altLang="en-US" sz="1200" b="0" i="0" kern="1200" dirty="0" err="1">
                <a:solidFill>
                  <a:schemeClr val="tx1"/>
                </a:solidFill>
                <a:effectLst/>
                <a:latin typeface="+mn-lt"/>
                <a:ea typeface="+mn-ea"/>
                <a:cs typeface="+mn-cs"/>
              </a:rPr>
              <a:t>으로</a:t>
            </a:r>
            <a:r>
              <a:rPr lang="ko-KR" altLang="en-US" sz="1200" b="0" i="0" kern="1200" dirty="0">
                <a:solidFill>
                  <a:schemeClr val="tx1"/>
                </a:solidFill>
                <a:effectLst/>
                <a:latin typeface="+mn-lt"/>
                <a:ea typeface="+mn-ea"/>
                <a:cs typeface="+mn-cs"/>
              </a:rPr>
              <a:t> 전달</a:t>
            </a:r>
          </a:p>
          <a:p>
            <a:r>
              <a:rPr lang="en" altLang="ko-KR" sz="1200" b="1" i="0" kern="1200" dirty="0">
                <a:solidFill>
                  <a:schemeClr val="tx1"/>
                </a:solidFill>
                <a:effectLst/>
                <a:latin typeface="+mn-lt"/>
                <a:ea typeface="+mn-ea"/>
                <a:cs typeface="+mn-cs"/>
              </a:rPr>
              <a:t>Pod</a:t>
            </a:r>
            <a:endParaRPr lang="en" altLang="ko-KR" sz="1200" b="0" i="0" kern="1200" dirty="0">
              <a:solidFill>
                <a:schemeClr val="tx1"/>
              </a:solidFill>
              <a:effectLst/>
              <a:latin typeface="+mn-lt"/>
              <a:ea typeface="+mn-ea"/>
              <a:cs typeface="+mn-cs"/>
            </a:endParaRPr>
          </a:p>
          <a:p>
            <a:pPr lvl="1"/>
            <a:r>
              <a:rPr lang="en" altLang="ko-KR" sz="1200" b="0" i="0" kern="1200" dirty="0">
                <a:solidFill>
                  <a:schemeClr val="tx1"/>
                </a:solidFill>
                <a:effectLst/>
                <a:latin typeface="+mn-lt"/>
                <a:ea typeface="+mn-ea"/>
                <a:cs typeface="+mn-cs"/>
              </a:rPr>
              <a:t>Kubernetes</a:t>
            </a:r>
            <a:r>
              <a:rPr lang="ko-KR" altLang="en-US" sz="1200" b="0" i="0" kern="1200" dirty="0">
                <a:solidFill>
                  <a:schemeClr val="tx1"/>
                </a:solidFill>
                <a:effectLst/>
                <a:latin typeface="+mn-lt"/>
                <a:ea typeface="+mn-ea"/>
                <a:cs typeface="+mn-cs"/>
              </a:rPr>
              <a:t>의 가장 작은 배포 단위</a:t>
            </a:r>
          </a:p>
          <a:p>
            <a:pPr lvl="1"/>
            <a:r>
              <a:rPr lang="en-US" altLang="ko-KR" sz="1200" b="0" i="0" kern="1200" dirty="0">
                <a:solidFill>
                  <a:schemeClr val="tx1"/>
                </a:solidFill>
                <a:effectLst/>
                <a:latin typeface="+mn-lt"/>
                <a:ea typeface="+mn-ea"/>
                <a:cs typeface="+mn-cs"/>
              </a:rPr>
              <a:t>1</a:t>
            </a:r>
            <a:r>
              <a:rPr lang="ko-KR" altLang="en-US" sz="1200" b="0" i="0" kern="1200" dirty="0">
                <a:solidFill>
                  <a:schemeClr val="tx1"/>
                </a:solidFill>
                <a:effectLst/>
                <a:latin typeface="+mn-lt"/>
                <a:ea typeface="+mn-ea"/>
                <a:cs typeface="+mn-cs"/>
              </a:rPr>
              <a:t>개의 </a:t>
            </a:r>
            <a:r>
              <a:rPr lang="en" altLang="ko-KR" sz="1200" b="0" i="0" kern="1200" dirty="0">
                <a:solidFill>
                  <a:schemeClr val="tx1"/>
                </a:solidFill>
                <a:effectLst/>
                <a:latin typeface="+mn-lt"/>
                <a:ea typeface="+mn-ea"/>
                <a:cs typeface="+mn-cs"/>
              </a:rPr>
              <a:t>Pod</a:t>
            </a:r>
            <a:r>
              <a:rPr lang="ko-KR" altLang="en-US" sz="1200" b="0" i="0" kern="1200" dirty="0">
                <a:solidFill>
                  <a:schemeClr val="tx1"/>
                </a:solidFill>
                <a:effectLst/>
                <a:latin typeface="+mn-lt"/>
                <a:ea typeface="+mn-ea"/>
                <a:cs typeface="+mn-cs"/>
              </a:rPr>
              <a:t>는 내부에 여러 개의 컨테이너를 가질 수 있으나 대부분 </a:t>
            </a:r>
            <a:r>
              <a:rPr lang="en-US" altLang="ko-KR" sz="1200" b="0" i="0" kern="1200" dirty="0">
                <a:solidFill>
                  <a:schemeClr val="tx1"/>
                </a:solidFill>
                <a:effectLst/>
                <a:latin typeface="+mn-lt"/>
                <a:ea typeface="+mn-ea"/>
                <a:cs typeface="+mn-cs"/>
              </a:rPr>
              <a:t>1~2</a:t>
            </a:r>
            <a:r>
              <a:rPr lang="ko-KR" altLang="en-US" sz="1200" b="0" i="0" kern="1200" dirty="0">
                <a:solidFill>
                  <a:schemeClr val="tx1"/>
                </a:solidFill>
                <a:effectLst/>
                <a:latin typeface="+mn-lt"/>
                <a:ea typeface="+mn-ea"/>
                <a:cs typeface="+mn-cs"/>
              </a:rPr>
              <a:t>개의 컨테이너를 가짐</a:t>
            </a:r>
          </a:p>
          <a:p>
            <a:pPr lvl="1"/>
            <a:r>
              <a:rPr lang="en-US" altLang="ko-KR" sz="1200" b="0" i="0" kern="1200" dirty="0">
                <a:solidFill>
                  <a:schemeClr val="tx1"/>
                </a:solidFill>
                <a:effectLst/>
                <a:latin typeface="+mn-lt"/>
                <a:ea typeface="+mn-ea"/>
                <a:cs typeface="+mn-cs"/>
              </a:rPr>
              <a:t>1</a:t>
            </a:r>
            <a:r>
              <a:rPr lang="ko-KR" altLang="en-US" sz="1200" b="0" i="0" kern="1200" dirty="0">
                <a:solidFill>
                  <a:schemeClr val="tx1"/>
                </a:solidFill>
                <a:effectLst/>
                <a:latin typeface="+mn-lt"/>
                <a:ea typeface="+mn-ea"/>
                <a:cs typeface="+mn-cs"/>
              </a:rPr>
              <a:t>개의 </a:t>
            </a:r>
            <a:r>
              <a:rPr lang="en" altLang="ko-KR" sz="1200" b="0" i="0" kern="1200" dirty="0">
                <a:solidFill>
                  <a:schemeClr val="tx1"/>
                </a:solidFill>
                <a:effectLst/>
                <a:latin typeface="+mn-lt"/>
                <a:ea typeface="+mn-ea"/>
                <a:cs typeface="+mn-cs"/>
              </a:rPr>
              <a:t>Pod</a:t>
            </a:r>
            <a:r>
              <a:rPr lang="ko-KR" altLang="en-US" sz="1200" b="0" i="0" kern="1200" dirty="0">
                <a:solidFill>
                  <a:schemeClr val="tx1"/>
                </a:solidFill>
                <a:effectLst/>
                <a:latin typeface="+mn-lt"/>
                <a:ea typeface="+mn-ea"/>
                <a:cs typeface="+mn-cs"/>
              </a:rPr>
              <a:t>는 </a:t>
            </a:r>
            <a:r>
              <a:rPr lang="ko-KR" altLang="en-US" sz="1200" b="0" i="0" kern="1200" dirty="0" err="1">
                <a:solidFill>
                  <a:schemeClr val="tx1"/>
                </a:solidFill>
                <a:effectLst/>
                <a:latin typeface="+mn-lt"/>
                <a:ea typeface="+mn-ea"/>
                <a:cs typeface="+mn-cs"/>
              </a:rPr>
              <a:t>여러개의</a:t>
            </a:r>
            <a:r>
              <a:rPr lang="ko-KR" altLang="en-US" sz="1200" b="0" i="0" kern="1200" dirty="0">
                <a:solidFill>
                  <a:schemeClr val="tx1"/>
                </a:solidFill>
                <a:effectLst/>
                <a:latin typeface="+mn-lt"/>
                <a:ea typeface="+mn-ea"/>
                <a:cs typeface="+mn-cs"/>
              </a:rPr>
              <a:t> 물리 서버에 나눠지는 것이 아니고 </a:t>
            </a:r>
            <a:r>
              <a:rPr lang="en-US" altLang="ko-KR" sz="1200" b="0" i="0" kern="1200" dirty="0">
                <a:solidFill>
                  <a:schemeClr val="tx1"/>
                </a:solidFill>
                <a:effectLst/>
                <a:latin typeface="+mn-lt"/>
                <a:ea typeface="+mn-ea"/>
                <a:cs typeface="+mn-cs"/>
              </a:rPr>
              <a:t>1</a:t>
            </a:r>
            <a:r>
              <a:rPr lang="ko-KR" altLang="en-US" sz="1200" b="0" i="0" kern="1200" dirty="0">
                <a:solidFill>
                  <a:schemeClr val="tx1"/>
                </a:solidFill>
                <a:effectLst/>
                <a:latin typeface="+mn-lt"/>
                <a:ea typeface="+mn-ea"/>
                <a:cs typeface="+mn-cs"/>
              </a:rPr>
              <a:t>개의 </a:t>
            </a:r>
            <a:r>
              <a:rPr lang="ko-KR" altLang="en-US" sz="1200" b="0" i="0" kern="1200" dirty="0" err="1">
                <a:solidFill>
                  <a:schemeClr val="tx1"/>
                </a:solidFill>
                <a:effectLst/>
                <a:latin typeface="+mn-lt"/>
                <a:ea typeface="+mn-ea"/>
                <a:cs typeface="+mn-cs"/>
              </a:rPr>
              <a:t>물리서버</a:t>
            </a:r>
            <a:r>
              <a:rPr lang="en-US" altLang="ko-KR" sz="1200" b="0" i="0" kern="1200" dirty="0">
                <a:solidFill>
                  <a:schemeClr val="tx1"/>
                </a:solidFill>
                <a:effectLst/>
                <a:latin typeface="+mn-lt"/>
                <a:ea typeface="+mn-ea"/>
                <a:cs typeface="+mn-cs"/>
              </a:rPr>
              <a:t>(</a:t>
            </a:r>
            <a:r>
              <a:rPr lang="en" altLang="ko-KR" sz="1200" b="0" i="0" kern="1200" dirty="0">
                <a:solidFill>
                  <a:schemeClr val="tx1"/>
                </a:solidFill>
                <a:effectLst/>
                <a:latin typeface="+mn-lt"/>
                <a:ea typeface="+mn-ea"/>
                <a:cs typeface="+mn-cs"/>
              </a:rPr>
              <a:t>Node)</a:t>
            </a:r>
            <a:r>
              <a:rPr lang="ko-KR" altLang="en-US" sz="1200" b="0" i="0" kern="1200" dirty="0">
                <a:solidFill>
                  <a:schemeClr val="tx1"/>
                </a:solidFill>
                <a:effectLst/>
                <a:latin typeface="+mn-lt"/>
                <a:ea typeface="+mn-ea"/>
                <a:cs typeface="+mn-cs"/>
              </a:rPr>
              <a:t>위에 올라 감</a:t>
            </a:r>
          </a:p>
          <a:p>
            <a:pPr lvl="1"/>
            <a:r>
              <a:rPr lang="en" altLang="ko-KR" sz="1200" b="0" i="0" kern="1200" dirty="0">
                <a:solidFill>
                  <a:schemeClr val="tx1"/>
                </a:solidFill>
                <a:effectLst/>
                <a:latin typeface="+mn-lt"/>
                <a:ea typeface="+mn-ea"/>
                <a:cs typeface="+mn-cs"/>
              </a:rPr>
              <a:t>Pod </a:t>
            </a:r>
            <a:r>
              <a:rPr lang="ko-KR" altLang="en-US" sz="1200" b="0" i="0" kern="1200" dirty="0">
                <a:solidFill>
                  <a:schemeClr val="tx1"/>
                </a:solidFill>
                <a:effectLst/>
                <a:latin typeface="+mn-lt"/>
                <a:ea typeface="+mn-ea"/>
                <a:cs typeface="+mn-cs"/>
              </a:rPr>
              <a:t>내부의 컨테이너들은 네트워크와 볼륨을 공유하기 때문에 </a:t>
            </a:r>
            <a:r>
              <a:rPr lang="en" altLang="ko-KR" sz="1200" b="0" i="0" kern="1200" dirty="0">
                <a:solidFill>
                  <a:schemeClr val="tx1"/>
                </a:solidFill>
                <a:effectLst/>
                <a:latin typeface="+mn-lt"/>
                <a:ea typeface="+mn-ea"/>
                <a:cs typeface="+mn-cs"/>
              </a:rPr>
              <a:t>Localhost</a:t>
            </a:r>
            <a:r>
              <a:rPr lang="ko-KR" altLang="en-US" sz="1200" b="0" i="0" kern="1200" dirty="0">
                <a:solidFill>
                  <a:schemeClr val="tx1"/>
                </a:solidFill>
                <a:effectLst/>
                <a:latin typeface="+mn-lt"/>
                <a:ea typeface="+mn-ea"/>
                <a:cs typeface="+mn-cs"/>
              </a:rPr>
              <a:t>로 통신 가능</a:t>
            </a:r>
          </a:p>
          <a:p>
            <a:pPr lvl="1"/>
            <a:r>
              <a:rPr lang="en" altLang="ko-KR" sz="1200" b="0" i="0" kern="1200" dirty="0">
                <a:solidFill>
                  <a:schemeClr val="tx1"/>
                </a:solidFill>
                <a:effectLst/>
                <a:latin typeface="+mn-lt"/>
                <a:ea typeface="+mn-ea"/>
                <a:cs typeface="+mn-cs"/>
              </a:rPr>
              <a:t>Pod</a:t>
            </a:r>
            <a:r>
              <a:rPr lang="ko-KR" altLang="en-US" sz="1200" b="0" i="0" kern="1200" dirty="0">
                <a:solidFill>
                  <a:schemeClr val="tx1"/>
                </a:solidFill>
                <a:effectLst/>
                <a:latin typeface="+mn-lt"/>
                <a:ea typeface="+mn-ea"/>
                <a:cs typeface="+mn-cs"/>
              </a:rPr>
              <a:t>는 </a:t>
            </a:r>
            <a:r>
              <a:rPr lang="en" altLang="ko-KR" sz="1200" b="0" i="0" kern="1200" dirty="0">
                <a:solidFill>
                  <a:schemeClr val="tx1"/>
                </a:solidFill>
                <a:effectLst/>
                <a:latin typeface="+mn-lt"/>
                <a:ea typeface="+mn-ea"/>
                <a:cs typeface="+mn-cs"/>
              </a:rPr>
              <a:t>Cluster </a:t>
            </a:r>
            <a:r>
              <a:rPr lang="ko-KR" altLang="en-US" sz="1200" b="0" i="0" kern="1200" dirty="0">
                <a:solidFill>
                  <a:schemeClr val="tx1"/>
                </a:solidFill>
                <a:effectLst/>
                <a:latin typeface="+mn-lt"/>
                <a:ea typeface="+mn-ea"/>
                <a:cs typeface="+mn-cs"/>
              </a:rPr>
              <a:t>내부에서 사용할 수 있는 </a:t>
            </a:r>
            <a:r>
              <a:rPr lang="ko-KR" altLang="en-US" sz="1200" b="0" i="0" kern="1200" dirty="0" err="1">
                <a:solidFill>
                  <a:schemeClr val="tx1"/>
                </a:solidFill>
                <a:effectLst/>
                <a:latin typeface="+mn-lt"/>
                <a:ea typeface="+mn-ea"/>
                <a:cs typeface="+mn-cs"/>
              </a:rPr>
              <a:t>유니크한</a:t>
            </a:r>
            <a:r>
              <a:rPr lang="ko-KR" altLang="en-US" sz="1200" b="0" i="0" kern="1200" dirty="0">
                <a:solidFill>
                  <a:schemeClr val="tx1"/>
                </a:solidFill>
                <a:effectLst/>
                <a:latin typeface="+mn-lt"/>
                <a:ea typeface="+mn-ea"/>
                <a:cs typeface="+mn-cs"/>
              </a:rPr>
              <a:t> 단독 네트워크 </a:t>
            </a:r>
            <a:r>
              <a:rPr lang="en" altLang="ko-KR" sz="1200" b="0" i="0" kern="1200" dirty="0">
                <a:solidFill>
                  <a:schemeClr val="tx1"/>
                </a:solidFill>
                <a:effectLst/>
                <a:latin typeface="+mn-lt"/>
                <a:ea typeface="+mn-ea"/>
                <a:cs typeface="+mn-cs"/>
              </a:rPr>
              <a:t>IP</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할당 받지만 해당 </a:t>
            </a:r>
            <a:r>
              <a:rPr lang="en" altLang="ko-KR" sz="1200" b="0" i="0" kern="1200" dirty="0">
                <a:solidFill>
                  <a:schemeClr val="tx1"/>
                </a:solidFill>
                <a:effectLst/>
                <a:latin typeface="+mn-lt"/>
                <a:ea typeface="+mn-ea"/>
                <a:cs typeface="+mn-cs"/>
              </a:rPr>
              <a:t>IP</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서비스에서 사용하지는 않음</a:t>
            </a:r>
          </a:p>
          <a:p>
            <a:pPr lvl="1"/>
            <a:r>
              <a:rPr lang="en" altLang="ko-KR" sz="1200" b="0" i="0" kern="1200" dirty="0">
                <a:solidFill>
                  <a:schemeClr val="tx1"/>
                </a:solidFill>
                <a:effectLst/>
                <a:latin typeface="+mn-lt"/>
                <a:ea typeface="+mn-ea"/>
                <a:cs typeface="+mn-cs"/>
              </a:rPr>
              <a:t>Kubernetes</a:t>
            </a:r>
            <a:r>
              <a:rPr lang="ko-KR" altLang="en-US" sz="1200" b="0" i="0" kern="1200" dirty="0">
                <a:solidFill>
                  <a:schemeClr val="tx1"/>
                </a:solidFill>
                <a:effectLst/>
                <a:latin typeface="+mn-lt"/>
                <a:ea typeface="+mn-ea"/>
                <a:cs typeface="+mn-cs"/>
              </a:rPr>
              <a:t>에서 </a:t>
            </a:r>
            <a:r>
              <a:rPr lang="en" altLang="ko-KR" sz="1200" b="0" i="0" kern="1200" dirty="0">
                <a:solidFill>
                  <a:schemeClr val="tx1"/>
                </a:solidFill>
                <a:effectLst/>
                <a:latin typeface="+mn-lt"/>
                <a:ea typeface="+mn-ea"/>
                <a:cs typeface="+mn-cs"/>
              </a:rPr>
              <a:t>Pod</a:t>
            </a:r>
            <a:r>
              <a:rPr lang="ko-KR" altLang="en-US" sz="1200" b="0" i="0" kern="1200" dirty="0">
                <a:solidFill>
                  <a:schemeClr val="tx1"/>
                </a:solidFill>
                <a:effectLst/>
                <a:latin typeface="+mn-lt"/>
                <a:ea typeface="+mn-ea"/>
                <a:cs typeface="+mn-cs"/>
              </a:rPr>
              <a:t>는 언젠가 죽는</a:t>
            </a:r>
            <a:r>
              <a:rPr lang="en-US" altLang="ko-KR" sz="1200" b="0" i="0" kern="1200" dirty="0">
                <a:solidFill>
                  <a:schemeClr val="tx1"/>
                </a:solidFill>
                <a:effectLst/>
                <a:latin typeface="+mn-lt"/>
                <a:ea typeface="+mn-ea"/>
                <a:cs typeface="+mn-cs"/>
              </a:rPr>
              <a:t>(</a:t>
            </a:r>
            <a:r>
              <a:rPr lang="en" altLang="ko-KR" sz="1200" b="0" i="0" kern="1200" dirty="0">
                <a:solidFill>
                  <a:schemeClr val="tx1"/>
                </a:solidFill>
                <a:effectLst/>
                <a:latin typeface="+mn-lt"/>
                <a:ea typeface="+mn-ea"/>
                <a:cs typeface="+mn-cs"/>
              </a:rPr>
              <a:t>mortal) Object</a:t>
            </a:r>
            <a:r>
              <a:rPr lang="ko-KR" altLang="en-US" sz="1200" b="0" i="0" kern="1200" dirty="0">
                <a:solidFill>
                  <a:schemeClr val="tx1"/>
                </a:solidFill>
                <a:effectLst/>
                <a:latin typeface="+mn-lt"/>
                <a:ea typeface="+mn-ea"/>
                <a:cs typeface="+mn-cs"/>
              </a:rPr>
              <a:t>이기 때문</a:t>
            </a:r>
          </a:p>
          <a:p>
            <a:pPr lvl="1"/>
            <a:r>
              <a:rPr lang="ko-KR" altLang="en-US" sz="1200" b="0" i="0" kern="1200" dirty="0">
                <a:solidFill>
                  <a:schemeClr val="tx1"/>
                </a:solidFill>
                <a:effectLst/>
                <a:latin typeface="+mn-lt"/>
                <a:ea typeface="+mn-ea"/>
                <a:cs typeface="+mn-cs"/>
              </a:rPr>
              <a:t>동일 작업을 수행하는 </a:t>
            </a:r>
            <a:r>
              <a:rPr lang="en" altLang="ko-KR" sz="1200" b="0" i="0" kern="1200" dirty="0">
                <a:solidFill>
                  <a:schemeClr val="tx1"/>
                </a:solidFill>
                <a:effectLst/>
                <a:latin typeface="+mn-lt"/>
                <a:ea typeface="+mn-ea"/>
                <a:cs typeface="+mn-cs"/>
              </a:rPr>
              <a:t>Pod</a:t>
            </a:r>
            <a:r>
              <a:rPr lang="ko-KR" altLang="en-US" sz="1200" b="0" i="0" kern="1200" dirty="0">
                <a:solidFill>
                  <a:schemeClr val="tx1"/>
                </a:solidFill>
                <a:effectLst/>
                <a:latin typeface="+mn-lt"/>
                <a:ea typeface="+mn-ea"/>
                <a:cs typeface="+mn-cs"/>
              </a:rPr>
              <a:t>는 </a:t>
            </a:r>
            <a:r>
              <a:rPr lang="en" altLang="ko-KR" sz="1200" b="0" i="0" kern="1200" dirty="0" err="1">
                <a:solidFill>
                  <a:schemeClr val="tx1"/>
                </a:solidFill>
                <a:effectLst/>
                <a:latin typeface="+mn-lt"/>
                <a:ea typeface="+mn-ea"/>
                <a:cs typeface="+mn-cs"/>
              </a:rPr>
              <a:t>ReplicaSet</a:t>
            </a:r>
            <a:r>
              <a:rPr lang="ko-KR" altLang="en-US" sz="1200" b="0" i="0" kern="1200" dirty="0">
                <a:solidFill>
                  <a:schemeClr val="tx1"/>
                </a:solidFill>
                <a:effectLst/>
                <a:latin typeface="+mn-lt"/>
                <a:ea typeface="+mn-ea"/>
                <a:cs typeface="+mn-cs"/>
              </a:rPr>
              <a:t>이라는 </a:t>
            </a:r>
            <a:r>
              <a:rPr lang="en" altLang="ko-KR" sz="1200" b="0" i="0" kern="1200" dirty="0">
                <a:solidFill>
                  <a:schemeClr val="tx1"/>
                </a:solidFill>
                <a:effectLst/>
                <a:latin typeface="+mn-lt"/>
                <a:ea typeface="+mn-ea"/>
                <a:cs typeface="+mn-cs"/>
              </a:rPr>
              <a:t>Controller</a:t>
            </a:r>
            <a:r>
              <a:rPr lang="ko-KR" altLang="en-US" sz="1200" b="0" i="0" kern="1200" dirty="0">
                <a:solidFill>
                  <a:schemeClr val="tx1"/>
                </a:solidFill>
                <a:effectLst/>
                <a:latin typeface="+mn-lt"/>
                <a:ea typeface="+mn-ea"/>
                <a:cs typeface="+mn-cs"/>
              </a:rPr>
              <a:t>에 의해 정해진 </a:t>
            </a:r>
            <a:r>
              <a:rPr lang="en" altLang="ko-KR" sz="1200" b="0" i="0" kern="1200" dirty="0">
                <a:solidFill>
                  <a:schemeClr val="tx1"/>
                </a:solidFill>
                <a:effectLst/>
                <a:latin typeface="+mn-lt"/>
                <a:ea typeface="+mn-ea"/>
                <a:cs typeface="+mn-cs"/>
              </a:rPr>
              <a:t>Rule</a:t>
            </a:r>
            <a:r>
              <a:rPr lang="ko-KR" altLang="en-US" sz="1200" b="0" i="0" kern="1200" dirty="0">
                <a:solidFill>
                  <a:schemeClr val="tx1"/>
                </a:solidFill>
                <a:effectLst/>
                <a:latin typeface="+mn-lt"/>
                <a:ea typeface="+mn-ea"/>
                <a:cs typeface="+mn-cs"/>
              </a:rPr>
              <a:t>에 따라 복제 됨</a:t>
            </a:r>
          </a:p>
          <a:p>
            <a:pPr lvl="1"/>
            <a:r>
              <a:rPr lang="ko-KR" altLang="en-US" sz="1200" b="0" i="0" kern="1200" dirty="0">
                <a:solidFill>
                  <a:schemeClr val="tx1"/>
                </a:solidFill>
                <a:effectLst/>
                <a:latin typeface="+mn-lt"/>
                <a:ea typeface="+mn-ea"/>
                <a:cs typeface="+mn-cs"/>
              </a:rPr>
              <a:t>이 경우 복수의 </a:t>
            </a:r>
            <a:r>
              <a:rPr lang="en" altLang="ko-KR" sz="1200" b="0" i="0" kern="1200" dirty="0">
                <a:solidFill>
                  <a:schemeClr val="tx1"/>
                </a:solidFill>
                <a:effectLst/>
                <a:latin typeface="+mn-lt"/>
                <a:ea typeface="+mn-ea"/>
                <a:cs typeface="+mn-cs"/>
              </a:rPr>
              <a:t>Pod</a:t>
            </a:r>
            <a:r>
              <a:rPr lang="ko-KR" altLang="en-US" sz="1200" b="0" i="0" kern="1200" dirty="0">
                <a:solidFill>
                  <a:schemeClr val="tx1"/>
                </a:solidFill>
                <a:effectLst/>
                <a:latin typeface="+mn-lt"/>
                <a:ea typeface="+mn-ea"/>
                <a:cs typeface="+mn-cs"/>
              </a:rPr>
              <a:t>이 </a:t>
            </a:r>
            <a:r>
              <a:rPr lang="ko-KR" altLang="en-US" sz="1200" b="0" i="0" kern="1200" dirty="0" err="1">
                <a:solidFill>
                  <a:schemeClr val="tx1"/>
                </a:solidFill>
                <a:effectLst/>
                <a:latin typeface="+mn-lt"/>
                <a:ea typeface="+mn-ea"/>
                <a:cs typeface="+mn-cs"/>
              </a:rPr>
              <a:t>여러개의</a:t>
            </a:r>
            <a:r>
              <a:rPr lang="ko-KR" altLang="en-US" sz="1200" b="0" i="0" kern="1200" dirty="0">
                <a:solidFill>
                  <a:schemeClr val="tx1"/>
                </a:solidFill>
                <a:effectLst/>
                <a:latin typeface="+mn-lt"/>
                <a:ea typeface="+mn-ea"/>
                <a:cs typeface="+mn-cs"/>
              </a:rPr>
              <a:t> </a:t>
            </a:r>
            <a:r>
              <a:rPr lang="en" altLang="ko-KR" sz="1200" b="0" i="0" kern="1200" dirty="0">
                <a:solidFill>
                  <a:schemeClr val="tx1"/>
                </a:solidFill>
                <a:effectLst/>
                <a:latin typeface="+mn-lt"/>
                <a:ea typeface="+mn-ea"/>
                <a:cs typeface="+mn-cs"/>
              </a:rPr>
              <a:t>Node</a:t>
            </a:r>
            <a:r>
              <a:rPr lang="ko-KR" altLang="en-US" sz="1200" b="0" i="0" kern="1200" dirty="0">
                <a:solidFill>
                  <a:schemeClr val="tx1"/>
                </a:solidFill>
                <a:effectLst/>
                <a:latin typeface="+mn-lt"/>
                <a:ea typeface="+mn-ea"/>
                <a:cs typeface="+mn-cs"/>
              </a:rPr>
              <a:t>에 걸쳐 실행 될 수 있음</a:t>
            </a:r>
          </a:p>
          <a:p>
            <a:r>
              <a:rPr lang="en" altLang="ko-KR" sz="1200" b="1" i="0" kern="1200" dirty="0" err="1">
                <a:solidFill>
                  <a:schemeClr val="tx1"/>
                </a:solidFill>
                <a:effectLst/>
                <a:latin typeface="+mn-lt"/>
                <a:ea typeface="+mn-ea"/>
                <a:cs typeface="+mn-cs"/>
              </a:rPr>
              <a:t>cAdvisor</a:t>
            </a:r>
            <a:endParaRPr lang="en" altLang="ko-KR" sz="1200" b="0" i="0" kern="1200" dirty="0">
              <a:solidFill>
                <a:schemeClr val="tx1"/>
              </a:solidFill>
              <a:effectLst/>
              <a:latin typeface="+mn-lt"/>
              <a:ea typeface="+mn-ea"/>
              <a:cs typeface="+mn-cs"/>
            </a:endParaRPr>
          </a:p>
          <a:p>
            <a:pPr lvl="1"/>
            <a:r>
              <a:rPr lang="ko-KR" altLang="en-US" sz="1200" b="0" i="0" kern="1200" dirty="0">
                <a:solidFill>
                  <a:schemeClr val="tx1"/>
                </a:solidFill>
                <a:effectLst/>
                <a:latin typeface="+mn-lt"/>
                <a:ea typeface="+mn-ea"/>
                <a:cs typeface="+mn-cs"/>
              </a:rPr>
              <a:t>동작중인 </a:t>
            </a:r>
            <a:r>
              <a:rPr lang="en" altLang="ko-KR" sz="1200" b="0" i="0" kern="1200" dirty="0">
                <a:solidFill>
                  <a:schemeClr val="tx1"/>
                </a:solidFill>
                <a:effectLst/>
                <a:latin typeface="+mn-lt"/>
                <a:ea typeface="+mn-ea"/>
                <a:cs typeface="+mn-cs"/>
              </a:rPr>
              <a:t>Container</a:t>
            </a:r>
            <a:r>
              <a:rPr lang="ko-KR" altLang="en-US" sz="1200" b="0" i="0" kern="1200" dirty="0">
                <a:solidFill>
                  <a:schemeClr val="tx1"/>
                </a:solidFill>
                <a:effectLst/>
                <a:latin typeface="+mn-lt"/>
                <a:ea typeface="+mn-ea"/>
                <a:cs typeface="+mn-cs"/>
              </a:rPr>
              <a:t>의 </a:t>
            </a:r>
            <a:r>
              <a:rPr lang="en" altLang="ko-KR" sz="1200" b="0" i="0" kern="1200" dirty="0">
                <a:solidFill>
                  <a:schemeClr val="tx1"/>
                </a:solidFill>
                <a:effectLst/>
                <a:latin typeface="+mn-lt"/>
                <a:ea typeface="+mn-ea"/>
                <a:cs typeface="+mn-cs"/>
              </a:rPr>
              <a:t>Resource </a:t>
            </a:r>
            <a:r>
              <a:rPr lang="ko-KR" altLang="en-US" sz="1200" b="0" i="0" kern="1200" dirty="0">
                <a:solidFill>
                  <a:schemeClr val="tx1"/>
                </a:solidFill>
                <a:effectLst/>
                <a:latin typeface="+mn-lt"/>
                <a:ea typeface="+mn-ea"/>
                <a:cs typeface="+mn-cs"/>
              </a:rPr>
              <a:t>사용량과 </a:t>
            </a:r>
            <a:r>
              <a:rPr lang="en" altLang="ko-KR" sz="1200" b="0" i="0" kern="1200" dirty="0">
                <a:solidFill>
                  <a:schemeClr val="tx1"/>
                </a:solidFill>
                <a:effectLst/>
                <a:latin typeface="+mn-lt"/>
                <a:ea typeface="+mn-ea"/>
                <a:cs typeface="+mn-cs"/>
              </a:rPr>
              <a:t>Performance</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모니터링</a:t>
            </a:r>
          </a:p>
          <a:p>
            <a:pPr lvl="1"/>
            <a:r>
              <a:rPr lang="ko-KR" altLang="en-US" sz="1200" b="0" i="0" kern="1200" dirty="0">
                <a:solidFill>
                  <a:schemeClr val="tx1"/>
                </a:solidFill>
                <a:effectLst/>
                <a:latin typeface="+mn-lt"/>
                <a:ea typeface="+mn-ea"/>
                <a:cs typeface="+mn-cs"/>
              </a:rPr>
              <a:t>모니터링 한 결과는 </a:t>
            </a:r>
            <a:r>
              <a:rPr lang="en" altLang="ko-KR" sz="1200" b="0" i="0" kern="1200" dirty="0" err="1">
                <a:solidFill>
                  <a:schemeClr val="tx1"/>
                </a:solidFill>
                <a:effectLst/>
                <a:latin typeface="+mn-lt"/>
                <a:ea typeface="+mn-ea"/>
                <a:cs typeface="+mn-cs"/>
              </a:rPr>
              <a:t>Kublet</a:t>
            </a:r>
            <a:r>
              <a:rPr lang="ko-KR" altLang="en-US" sz="1200" b="0" i="0" kern="1200" dirty="0">
                <a:solidFill>
                  <a:schemeClr val="tx1"/>
                </a:solidFill>
                <a:effectLst/>
                <a:latin typeface="+mn-lt"/>
                <a:ea typeface="+mn-ea"/>
                <a:cs typeface="+mn-cs"/>
              </a:rPr>
              <a:t>에 의해 </a:t>
            </a:r>
            <a:r>
              <a:rPr lang="en" altLang="ko-KR" sz="1200" b="0" i="0" kern="1200" dirty="0">
                <a:solidFill>
                  <a:schemeClr val="tx1"/>
                </a:solidFill>
                <a:effectLst/>
                <a:latin typeface="+mn-lt"/>
                <a:ea typeface="+mn-ea"/>
                <a:cs typeface="+mn-cs"/>
              </a:rPr>
              <a:t>API Server</a:t>
            </a:r>
            <a:r>
              <a:rPr lang="ko-KR" altLang="en-US" sz="1200" b="0" i="0" kern="1200" dirty="0">
                <a:solidFill>
                  <a:schemeClr val="tx1"/>
                </a:solidFill>
                <a:effectLst/>
                <a:latin typeface="+mn-lt"/>
                <a:ea typeface="+mn-ea"/>
                <a:cs typeface="+mn-cs"/>
              </a:rPr>
              <a:t>로 전달</a:t>
            </a:r>
          </a:p>
          <a:p>
            <a:r>
              <a:rPr lang="en" altLang="ko-KR" sz="1200" b="1" i="0" kern="1200" dirty="0">
                <a:solidFill>
                  <a:schemeClr val="tx1"/>
                </a:solidFill>
                <a:effectLst/>
                <a:latin typeface="+mn-lt"/>
                <a:ea typeface="+mn-ea"/>
                <a:cs typeface="+mn-cs"/>
              </a:rPr>
              <a:t>Network Plugin</a:t>
            </a:r>
            <a:endParaRPr lang="en" altLang="ko-KR" sz="1200" b="0" i="0" kern="1200" dirty="0">
              <a:solidFill>
                <a:schemeClr val="tx1"/>
              </a:solidFill>
              <a:effectLst/>
              <a:latin typeface="+mn-lt"/>
              <a:ea typeface="+mn-ea"/>
              <a:cs typeface="+mn-cs"/>
            </a:endParaRPr>
          </a:p>
          <a:p>
            <a:pPr lvl="1"/>
            <a:r>
              <a:rPr lang="en" altLang="ko-KR" sz="1200" b="0" i="0" kern="1200" dirty="0">
                <a:solidFill>
                  <a:schemeClr val="tx1"/>
                </a:solidFill>
                <a:effectLst/>
                <a:latin typeface="+mn-lt"/>
                <a:ea typeface="+mn-ea"/>
                <a:cs typeface="+mn-cs"/>
              </a:rPr>
              <a:t>Network Plugin</a:t>
            </a:r>
            <a:r>
              <a:rPr lang="ko-KR" altLang="en-US" sz="1200" b="0" i="0" kern="1200" dirty="0">
                <a:solidFill>
                  <a:schemeClr val="tx1"/>
                </a:solidFill>
                <a:effectLst/>
                <a:latin typeface="+mn-lt"/>
                <a:ea typeface="+mn-ea"/>
                <a:cs typeface="+mn-cs"/>
              </a:rPr>
              <a:t>은 다음과 같은 것들이 있음</a:t>
            </a:r>
          </a:p>
          <a:p>
            <a:pPr lvl="1"/>
            <a:r>
              <a:rPr lang="en" altLang="ko-KR" sz="1200" b="0" i="0" kern="1200" dirty="0">
                <a:solidFill>
                  <a:schemeClr val="tx1"/>
                </a:solidFill>
                <a:effectLst/>
                <a:latin typeface="+mn-lt"/>
                <a:ea typeface="+mn-ea"/>
                <a:cs typeface="+mn-cs"/>
              </a:rPr>
              <a:t>Cluster Networking ACI, Cilium, </a:t>
            </a:r>
            <a:r>
              <a:rPr lang="en" altLang="ko-KR" sz="1200" b="0" i="0" kern="1200" dirty="0" err="1">
                <a:solidFill>
                  <a:schemeClr val="tx1"/>
                </a:solidFill>
                <a:effectLst/>
                <a:latin typeface="+mn-lt"/>
                <a:ea typeface="+mn-ea"/>
                <a:cs typeface="+mn-cs"/>
              </a:rPr>
              <a:t>Contiv</a:t>
            </a:r>
            <a:r>
              <a:rPr lang="en" altLang="ko-KR" sz="1200" b="0" i="0" kern="1200" dirty="0">
                <a:solidFill>
                  <a:schemeClr val="tx1"/>
                </a:solidFill>
                <a:effectLst/>
                <a:latin typeface="+mn-lt"/>
                <a:ea typeface="+mn-ea"/>
                <a:cs typeface="+mn-cs"/>
              </a:rPr>
              <a:t>, Contrail, Flannel, Google Compute Engine (GCE), </a:t>
            </a:r>
            <a:r>
              <a:rPr lang="en" altLang="ko-KR" sz="1200" b="0" i="0" kern="1200" dirty="0" err="1">
                <a:solidFill>
                  <a:schemeClr val="tx1"/>
                </a:solidFill>
                <a:effectLst/>
                <a:latin typeface="+mn-lt"/>
                <a:ea typeface="+mn-ea"/>
                <a:cs typeface="+mn-cs"/>
              </a:rPr>
              <a:t>Kube</a:t>
            </a:r>
            <a:r>
              <a:rPr lang="en" altLang="ko-KR" sz="1200" b="0" i="0" kern="1200" dirty="0">
                <a:solidFill>
                  <a:schemeClr val="tx1"/>
                </a:solidFill>
                <a:effectLst/>
                <a:latin typeface="+mn-lt"/>
                <a:ea typeface="+mn-ea"/>
                <a:cs typeface="+mn-cs"/>
              </a:rPr>
              <a:t>-router, L2 networks and </a:t>
            </a:r>
            <a:r>
              <a:rPr lang="en" altLang="ko-KR" sz="1200" b="0" i="0" kern="1200" dirty="0" err="1">
                <a:solidFill>
                  <a:schemeClr val="tx1"/>
                </a:solidFill>
                <a:effectLst/>
                <a:latin typeface="+mn-lt"/>
                <a:ea typeface="+mn-ea"/>
                <a:cs typeface="+mn-cs"/>
              </a:rPr>
              <a:t>linux</a:t>
            </a:r>
            <a:r>
              <a:rPr lang="en" altLang="ko-KR" sz="1200" b="0" i="0" kern="1200" dirty="0">
                <a:solidFill>
                  <a:schemeClr val="tx1"/>
                </a:solidFill>
                <a:effectLst/>
                <a:latin typeface="+mn-lt"/>
                <a:ea typeface="+mn-ea"/>
                <a:cs typeface="+mn-cs"/>
              </a:rPr>
              <a:t> bridging, </a:t>
            </a:r>
            <a:r>
              <a:rPr lang="en" altLang="ko-KR" sz="1200" b="0" i="0" kern="1200" dirty="0" err="1">
                <a:solidFill>
                  <a:schemeClr val="tx1"/>
                </a:solidFill>
                <a:effectLst/>
                <a:latin typeface="+mn-lt"/>
                <a:ea typeface="+mn-ea"/>
                <a:cs typeface="+mn-cs"/>
              </a:rPr>
              <a:t>Multus</a:t>
            </a:r>
            <a:r>
              <a:rPr lang="en" altLang="ko-KR" sz="1200" b="0" i="0" kern="1200" dirty="0">
                <a:solidFill>
                  <a:schemeClr val="tx1"/>
                </a:solidFill>
                <a:effectLst/>
                <a:latin typeface="+mn-lt"/>
                <a:ea typeface="+mn-ea"/>
                <a:cs typeface="+mn-cs"/>
              </a:rPr>
              <a:t> (a Multi Network plugin), NSX-T, </a:t>
            </a:r>
            <a:r>
              <a:rPr lang="en" altLang="ko-KR" sz="1200" b="0" i="0" kern="1200" dirty="0" err="1">
                <a:solidFill>
                  <a:schemeClr val="tx1"/>
                </a:solidFill>
                <a:effectLst/>
                <a:latin typeface="+mn-lt"/>
                <a:ea typeface="+mn-ea"/>
                <a:cs typeface="+mn-cs"/>
              </a:rPr>
              <a:t>Nuage</a:t>
            </a:r>
            <a:r>
              <a:rPr lang="en" altLang="ko-KR" sz="1200" b="0" i="0" kern="1200" dirty="0">
                <a:solidFill>
                  <a:schemeClr val="tx1"/>
                </a:solidFill>
                <a:effectLst/>
                <a:latin typeface="+mn-lt"/>
                <a:ea typeface="+mn-ea"/>
                <a:cs typeface="+mn-cs"/>
              </a:rPr>
              <a:t> Networks VCS (Virtualized Cloud Services), </a:t>
            </a:r>
            <a:r>
              <a:rPr lang="en" altLang="ko-KR" sz="1200" b="0" i="0" kern="1200" dirty="0" err="1">
                <a:solidFill>
                  <a:schemeClr val="tx1"/>
                </a:solidFill>
                <a:effectLst/>
                <a:latin typeface="+mn-lt"/>
                <a:ea typeface="+mn-ea"/>
                <a:cs typeface="+mn-cs"/>
              </a:rPr>
              <a:t>OpenVSwitch</a:t>
            </a:r>
            <a:r>
              <a:rPr lang="en" altLang="ko-KR" sz="1200" b="0" i="0" kern="1200" dirty="0">
                <a:solidFill>
                  <a:schemeClr val="tx1"/>
                </a:solidFill>
                <a:effectLst/>
                <a:latin typeface="+mn-lt"/>
                <a:ea typeface="+mn-ea"/>
                <a:cs typeface="+mn-cs"/>
              </a:rPr>
              <a:t>, OVN (Open Virtual Networking), Project Calico, Romana, Weave Net from </a:t>
            </a:r>
            <a:r>
              <a:rPr lang="en" altLang="ko-KR" sz="1200" b="0" i="0" kern="1200" dirty="0" err="1">
                <a:solidFill>
                  <a:schemeClr val="tx1"/>
                </a:solidFill>
                <a:effectLst/>
                <a:latin typeface="+mn-lt"/>
                <a:ea typeface="+mn-ea"/>
                <a:cs typeface="+mn-cs"/>
              </a:rPr>
              <a:t>Weaveworks</a:t>
            </a:r>
            <a:r>
              <a:rPr lang="en" altLang="ko-KR" sz="1200" b="0" i="0" kern="1200" dirty="0">
                <a:solidFill>
                  <a:schemeClr val="tx1"/>
                </a:solidFill>
                <a:effectLst/>
                <a:latin typeface="+mn-lt"/>
                <a:ea typeface="+mn-ea"/>
                <a:cs typeface="+mn-cs"/>
              </a:rPr>
              <a:t>, CNI-Genie from Huawei</a:t>
            </a:r>
          </a:p>
          <a:p>
            <a:pPr lvl="2"/>
            <a:endParaRPr lang="en-US" altLang="ko-KR" dirty="0">
              <a:effectLst/>
            </a:endParaRPr>
          </a:p>
          <a:p>
            <a:pPr lvl="2"/>
            <a:endParaRPr lang="en-US" altLang="ko-KR" dirty="0">
              <a:effectLst/>
            </a:endParaRPr>
          </a:p>
          <a:p>
            <a:pPr lvl="2"/>
            <a:endParaRPr lang="ko-KR" altLang="en-US" dirty="0">
              <a:effectLst/>
            </a:endParaRPr>
          </a:p>
          <a:p>
            <a:endParaRPr kumimoji="1" lang="ko-KR" altLang="en-US" dirty="0"/>
          </a:p>
        </p:txBody>
      </p:sp>
      <p:sp>
        <p:nvSpPr>
          <p:cNvPr id="4" name="슬라이드 번호 개체 틀 3"/>
          <p:cNvSpPr>
            <a:spLocks noGrp="1"/>
          </p:cNvSpPr>
          <p:nvPr>
            <p:ph type="sldNum" sz="quarter" idx="10"/>
          </p:nvPr>
        </p:nvSpPr>
        <p:spPr/>
        <p:txBody>
          <a:bodyPr/>
          <a:lstStyle/>
          <a:p>
            <a:fld id="{3439B645-AA37-4C40-926B-CF4629346453}" type="slidenum">
              <a:rPr lang="ko-KR" altLang="en-US" smtClean="0"/>
              <a:pPr/>
              <a:t>23</a:t>
            </a:fld>
            <a:endParaRPr lang="ko-KR" altLang="en-US"/>
          </a:p>
        </p:txBody>
      </p:sp>
    </p:spTree>
    <p:extLst>
      <p:ext uri="{BB962C8B-B14F-4D97-AF65-F5344CB8AC3E}">
        <p14:creationId xmlns:p14="http://schemas.microsoft.com/office/powerpoint/2010/main" val="2000393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표지">
    <p:spTree>
      <p:nvGrpSpPr>
        <p:cNvPr id="1" name=""/>
        <p:cNvGrpSpPr/>
        <p:nvPr/>
      </p:nvGrpSpPr>
      <p:grpSpPr>
        <a:xfrm>
          <a:off x="0" y="0"/>
          <a:ext cx="0" cy="0"/>
          <a:chOff x="0" y="0"/>
          <a:chExt cx="0" cy="0"/>
        </a:xfrm>
      </p:grpSpPr>
      <p:sp>
        <p:nvSpPr>
          <p:cNvPr id="4" name="자유형 11">
            <a:extLst>
              <a:ext uri="{FF2B5EF4-FFF2-40B4-BE49-F238E27FC236}">
                <a16:creationId xmlns:a16="http://schemas.microsoft.com/office/drawing/2014/main" id="{9E5F5DD0-B372-433D-8A89-6E1B32C8DB88}"/>
              </a:ext>
            </a:extLst>
          </p:cNvPr>
          <p:cNvSpPr/>
          <p:nvPr userDrawn="1"/>
        </p:nvSpPr>
        <p:spPr>
          <a:xfrm>
            <a:off x="344489" y="0"/>
            <a:ext cx="9217024" cy="3264094"/>
          </a:xfrm>
          <a:custGeom>
            <a:avLst/>
            <a:gdLst>
              <a:gd name="connsiteX0" fmla="*/ 0 w 9188410"/>
              <a:gd name="connsiteY0" fmla="*/ 0 h 3264094"/>
              <a:gd name="connsiteX1" fmla="*/ 9188410 w 9188410"/>
              <a:gd name="connsiteY1" fmla="*/ 0 h 3264094"/>
              <a:gd name="connsiteX2" fmla="*/ 9188410 w 9188410"/>
              <a:gd name="connsiteY2" fmla="*/ 2842669 h 3264094"/>
              <a:gd name="connsiteX3" fmla="*/ 9188410 w 9188410"/>
              <a:gd name="connsiteY3" fmla="*/ 2943332 h 3264094"/>
              <a:gd name="connsiteX4" fmla="*/ 8867648 w 9188410"/>
              <a:gd name="connsiteY4" fmla="*/ 3264094 h 3264094"/>
              <a:gd name="connsiteX5" fmla="*/ 320762 w 9188410"/>
              <a:gd name="connsiteY5" fmla="*/ 3264094 h 3264094"/>
              <a:gd name="connsiteX6" fmla="*/ 0 w 9188410"/>
              <a:gd name="connsiteY6" fmla="*/ 2943332 h 3264094"/>
              <a:gd name="connsiteX7" fmla="*/ 0 w 9188410"/>
              <a:gd name="connsiteY7" fmla="*/ 2842669 h 326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88410" h="3264094">
                <a:moveTo>
                  <a:pt x="0" y="0"/>
                </a:moveTo>
                <a:lnTo>
                  <a:pt x="9188410" y="0"/>
                </a:lnTo>
                <a:lnTo>
                  <a:pt x="9188410" y="2842669"/>
                </a:lnTo>
                <a:lnTo>
                  <a:pt x="9188410" y="2943332"/>
                </a:lnTo>
                <a:cubicBezTo>
                  <a:pt x="9188410" y="3120484"/>
                  <a:pt x="9044800" y="3264094"/>
                  <a:pt x="8867648" y="3264094"/>
                </a:cubicBezTo>
                <a:lnTo>
                  <a:pt x="320762" y="3264094"/>
                </a:lnTo>
                <a:cubicBezTo>
                  <a:pt x="143610" y="3264094"/>
                  <a:pt x="0" y="3120484"/>
                  <a:pt x="0" y="2943332"/>
                </a:cubicBezTo>
                <a:lnTo>
                  <a:pt x="0" y="2842669"/>
                </a:lnTo>
                <a:close/>
              </a:path>
            </a:pathLst>
          </a:custGeom>
          <a:gradFill>
            <a:gsLst>
              <a:gs pos="0">
                <a:schemeClr val="accent6">
                  <a:lumMod val="40000"/>
                  <a:lumOff val="60000"/>
                </a:schemeClr>
              </a:gs>
              <a:gs pos="26000">
                <a:schemeClr val="accent6">
                  <a:lumMod val="60000"/>
                  <a:lumOff val="40000"/>
                  <a:alpha val="93000"/>
                </a:schemeClr>
              </a:gs>
              <a:gs pos="83000">
                <a:srgbClr val="F9AD6F"/>
              </a:gs>
              <a:gs pos="100000">
                <a:schemeClr val="accent6">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ko-KR" altLang="en-US" sz="1200" b="1" dirty="0">
              <a:solidFill>
                <a:schemeClr val="tx1"/>
              </a:solidFill>
              <a:latin typeface="HY견고딕" panose="02030600000101010101" pitchFamily="18" charset="-127"/>
              <a:ea typeface="HY견고딕" panose="02030600000101010101" pitchFamily="18" charset="-127"/>
            </a:endParaRPr>
          </a:p>
        </p:txBody>
      </p:sp>
      <p:pic>
        <p:nvPicPr>
          <p:cNvPr id="7" name="그림 6">
            <a:extLst>
              <a:ext uri="{FF2B5EF4-FFF2-40B4-BE49-F238E27FC236}">
                <a16:creationId xmlns:a16="http://schemas.microsoft.com/office/drawing/2014/main" id="{C7A11488-7C53-47B1-B39C-A13781E4109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70735" y="5753389"/>
            <a:ext cx="1364531" cy="699854"/>
          </a:xfrm>
          <a:prstGeom prst="rect">
            <a:avLst/>
          </a:prstGeom>
        </p:spPr>
      </p:pic>
    </p:spTree>
    <p:extLst>
      <p:ext uri="{BB962C8B-B14F-4D97-AF65-F5344CB8AC3E}">
        <p14:creationId xmlns:p14="http://schemas.microsoft.com/office/powerpoint/2010/main" val="728184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나비_거버닝有">
    <p:spTree>
      <p:nvGrpSpPr>
        <p:cNvPr id="1" name=""/>
        <p:cNvGrpSpPr/>
        <p:nvPr/>
      </p:nvGrpSpPr>
      <p:grpSpPr>
        <a:xfrm>
          <a:off x="0" y="0"/>
          <a:ext cx="0" cy="0"/>
          <a:chOff x="0" y="0"/>
          <a:chExt cx="0" cy="0"/>
        </a:xfrm>
      </p:grpSpPr>
      <p:pic>
        <p:nvPicPr>
          <p:cNvPr id="9" name="Picture 3"/>
          <p:cNvPicPr>
            <a:picLocks noChangeAspect="1" noChangeArrowheads="1"/>
          </p:cNvPicPr>
          <p:nvPr userDrawn="1"/>
        </p:nvPicPr>
        <p:blipFill>
          <a:blip r:embed="rId2"/>
          <a:srcRect/>
          <a:stretch>
            <a:fillRect/>
          </a:stretch>
        </p:blipFill>
        <p:spPr bwMode="auto">
          <a:xfrm>
            <a:off x="794" y="0"/>
            <a:ext cx="9904413" cy="6858000"/>
          </a:xfrm>
          <a:prstGeom prst="rect">
            <a:avLst/>
          </a:prstGeom>
          <a:noFill/>
          <a:ln w="9525">
            <a:noFill/>
            <a:miter lim="800000"/>
            <a:headEnd/>
            <a:tailEnd/>
          </a:ln>
          <a:effectLst/>
        </p:spPr>
      </p:pic>
      <p:sp>
        <p:nvSpPr>
          <p:cNvPr id="7" name="Rectangle 133"/>
          <p:cNvSpPr>
            <a:spLocks noChangeArrowheads="1"/>
          </p:cNvSpPr>
          <p:nvPr userDrawn="1"/>
        </p:nvSpPr>
        <p:spPr bwMode="auto">
          <a:xfrm>
            <a:off x="4522788" y="6608328"/>
            <a:ext cx="860425" cy="138499"/>
          </a:xfrm>
          <a:prstGeom prst="rect">
            <a:avLst/>
          </a:prstGeom>
          <a:noFill/>
          <a:ln w="9525">
            <a:noFill/>
            <a:miter lim="800000"/>
            <a:headEnd/>
            <a:tailEnd/>
          </a:ln>
        </p:spPr>
        <p:txBody>
          <a:bodyPr wrap="square" lIns="0" tIns="0" rIns="0" bIns="0" anchor="ctr">
            <a:spAutoFit/>
          </a:bodyPr>
          <a:lstStyle/>
          <a:p>
            <a:pPr algn="ctr" defTabSz="995627" latinLnBrk="0">
              <a:defRPr/>
            </a:pPr>
            <a:fld id="{2DEBB096-855E-4CFC-B3CF-C17C64DFCBCD}" type="slidenum">
              <a:rPr lang="en-US" altLang="ko-KR" sz="900" b="0" spc="-50" baseline="0" smtClean="0">
                <a:solidFill>
                  <a:schemeClr val="tx1">
                    <a:lumMod val="85000"/>
                    <a:lumOff val="15000"/>
                  </a:schemeClr>
                </a:solidFill>
                <a:latin typeface="맑은 고딕" pitchFamily="50" charset="-127"/>
                <a:ea typeface="맑은 고딕" pitchFamily="50" charset="-127"/>
              </a:rPr>
              <a:pPr algn="ctr" defTabSz="995627" latinLnBrk="0">
                <a:defRPr/>
              </a:pPr>
              <a:t>‹#›</a:t>
            </a:fld>
            <a:endParaRPr lang="en-US" altLang="ko-KR" sz="900" b="0" spc="-50" baseline="0" dirty="0">
              <a:solidFill>
                <a:schemeClr val="tx1">
                  <a:lumMod val="85000"/>
                  <a:lumOff val="15000"/>
                </a:schemeClr>
              </a:solidFill>
              <a:latin typeface="맑은 고딕" pitchFamily="50" charset="-127"/>
              <a:ea typeface="맑은 고딕" pitchFamily="50" charset="-127"/>
            </a:endParaRPr>
          </a:p>
        </p:txBody>
      </p:sp>
      <p:grpSp>
        <p:nvGrpSpPr>
          <p:cNvPr id="14" name="그룹 20"/>
          <p:cNvGrpSpPr/>
          <p:nvPr userDrawn="1"/>
        </p:nvGrpSpPr>
        <p:grpSpPr>
          <a:xfrm>
            <a:off x="9099420" y="6570740"/>
            <a:ext cx="533530" cy="213674"/>
            <a:chOff x="4196916" y="3972164"/>
            <a:chExt cx="2020685" cy="809267"/>
          </a:xfrm>
        </p:grpSpPr>
        <p:sp>
          <p:nvSpPr>
            <p:cNvPr id="15" name="Freeform 11"/>
            <p:cNvSpPr>
              <a:spLocks/>
            </p:cNvSpPr>
            <p:nvPr/>
          </p:nvSpPr>
          <p:spPr bwMode="auto">
            <a:xfrm>
              <a:off x="4196916" y="4422545"/>
              <a:ext cx="243277" cy="352503"/>
            </a:xfrm>
            <a:custGeom>
              <a:avLst/>
              <a:gdLst>
                <a:gd name="T0" fmla="*/ 96 w 155"/>
                <a:gd name="T1" fmla="*/ 88 h 224"/>
                <a:gd name="T2" fmla="*/ 63 w 155"/>
                <a:gd name="T3" fmla="*/ 59 h 224"/>
                <a:gd name="T4" fmla="*/ 89 w 155"/>
                <a:gd name="T5" fmla="*/ 41 h 224"/>
                <a:gd name="T6" fmla="*/ 105 w 155"/>
                <a:gd name="T7" fmla="*/ 42 h 224"/>
                <a:gd name="T8" fmla="*/ 113 w 155"/>
                <a:gd name="T9" fmla="*/ 43 h 224"/>
                <a:gd name="T10" fmla="*/ 141 w 155"/>
                <a:gd name="T11" fmla="*/ 18 h 224"/>
                <a:gd name="T12" fmla="*/ 144 w 155"/>
                <a:gd name="T13" fmla="*/ 11 h 224"/>
                <a:gd name="T14" fmla="*/ 86 w 155"/>
                <a:gd name="T15" fmla="*/ 0 h 224"/>
                <a:gd name="T16" fmla="*/ 11 w 155"/>
                <a:gd name="T17" fmla="*/ 64 h 224"/>
                <a:gd name="T18" fmla="*/ 24 w 155"/>
                <a:gd name="T19" fmla="*/ 103 h 224"/>
                <a:gd name="T20" fmla="*/ 63 w 155"/>
                <a:gd name="T21" fmla="*/ 130 h 224"/>
                <a:gd name="T22" fmla="*/ 102 w 155"/>
                <a:gd name="T23" fmla="*/ 162 h 224"/>
                <a:gd name="T24" fmla="*/ 70 w 155"/>
                <a:gd name="T25" fmla="*/ 183 h 224"/>
                <a:gd name="T26" fmla="*/ 21 w 155"/>
                <a:gd name="T27" fmla="*/ 167 h 224"/>
                <a:gd name="T28" fmla="*/ 0 w 155"/>
                <a:gd name="T29" fmla="*/ 205 h 224"/>
                <a:gd name="T30" fmla="*/ 74 w 155"/>
                <a:gd name="T31" fmla="*/ 224 h 224"/>
                <a:gd name="T32" fmla="*/ 155 w 155"/>
                <a:gd name="T33" fmla="*/ 156 h 224"/>
                <a:gd name="T34" fmla="*/ 96 w 155"/>
                <a:gd name="T35" fmla="*/ 8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224">
                  <a:moveTo>
                    <a:pt x="96" y="88"/>
                  </a:moveTo>
                  <a:cubicBezTo>
                    <a:pt x="78" y="80"/>
                    <a:pt x="63" y="73"/>
                    <a:pt x="63" y="59"/>
                  </a:cubicBezTo>
                  <a:cubicBezTo>
                    <a:pt x="63" y="48"/>
                    <a:pt x="72" y="41"/>
                    <a:pt x="89" y="41"/>
                  </a:cubicBezTo>
                  <a:cubicBezTo>
                    <a:pt x="95" y="41"/>
                    <a:pt x="100" y="41"/>
                    <a:pt x="105" y="42"/>
                  </a:cubicBezTo>
                  <a:cubicBezTo>
                    <a:pt x="108" y="43"/>
                    <a:pt x="111" y="43"/>
                    <a:pt x="113" y="43"/>
                  </a:cubicBezTo>
                  <a:cubicBezTo>
                    <a:pt x="128" y="43"/>
                    <a:pt x="136" y="34"/>
                    <a:pt x="141" y="18"/>
                  </a:cubicBezTo>
                  <a:cubicBezTo>
                    <a:pt x="144" y="11"/>
                    <a:pt x="144" y="11"/>
                    <a:pt x="144" y="11"/>
                  </a:cubicBezTo>
                  <a:cubicBezTo>
                    <a:pt x="141" y="10"/>
                    <a:pt x="117" y="0"/>
                    <a:pt x="86" y="0"/>
                  </a:cubicBezTo>
                  <a:cubicBezTo>
                    <a:pt x="37" y="0"/>
                    <a:pt x="11" y="31"/>
                    <a:pt x="11" y="64"/>
                  </a:cubicBezTo>
                  <a:cubicBezTo>
                    <a:pt x="11" y="81"/>
                    <a:pt x="16" y="93"/>
                    <a:pt x="24" y="103"/>
                  </a:cubicBezTo>
                  <a:cubicBezTo>
                    <a:pt x="34" y="115"/>
                    <a:pt x="49" y="123"/>
                    <a:pt x="63" y="130"/>
                  </a:cubicBezTo>
                  <a:cubicBezTo>
                    <a:pt x="84" y="140"/>
                    <a:pt x="102" y="147"/>
                    <a:pt x="102" y="162"/>
                  </a:cubicBezTo>
                  <a:cubicBezTo>
                    <a:pt x="102" y="175"/>
                    <a:pt x="89" y="183"/>
                    <a:pt x="70" y="183"/>
                  </a:cubicBezTo>
                  <a:cubicBezTo>
                    <a:pt x="45" y="183"/>
                    <a:pt x="24" y="168"/>
                    <a:pt x="21" y="167"/>
                  </a:cubicBezTo>
                  <a:cubicBezTo>
                    <a:pt x="0" y="205"/>
                    <a:pt x="0" y="205"/>
                    <a:pt x="0" y="205"/>
                  </a:cubicBezTo>
                  <a:cubicBezTo>
                    <a:pt x="4" y="207"/>
                    <a:pt x="30" y="224"/>
                    <a:pt x="74" y="224"/>
                  </a:cubicBezTo>
                  <a:cubicBezTo>
                    <a:pt x="120" y="224"/>
                    <a:pt x="155" y="197"/>
                    <a:pt x="155" y="156"/>
                  </a:cubicBezTo>
                  <a:cubicBezTo>
                    <a:pt x="155" y="116"/>
                    <a:pt x="123" y="101"/>
                    <a:pt x="96" y="88"/>
                  </a:cubicBez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6" name="Freeform 12"/>
            <p:cNvSpPr>
              <a:spLocks/>
            </p:cNvSpPr>
            <p:nvPr/>
          </p:nvSpPr>
          <p:spPr bwMode="auto">
            <a:xfrm>
              <a:off x="4486295" y="4428928"/>
              <a:ext cx="284414" cy="342573"/>
            </a:xfrm>
            <a:custGeom>
              <a:avLst/>
              <a:gdLst>
                <a:gd name="T0" fmla="*/ 93 w 181"/>
                <a:gd name="T1" fmla="*/ 103 h 218"/>
                <a:gd name="T2" fmla="*/ 177 w 181"/>
                <a:gd name="T3" fmla="*/ 0 h 218"/>
                <a:gd name="T4" fmla="*/ 117 w 181"/>
                <a:gd name="T5" fmla="*/ 0 h 218"/>
                <a:gd name="T6" fmla="*/ 50 w 181"/>
                <a:gd name="T7" fmla="*/ 89 h 218"/>
                <a:gd name="T8" fmla="*/ 49 w 181"/>
                <a:gd name="T9" fmla="*/ 89 h 218"/>
                <a:gd name="T10" fmla="*/ 49 w 181"/>
                <a:gd name="T11" fmla="*/ 0 h 218"/>
                <a:gd name="T12" fmla="*/ 0 w 181"/>
                <a:gd name="T13" fmla="*/ 0 h 218"/>
                <a:gd name="T14" fmla="*/ 0 w 181"/>
                <a:gd name="T15" fmla="*/ 218 h 218"/>
                <a:gd name="T16" fmla="*/ 3 w 181"/>
                <a:gd name="T17" fmla="*/ 218 h 218"/>
                <a:gd name="T18" fmla="*/ 50 w 181"/>
                <a:gd name="T19" fmla="*/ 173 h 218"/>
                <a:gd name="T20" fmla="*/ 50 w 181"/>
                <a:gd name="T21" fmla="*/ 123 h 218"/>
                <a:gd name="T22" fmla="*/ 51 w 181"/>
                <a:gd name="T23" fmla="*/ 123 h 218"/>
                <a:gd name="T24" fmla="*/ 119 w 181"/>
                <a:gd name="T25" fmla="*/ 215 h 218"/>
                <a:gd name="T26" fmla="*/ 181 w 181"/>
                <a:gd name="T27" fmla="*/ 215 h 218"/>
                <a:gd name="T28" fmla="*/ 93 w 181"/>
                <a:gd name="T29" fmla="*/ 10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218">
                  <a:moveTo>
                    <a:pt x="93" y="103"/>
                  </a:moveTo>
                  <a:cubicBezTo>
                    <a:pt x="177" y="0"/>
                    <a:pt x="177" y="0"/>
                    <a:pt x="177" y="0"/>
                  </a:cubicBezTo>
                  <a:cubicBezTo>
                    <a:pt x="117" y="0"/>
                    <a:pt x="117" y="0"/>
                    <a:pt x="117" y="0"/>
                  </a:cubicBezTo>
                  <a:cubicBezTo>
                    <a:pt x="50" y="89"/>
                    <a:pt x="50" y="89"/>
                    <a:pt x="50" y="89"/>
                  </a:cubicBezTo>
                  <a:cubicBezTo>
                    <a:pt x="49" y="89"/>
                    <a:pt x="49" y="89"/>
                    <a:pt x="49" y="89"/>
                  </a:cubicBezTo>
                  <a:cubicBezTo>
                    <a:pt x="49" y="0"/>
                    <a:pt x="49" y="0"/>
                    <a:pt x="49" y="0"/>
                  </a:cubicBezTo>
                  <a:cubicBezTo>
                    <a:pt x="0" y="0"/>
                    <a:pt x="0" y="0"/>
                    <a:pt x="0" y="0"/>
                  </a:cubicBezTo>
                  <a:cubicBezTo>
                    <a:pt x="0" y="218"/>
                    <a:pt x="0" y="218"/>
                    <a:pt x="0" y="218"/>
                  </a:cubicBezTo>
                  <a:cubicBezTo>
                    <a:pt x="3" y="218"/>
                    <a:pt x="3" y="218"/>
                    <a:pt x="3" y="218"/>
                  </a:cubicBezTo>
                  <a:cubicBezTo>
                    <a:pt x="24" y="218"/>
                    <a:pt x="50" y="208"/>
                    <a:pt x="50" y="173"/>
                  </a:cubicBezTo>
                  <a:cubicBezTo>
                    <a:pt x="50" y="123"/>
                    <a:pt x="50" y="123"/>
                    <a:pt x="50" y="123"/>
                  </a:cubicBezTo>
                  <a:cubicBezTo>
                    <a:pt x="51" y="123"/>
                    <a:pt x="51" y="123"/>
                    <a:pt x="51" y="123"/>
                  </a:cubicBezTo>
                  <a:cubicBezTo>
                    <a:pt x="119" y="215"/>
                    <a:pt x="119" y="215"/>
                    <a:pt x="119" y="215"/>
                  </a:cubicBezTo>
                  <a:cubicBezTo>
                    <a:pt x="181" y="215"/>
                    <a:pt x="181" y="215"/>
                    <a:pt x="181" y="215"/>
                  </a:cubicBezTo>
                  <a:lnTo>
                    <a:pt x="93" y="103"/>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7" name="Freeform 13"/>
            <p:cNvSpPr>
              <a:spLocks/>
            </p:cNvSpPr>
            <p:nvPr/>
          </p:nvSpPr>
          <p:spPr bwMode="auto">
            <a:xfrm>
              <a:off x="4689143" y="4062240"/>
              <a:ext cx="192919" cy="270229"/>
            </a:xfrm>
            <a:custGeom>
              <a:avLst/>
              <a:gdLst>
                <a:gd name="T0" fmla="*/ 51 w 123"/>
                <a:gd name="T1" fmla="*/ 0 h 172"/>
                <a:gd name="T2" fmla="*/ 8 w 123"/>
                <a:gd name="T3" fmla="*/ 47 h 172"/>
                <a:gd name="T4" fmla="*/ 29 w 123"/>
                <a:gd name="T5" fmla="*/ 120 h 172"/>
                <a:gd name="T6" fmla="*/ 0 w 123"/>
                <a:gd name="T7" fmla="*/ 171 h 172"/>
                <a:gd name="T8" fmla="*/ 20 w 123"/>
                <a:gd name="T9" fmla="*/ 171 h 172"/>
                <a:gd name="T10" fmla="*/ 45 w 123"/>
                <a:gd name="T11" fmla="*/ 172 h 172"/>
                <a:gd name="T12" fmla="*/ 123 w 123"/>
                <a:gd name="T13" fmla="*/ 77 h 172"/>
                <a:gd name="T14" fmla="*/ 51 w 123"/>
                <a:gd name="T15" fmla="*/ 0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172">
                  <a:moveTo>
                    <a:pt x="51" y="0"/>
                  </a:moveTo>
                  <a:cubicBezTo>
                    <a:pt x="33" y="3"/>
                    <a:pt x="8" y="19"/>
                    <a:pt x="8" y="47"/>
                  </a:cubicBezTo>
                  <a:cubicBezTo>
                    <a:pt x="8" y="72"/>
                    <a:pt x="29" y="87"/>
                    <a:pt x="29" y="120"/>
                  </a:cubicBezTo>
                  <a:cubicBezTo>
                    <a:pt x="29" y="145"/>
                    <a:pt x="15" y="162"/>
                    <a:pt x="0" y="171"/>
                  </a:cubicBezTo>
                  <a:cubicBezTo>
                    <a:pt x="6" y="171"/>
                    <a:pt x="13" y="171"/>
                    <a:pt x="20" y="171"/>
                  </a:cubicBezTo>
                  <a:cubicBezTo>
                    <a:pt x="35" y="171"/>
                    <a:pt x="44" y="172"/>
                    <a:pt x="45" y="172"/>
                  </a:cubicBezTo>
                  <a:cubicBezTo>
                    <a:pt x="123" y="77"/>
                    <a:pt x="123" y="77"/>
                    <a:pt x="123" y="77"/>
                  </a:cubicBezTo>
                  <a:cubicBezTo>
                    <a:pt x="101" y="44"/>
                    <a:pt x="76" y="19"/>
                    <a:pt x="51" y="0"/>
                  </a:cubicBez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8" name="Freeform 14"/>
            <p:cNvSpPr>
              <a:spLocks/>
            </p:cNvSpPr>
            <p:nvPr/>
          </p:nvSpPr>
          <p:spPr bwMode="auto">
            <a:xfrm>
              <a:off x="4816101" y="4183524"/>
              <a:ext cx="317749" cy="284414"/>
            </a:xfrm>
            <a:custGeom>
              <a:avLst/>
              <a:gdLst>
                <a:gd name="T0" fmla="*/ 35 w 202"/>
                <a:gd name="T1" fmla="*/ 181 h 181"/>
                <a:gd name="T2" fmla="*/ 47 w 202"/>
                <a:gd name="T3" fmla="*/ 116 h 181"/>
                <a:gd name="T4" fmla="*/ 84 w 202"/>
                <a:gd name="T5" fmla="*/ 76 h 181"/>
                <a:gd name="T6" fmla="*/ 109 w 202"/>
                <a:gd name="T7" fmla="*/ 77 h 181"/>
                <a:gd name="T8" fmla="*/ 202 w 202"/>
                <a:gd name="T9" fmla="*/ 51 h 181"/>
                <a:gd name="T10" fmla="*/ 42 w 202"/>
                <a:gd name="T11" fmla="*/ 0 h 181"/>
                <a:gd name="T12" fmla="*/ 0 w 202"/>
                <a:gd name="T13" fmla="*/ 116 h 181"/>
                <a:gd name="T14" fmla="*/ 14 w 202"/>
                <a:gd name="T15" fmla="*/ 136 h 181"/>
                <a:gd name="T16" fmla="*/ 35 w 202"/>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181">
                  <a:moveTo>
                    <a:pt x="35" y="181"/>
                  </a:moveTo>
                  <a:cubicBezTo>
                    <a:pt x="45" y="165"/>
                    <a:pt x="46" y="141"/>
                    <a:pt x="47" y="116"/>
                  </a:cubicBezTo>
                  <a:cubicBezTo>
                    <a:pt x="48" y="93"/>
                    <a:pt x="53" y="76"/>
                    <a:pt x="84" y="76"/>
                  </a:cubicBezTo>
                  <a:cubicBezTo>
                    <a:pt x="90" y="76"/>
                    <a:pt x="97" y="77"/>
                    <a:pt x="109" y="77"/>
                  </a:cubicBezTo>
                  <a:cubicBezTo>
                    <a:pt x="154" y="77"/>
                    <a:pt x="183" y="61"/>
                    <a:pt x="202" y="51"/>
                  </a:cubicBezTo>
                  <a:cubicBezTo>
                    <a:pt x="164" y="27"/>
                    <a:pt x="110" y="2"/>
                    <a:pt x="42" y="0"/>
                  </a:cubicBezTo>
                  <a:cubicBezTo>
                    <a:pt x="37" y="12"/>
                    <a:pt x="3" y="108"/>
                    <a:pt x="0" y="116"/>
                  </a:cubicBezTo>
                  <a:cubicBezTo>
                    <a:pt x="0" y="116"/>
                    <a:pt x="7" y="123"/>
                    <a:pt x="14" y="136"/>
                  </a:cubicBezTo>
                  <a:cubicBezTo>
                    <a:pt x="25" y="154"/>
                    <a:pt x="31" y="169"/>
                    <a:pt x="35" y="181"/>
                  </a:cubicBez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9" name="Freeform 15"/>
            <p:cNvSpPr>
              <a:spLocks/>
            </p:cNvSpPr>
            <p:nvPr/>
          </p:nvSpPr>
          <p:spPr bwMode="auto">
            <a:xfrm>
              <a:off x="4565022" y="3972164"/>
              <a:ext cx="186536" cy="371653"/>
            </a:xfrm>
            <a:custGeom>
              <a:avLst/>
              <a:gdLst>
                <a:gd name="T0" fmla="*/ 31 w 119"/>
                <a:gd name="T1" fmla="*/ 236 h 236"/>
                <a:gd name="T2" fmla="*/ 24 w 119"/>
                <a:gd name="T3" fmla="*/ 229 h 236"/>
                <a:gd name="T4" fmla="*/ 2 w 119"/>
                <a:gd name="T5" fmla="*/ 20 h 236"/>
                <a:gd name="T6" fmla="*/ 0 w 119"/>
                <a:gd name="T7" fmla="*/ 6 h 236"/>
                <a:gd name="T8" fmla="*/ 6 w 119"/>
                <a:gd name="T9" fmla="*/ 0 h 236"/>
                <a:gd name="T10" fmla="*/ 119 w 119"/>
                <a:gd name="T11" fmla="*/ 49 h 236"/>
                <a:gd name="T12" fmla="*/ 76 w 119"/>
                <a:gd name="T13" fmla="*/ 102 h 236"/>
                <a:gd name="T14" fmla="*/ 97 w 119"/>
                <a:gd name="T15" fmla="*/ 177 h 236"/>
                <a:gd name="T16" fmla="*/ 31 w 119"/>
                <a:gd name="T1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236">
                  <a:moveTo>
                    <a:pt x="31" y="236"/>
                  </a:moveTo>
                  <a:cubicBezTo>
                    <a:pt x="27" y="236"/>
                    <a:pt x="25" y="234"/>
                    <a:pt x="24" y="229"/>
                  </a:cubicBezTo>
                  <a:cubicBezTo>
                    <a:pt x="24" y="225"/>
                    <a:pt x="4" y="47"/>
                    <a:pt x="2" y="20"/>
                  </a:cubicBezTo>
                  <a:cubicBezTo>
                    <a:pt x="1" y="16"/>
                    <a:pt x="0" y="9"/>
                    <a:pt x="0" y="6"/>
                  </a:cubicBezTo>
                  <a:cubicBezTo>
                    <a:pt x="0" y="2"/>
                    <a:pt x="3" y="0"/>
                    <a:pt x="6" y="0"/>
                  </a:cubicBezTo>
                  <a:cubicBezTo>
                    <a:pt x="15" y="0"/>
                    <a:pt x="65" y="12"/>
                    <a:pt x="119" y="49"/>
                  </a:cubicBezTo>
                  <a:cubicBezTo>
                    <a:pt x="103" y="53"/>
                    <a:pt x="76" y="69"/>
                    <a:pt x="76" y="102"/>
                  </a:cubicBezTo>
                  <a:cubicBezTo>
                    <a:pt x="76" y="132"/>
                    <a:pt x="97" y="148"/>
                    <a:pt x="97" y="177"/>
                  </a:cubicBezTo>
                  <a:cubicBezTo>
                    <a:pt x="97" y="225"/>
                    <a:pt x="42" y="236"/>
                    <a:pt x="31" y="236"/>
                  </a:cubicBez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0" name="Freeform 16"/>
            <p:cNvSpPr>
              <a:spLocks/>
            </p:cNvSpPr>
            <p:nvPr/>
          </p:nvSpPr>
          <p:spPr bwMode="auto">
            <a:xfrm>
              <a:off x="4879225" y="4274309"/>
              <a:ext cx="342573" cy="226964"/>
            </a:xfrm>
            <a:custGeom>
              <a:avLst/>
              <a:gdLst>
                <a:gd name="T0" fmla="*/ 0 w 218"/>
                <a:gd name="T1" fmla="*/ 135 h 144"/>
                <a:gd name="T2" fmla="*/ 2 w 218"/>
                <a:gd name="T3" fmla="*/ 141 h 144"/>
                <a:gd name="T4" fmla="*/ 7 w 218"/>
                <a:gd name="T5" fmla="*/ 144 h 144"/>
                <a:gd name="T6" fmla="*/ 11 w 218"/>
                <a:gd name="T7" fmla="*/ 143 h 144"/>
                <a:gd name="T8" fmla="*/ 202 w 218"/>
                <a:gd name="T9" fmla="*/ 54 h 144"/>
                <a:gd name="T10" fmla="*/ 215 w 218"/>
                <a:gd name="T11" fmla="*/ 48 h 144"/>
                <a:gd name="T12" fmla="*/ 218 w 218"/>
                <a:gd name="T13" fmla="*/ 43 h 144"/>
                <a:gd name="T14" fmla="*/ 217 w 218"/>
                <a:gd name="T15" fmla="*/ 39 h 144"/>
                <a:gd name="T16" fmla="*/ 172 w 218"/>
                <a:gd name="T17" fmla="*/ 0 h 144"/>
                <a:gd name="T18" fmla="*/ 70 w 218"/>
                <a:gd name="T19" fmla="*/ 29 h 144"/>
                <a:gd name="T20" fmla="*/ 48 w 218"/>
                <a:gd name="T21" fmla="*/ 28 h 144"/>
                <a:gd name="T22" fmla="*/ 17 w 218"/>
                <a:gd name="T23" fmla="*/ 59 h 144"/>
                <a:gd name="T24" fmla="*/ 17 w 218"/>
                <a:gd name="T25" fmla="*/ 74 h 144"/>
                <a:gd name="T26" fmla="*/ 0 w 218"/>
                <a:gd name="T27" fmla="*/ 13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 h="144">
                  <a:moveTo>
                    <a:pt x="0" y="135"/>
                  </a:moveTo>
                  <a:cubicBezTo>
                    <a:pt x="0" y="138"/>
                    <a:pt x="1" y="139"/>
                    <a:pt x="2" y="141"/>
                  </a:cubicBezTo>
                  <a:cubicBezTo>
                    <a:pt x="3" y="143"/>
                    <a:pt x="5" y="144"/>
                    <a:pt x="7" y="144"/>
                  </a:cubicBezTo>
                  <a:cubicBezTo>
                    <a:pt x="8" y="144"/>
                    <a:pt x="10" y="143"/>
                    <a:pt x="11" y="143"/>
                  </a:cubicBezTo>
                  <a:cubicBezTo>
                    <a:pt x="15" y="141"/>
                    <a:pt x="178" y="65"/>
                    <a:pt x="202" y="54"/>
                  </a:cubicBezTo>
                  <a:cubicBezTo>
                    <a:pt x="206" y="52"/>
                    <a:pt x="212" y="49"/>
                    <a:pt x="215" y="48"/>
                  </a:cubicBezTo>
                  <a:cubicBezTo>
                    <a:pt x="217" y="46"/>
                    <a:pt x="218" y="45"/>
                    <a:pt x="218" y="43"/>
                  </a:cubicBezTo>
                  <a:cubicBezTo>
                    <a:pt x="218" y="42"/>
                    <a:pt x="218" y="40"/>
                    <a:pt x="217" y="39"/>
                  </a:cubicBezTo>
                  <a:cubicBezTo>
                    <a:pt x="214" y="34"/>
                    <a:pt x="198" y="18"/>
                    <a:pt x="172" y="0"/>
                  </a:cubicBezTo>
                  <a:cubicBezTo>
                    <a:pt x="151" y="11"/>
                    <a:pt x="119" y="29"/>
                    <a:pt x="70" y="29"/>
                  </a:cubicBezTo>
                  <a:cubicBezTo>
                    <a:pt x="58" y="29"/>
                    <a:pt x="56" y="28"/>
                    <a:pt x="48" y="28"/>
                  </a:cubicBezTo>
                  <a:cubicBezTo>
                    <a:pt x="24" y="28"/>
                    <a:pt x="18" y="38"/>
                    <a:pt x="17" y="59"/>
                  </a:cubicBezTo>
                  <a:cubicBezTo>
                    <a:pt x="17" y="63"/>
                    <a:pt x="17" y="68"/>
                    <a:pt x="17" y="74"/>
                  </a:cubicBezTo>
                  <a:cubicBezTo>
                    <a:pt x="16" y="93"/>
                    <a:pt x="14" y="118"/>
                    <a:pt x="0" y="135"/>
                  </a:cubicBez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1" name="Freeform 17"/>
            <p:cNvSpPr>
              <a:spLocks/>
            </p:cNvSpPr>
            <p:nvPr/>
          </p:nvSpPr>
          <p:spPr bwMode="auto">
            <a:xfrm>
              <a:off x="5047320" y="4496308"/>
              <a:ext cx="250369" cy="140434"/>
            </a:xfrm>
            <a:custGeom>
              <a:avLst/>
              <a:gdLst>
                <a:gd name="T0" fmla="*/ 104 w 159"/>
                <a:gd name="T1" fmla="*/ 19 h 89"/>
                <a:gd name="T2" fmla="*/ 153 w 159"/>
                <a:gd name="T3" fmla="*/ 19 h 89"/>
                <a:gd name="T4" fmla="*/ 153 w 159"/>
                <a:gd name="T5" fmla="*/ 0 h 89"/>
                <a:gd name="T6" fmla="*/ 7 w 159"/>
                <a:gd name="T7" fmla="*/ 0 h 89"/>
                <a:gd name="T8" fmla="*/ 7 w 159"/>
                <a:gd name="T9" fmla="*/ 19 h 89"/>
                <a:gd name="T10" fmla="*/ 55 w 159"/>
                <a:gd name="T11" fmla="*/ 19 h 89"/>
                <a:gd name="T12" fmla="*/ 0 w 159"/>
                <a:gd name="T13" fmla="*/ 89 h 89"/>
                <a:gd name="T14" fmla="*/ 32 w 159"/>
                <a:gd name="T15" fmla="*/ 89 h 89"/>
                <a:gd name="T16" fmla="*/ 79 w 159"/>
                <a:gd name="T17" fmla="*/ 27 h 89"/>
                <a:gd name="T18" fmla="*/ 121 w 159"/>
                <a:gd name="T19" fmla="*/ 82 h 89"/>
                <a:gd name="T20" fmla="*/ 135 w 159"/>
                <a:gd name="T21" fmla="*/ 89 h 89"/>
                <a:gd name="T22" fmla="*/ 159 w 159"/>
                <a:gd name="T23" fmla="*/ 89 h 89"/>
                <a:gd name="T24" fmla="*/ 104 w 159"/>
                <a:gd name="T25"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89">
                  <a:moveTo>
                    <a:pt x="104" y="19"/>
                  </a:moveTo>
                  <a:cubicBezTo>
                    <a:pt x="153" y="19"/>
                    <a:pt x="153" y="19"/>
                    <a:pt x="153" y="19"/>
                  </a:cubicBezTo>
                  <a:cubicBezTo>
                    <a:pt x="153" y="0"/>
                    <a:pt x="153" y="0"/>
                    <a:pt x="153" y="0"/>
                  </a:cubicBezTo>
                  <a:cubicBezTo>
                    <a:pt x="7" y="0"/>
                    <a:pt x="7" y="0"/>
                    <a:pt x="7" y="0"/>
                  </a:cubicBezTo>
                  <a:cubicBezTo>
                    <a:pt x="7" y="19"/>
                    <a:pt x="7" y="19"/>
                    <a:pt x="7" y="19"/>
                  </a:cubicBezTo>
                  <a:cubicBezTo>
                    <a:pt x="55" y="19"/>
                    <a:pt x="55" y="19"/>
                    <a:pt x="55" y="19"/>
                  </a:cubicBezTo>
                  <a:cubicBezTo>
                    <a:pt x="0" y="89"/>
                    <a:pt x="0" y="89"/>
                    <a:pt x="0" y="89"/>
                  </a:cubicBezTo>
                  <a:cubicBezTo>
                    <a:pt x="32" y="89"/>
                    <a:pt x="32" y="89"/>
                    <a:pt x="32" y="89"/>
                  </a:cubicBezTo>
                  <a:cubicBezTo>
                    <a:pt x="79" y="27"/>
                    <a:pt x="79" y="27"/>
                    <a:pt x="79" y="27"/>
                  </a:cubicBezTo>
                  <a:cubicBezTo>
                    <a:pt x="121" y="82"/>
                    <a:pt x="121" y="82"/>
                    <a:pt x="121" y="82"/>
                  </a:cubicBezTo>
                  <a:cubicBezTo>
                    <a:pt x="125" y="87"/>
                    <a:pt x="129" y="89"/>
                    <a:pt x="135" y="89"/>
                  </a:cubicBezTo>
                  <a:cubicBezTo>
                    <a:pt x="159" y="89"/>
                    <a:pt x="159" y="89"/>
                    <a:pt x="159" y="89"/>
                  </a:cubicBezTo>
                  <a:lnTo>
                    <a:pt x="104" y="19"/>
                  </a:ln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2" name="Freeform 18"/>
            <p:cNvSpPr>
              <a:spLocks/>
            </p:cNvSpPr>
            <p:nvPr/>
          </p:nvSpPr>
          <p:spPr bwMode="auto">
            <a:xfrm>
              <a:off x="5035263" y="4662984"/>
              <a:ext cx="275193" cy="118447"/>
            </a:xfrm>
            <a:custGeom>
              <a:avLst/>
              <a:gdLst>
                <a:gd name="T0" fmla="*/ 175 w 175"/>
                <a:gd name="T1" fmla="*/ 0 h 75"/>
                <a:gd name="T2" fmla="*/ 0 w 175"/>
                <a:gd name="T3" fmla="*/ 0 h 75"/>
                <a:gd name="T4" fmla="*/ 0 w 175"/>
                <a:gd name="T5" fmla="*/ 18 h 75"/>
                <a:gd name="T6" fmla="*/ 74 w 175"/>
                <a:gd name="T7" fmla="*/ 18 h 75"/>
                <a:gd name="T8" fmla="*/ 74 w 175"/>
                <a:gd name="T9" fmla="*/ 75 h 75"/>
                <a:gd name="T10" fmla="*/ 81 w 175"/>
                <a:gd name="T11" fmla="*/ 75 h 75"/>
                <a:gd name="T12" fmla="*/ 101 w 175"/>
                <a:gd name="T13" fmla="*/ 56 h 75"/>
                <a:gd name="T14" fmla="*/ 101 w 175"/>
                <a:gd name="T15" fmla="*/ 18 h 75"/>
                <a:gd name="T16" fmla="*/ 175 w 175"/>
                <a:gd name="T17" fmla="*/ 18 h 75"/>
                <a:gd name="T18" fmla="*/ 175 w 175"/>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75">
                  <a:moveTo>
                    <a:pt x="175" y="0"/>
                  </a:moveTo>
                  <a:cubicBezTo>
                    <a:pt x="0" y="0"/>
                    <a:pt x="0" y="0"/>
                    <a:pt x="0" y="0"/>
                  </a:cubicBezTo>
                  <a:cubicBezTo>
                    <a:pt x="0" y="18"/>
                    <a:pt x="0" y="18"/>
                    <a:pt x="0" y="18"/>
                  </a:cubicBezTo>
                  <a:cubicBezTo>
                    <a:pt x="74" y="18"/>
                    <a:pt x="74" y="18"/>
                    <a:pt x="74" y="18"/>
                  </a:cubicBezTo>
                  <a:cubicBezTo>
                    <a:pt x="74" y="75"/>
                    <a:pt x="74" y="75"/>
                    <a:pt x="74" y="75"/>
                  </a:cubicBezTo>
                  <a:cubicBezTo>
                    <a:pt x="81" y="75"/>
                    <a:pt x="81" y="75"/>
                    <a:pt x="81" y="75"/>
                  </a:cubicBezTo>
                  <a:cubicBezTo>
                    <a:pt x="92" y="75"/>
                    <a:pt x="101" y="66"/>
                    <a:pt x="101" y="56"/>
                  </a:cubicBezTo>
                  <a:cubicBezTo>
                    <a:pt x="101" y="18"/>
                    <a:pt x="101" y="18"/>
                    <a:pt x="101" y="18"/>
                  </a:cubicBezTo>
                  <a:cubicBezTo>
                    <a:pt x="175" y="18"/>
                    <a:pt x="175" y="18"/>
                    <a:pt x="175" y="18"/>
                  </a:cubicBezTo>
                  <a:lnTo>
                    <a:pt x="175" y="0"/>
                  </a:ln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3" name="Freeform 19"/>
            <p:cNvSpPr>
              <a:spLocks/>
            </p:cNvSpPr>
            <p:nvPr/>
          </p:nvSpPr>
          <p:spPr bwMode="auto">
            <a:xfrm>
              <a:off x="5936025" y="4496308"/>
              <a:ext cx="195047" cy="193628"/>
            </a:xfrm>
            <a:custGeom>
              <a:avLst/>
              <a:gdLst>
                <a:gd name="T0" fmla="*/ 55 w 124"/>
                <a:gd name="T1" fmla="*/ 0 h 123"/>
                <a:gd name="T2" fmla="*/ 44 w 124"/>
                <a:gd name="T3" fmla="*/ 8 h 123"/>
                <a:gd name="T4" fmla="*/ 0 w 124"/>
                <a:gd name="T5" fmla="*/ 123 h 123"/>
                <a:gd name="T6" fmla="*/ 28 w 124"/>
                <a:gd name="T7" fmla="*/ 123 h 123"/>
                <a:gd name="T8" fmla="*/ 63 w 124"/>
                <a:gd name="T9" fmla="*/ 29 h 123"/>
                <a:gd name="T10" fmla="*/ 94 w 124"/>
                <a:gd name="T11" fmla="*/ 115 h 123"/>
                <a:gd name="T12" fmla="*/ 105 w 124"/>
                <a:gd name="T13" fmla="*/ 123 h 123"/>
                <a:gd name="T14" fmla="*/ 124 w 124"/>
                <a:gd name="T15" fmla="*/ 123 h 123"/>
                <a:gd name="T16" fmla="*/ 76 w 124"/>
                <a:gd name="T17" fmla="*/ 0 h 123"/>
                <a:gd name="T18" fmla="*/ 55 w 124"/>
                <a:gd name="T1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23">
                  <a:moveTo>
                    <a:pt x="55" y="0"/>
                  </a:moveTo>
                  <a:cubicBezTo>
                    <a:pt x="51" y="0"/>
                    <a:pt x="47" y="3"/>
                    <a:pt x="44" y="8"/>
                  </a:cubicBezTo>
                  <a:cubicBezTo>
                    <a:pt x="0" y="123"/>
                    <a:pt x="0" y="123"/>
                    <a:pt x="0" y="123"/>
                  </a:cubicBezTo>
                  <a:cubicBezTo>
                    <a:pt x="28" y="123"/>
                    <a:pt x="28" y="123"/>
                    <a:pt x="28" y="123"/>
                  </a:cubicBezTo>
                  <a:cubicBezTo>
                    <a:pt x="63" y="29"/>
                    <a:pt x="63" y="29"/>
                    <a:pt x="63" y="29"/>
                  </a:cubicBezTo>
                  <a:cubicBezTo>
                    <a:pt x="94" y="115"/>
                    <a:pt x="94" y="115"/>
                    <a:pt x="94" y="115"/>
                  </a:cubicBezTo>
                  <a:cubicBezTo>
                    <a:pt x="96" y="120"/>
                    <a:pt x="100" y="122"/>
                    <a:pt x="105" y="123"/>
                  </a:cubicBezTo>
                  <a:cubicBezTo>
                    <a:pt x="124" y="123"/>
                    <a:pt x="124" y="123"/>
                    <a:pt x="124" y="123"/>
                  </a:cubicBezTo>
                  <a:cubicBezTo>
                    <a:pt x="76" y="0"/>
                    <a:pt x="76" y="0"/>
                    <a:pt x="76" y="0"/>
                  </a:cubicBezTo>
                  <a:lnTo>
                    <a:pt x="55" y="0"/>
                  </a:ln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4" name="Freeform 20"/>
            <p:cNvSpPr>
              <a:spLocks/>
            </p:cNvSpPr>
            <p:nvPr/>
          </p:nvSpPr>
          <p:spPr bwMode="auto">
            <a:xfrm>
              <a:off x="6143838" y="4496308"/>
              <a:ext cx="73763" cy="270938"/>
            </a:xfrm>
            <a:custGeom>
              <a:avLst/>
              <a:gdLst>
                <a:gd name="T0" fmla="*/ 47 w 47"/>
                <a:gd name="T1" fmla="*/ 46 h 172"/>
                <a:gd name="T2" fmla="*/ 26 w 47"/>
                <a:gd name="T3" fmla="*/ 46 h 172"/>
                <a:gd name="T4" fmla="*/ 26 w 47"/>
                <a:gd name="T5" fmla="*/ 0 h 172"/>
                <a:gd name="T6" fmla="*/ 0 w 47"/>
                <a:gd name="T7" fmla="*/ 0 h 172"/>
                <a:gd name="T8" fmla="*/ 0 w 47"/>
                <a:gd name="T9" fmla="*/ 172 h 172"/>
                <a:gd name="T10" fmla="*/ 7 w 47"/>
                <a:gd name="T11" fmla="*/ 172 h 172"/>
                <a:gd name="T12" fmla="*/ 26 w 47"/>
                <a:gd name="T13" fmla="*/ 153 h 172"/>
                <a:gd name="T14" fmla="*/ 26 w 47"/>
                <a:gd name="T15" fmla="*/ 64 h 172"/>
                <a:gd name="T16" fmla="*/ 47 w 47"/>
                <a:gd name="T17" fmla="*/ 64 h 172"/>
                <a:gd name="T18" fmla="*/ 47 w 47"/>
                <a:gd name="T19" fmla="*/ 4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172">
                  <a:moveTo>
                    <a:pt x="47" y="46"/>
                  </a:moveTo>
                  <a:cubicBezTo>
                    <a:pt x="26" y="46"/>
                    <a:pt x="26" y="46"/>
                    <a:pt x="26" y="46"/>
                  </a:cubicBezTo>
                  <a:cubicBezTo>
                    <a:pt x="26" y="0"/>
                    <a:pt x="26" y="0"/>
                    <a:pt x="26" y="0"/>
                  </a:cubicBezTo>
                  <a:cubicBezTo>
                    <a:pt x="0" y="0"/>
                    <a:pt x="0" y="0"/>
                    <a:pt x="0" y="0"/>
                  </a:cubicBezTo>
                  <a:cubicBezTo>
                    <a:pt x="0" y="172"/>
                    <a:pt x="0" y="172"/>
                    <a:pt x="0" y="172"/>
                  </a:cubicBezTo>
                  <a:cubicBezTo>
                    <a:pt x="7" y="172"/>
                    <a:pt x="7" y="172"/>
                    <a:pt x="7" y="172"/>
                  </a:cubicBezTo>
                  <a:cubicBezTo>
                    <a:pt x="18" y="172"/>
                    <a:pt x="26" y="164"/>
                    <a:pt x="26" y="153"/>
                  </a:cubicBezTo>
                  <a:cubicBezTo>
                    <a:pt x="26" y="64"/>
                    <a:pt x="26" y="64"/>
                    <a:pt x="26" y="64"/>
                  </a:cubicBezTo>
                  <a:cubicBezTo>
                    <a:pt x="47" y="64"/>
                    <a:pt x="47" y="64"/>
                    <a:pt x="47" y="64"/>
                  </a:cubicBezTo>
                  <a:lnTo>
                    <a:pt x="47" y="46"/>
                  </a:ln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5" name="Freeform 21"/>
            <p:cNvSpPr>
              <a:spLocks/>
            </p:cNvSpPr>
            <p:nvPr/>
          </p:nvSpPr>
          <p:spPr bwMode="auto">
            <a:xfrm>
              <a:off x="5335280" y="4496308"/>
              <a:ext cx="193629" cy="141852"/>
            </a:xfrm>
            <a:custGeom>
              <a:avLst/>
              <a:gdLst>
                <a:gd name="T0" fmla="*/ 93 w 123"/>
                <a:gd name="T1" fmla="*/ 82 h 90"/>
                <a:gd name="T2" fmla="*/ 104 w 123"/>
                <a:gd name="T3" fmla="*/ 90 h 90"/>
                <a:gd name="T4" fmla="*/ 123 w 123"/>
                <a:gd name="T5" fmla="*/ 90 h 90"/>
                <a:gd name="T6" fmla="*/ 75 w 123"/>
                <a:gd name="T7" fmla="*/ 0 h 90"/>
                <a:gd name="T8" fmla="*/ 54 w 123"/>
                <a:gd name="T9" fmla="*/ 0 h 90"/>
                <a:gd name="T10" fmla="*/ 43 w 123"/>
                <a:gd name="T11" fmla="*/ 8 h 90"/>
                <a:gd name="T12" fmla="*/ 0 w 123"/>
                <a:gd name="T13" fmla="*/ 90 h 90"/>
                <a:gd name="T14" fmla="*/ 27 w 123"/>
                <a:gd name="T15" fmla="*/ 90 h 90"/>
                <a:gd name="T16" fmla="*/ 62 w 123"/>
                <a:gd name="T17" fmla="*/ 24 h 90"/>
                <a:gd name="T18" fmla="*/ 93 w 123"/>
                <a:gd name="T19" fmla="*/ 8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90">
                  <a:moveTo>
                    <a:pt x="93" y="82"/>
                  </a:moveTo>
                  <a:cubicBezTo>
                    <a:pt x="95" y="87"/>
                    <a:pt x="100" y="90"/>
                    <a:pt x="104" y="90"/>
                  </a:cubicBezTo>
                  <a:cubicBezTo>
                    <a:pt x="123" y="90"/>
                    <a:pt x="123" y="90"/>
                    <a:pt x="123" y="90"/>
                  </a:cubicBezTo>
                  <a:cubicBezTo>
                    <a:pt x="75" y="0"/>
                    <a:pt x="75" y="0"/>
                    <a:pt x="75" y="0"/>
                  </a:cubicBezTo>
                  <a:cubicBezTo>
                    <a:pt x="54" y="0"/>
                    <a:pt x="54" y="0"/>
                    <a:pt x="54" y="0"/>
                  </a:cubicBezTo>
                  <a:cubicBezTo>
                    <a:pt x="50" y="0"/>
                    <a:pt x="46" y="3"/>
                    <a:pt x="43" y="8"/>
                  </a:cubicBezTo>
                  <a:cubicBezTo>
                    <a:pt x="0" y="90"/>
                    <a:pt x="0" y="90"/>
                    <a:pt x="0" y="90"/>
                  </a:cubicBezTo>
                  <a:cubicBezTo>
                    <a:pt x="27" y="90"/>
                    <a:pt x="27" y="90"/>
                    <a:pt x="27" y="90"/>
                  </a:cubicBezTo>
                  <a:cubicBezTo>
                    <a:pt x="62" y="24"/>
                    <a:pt x="62" y="24"/>
                    <a:pt x="62" y="24"/>
                  </a:cubicBezTo>
                  <a:lnTo>
                    <a:pt x="93" y="82"/>
                  </a:ln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6" name="Freeform 22"/>
            <p:cNvSpPr>
              <a:spLocks/>
            </p:cNvSpPr>
            <p:nvPr/>
          </p:nvSpPr>
          <p:spPr bwMode="auto">
            <a:xfrm>
              <a:off x="5379254" y="4665112"/>
              <a:ext cx="210651" cy="111354"/>
            </a:xfrm>
            <a:custGeom>
              <a:avLst/>
              <a:gdLst>
                <a:gd name="T0" fmla="*/ 0 w 134"/>
                <a:gd name="T1" fmla="*/ 0 h 71"/>
                <a:gd name="T2" fmla="*/ 0 w 134"/>
                <a:gd name="T3" fmla="*/ 18 h 71"/>
                <a:gd name="T4" fmla="*/ 107 w 134"/>
                <a:gd name="T5" fmla="*/ 18 h 71"/>
                <a:gd name="T6" fmla="*/ 107 w 134"/>
                <a:gd name="T7" fmla="*/ 71 h 71"/>
                <a:gd name="T8" fmla="*/ 114 w 134"/>
                <a:gd name="T9" fmla="*/ 71 h 71"/>
                <a:gd name="T10" fmla="*/ 134 w 134"/>
                <a:gd name="T11" fmla="*/ 52 h 71"/>
                <a:gd name="T12" fmla="*/ 134 w 134"/>
                <a:gd name="T13" fmla="*/ 0 h 71"/>
                <a:gd name="T14" fmla="*/ 0 w 134"/>
                <a:gd name="T15" fmla="*/ 0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71">
                  <a:moveTo>
                    <a:pt x="0" y="0"/>
                  </a:moveTo>
                  <a:cubicBezTo>
                    <a:pt x="0" y="18"/>
                    <a:pt x="0" y="18"/>
                    <a:pt x="0" y="18"/>
                  </a:cubicBezTo>
                  <a:cubicBezTo>
                    <a:pt x="107" y="18"/>
                    <a:pt x="107" y="18"/>
                    <a:pt x="107" y="18"/>
                  </a:cubicBezTo>
                  <a:cubicBezTo>
                    <a:pt x="107" y="71"/>
                    <a:pt x="107" y="71"/>
                    <a:pt x="107" y="71"/>
                  </a:cubicBezTo>
                  <a:cubicBezTo>
                    <a:pt x="114" y="71"/>
                    <a:pt x="114" y="71"/>
                    <a:pt x="114" y="71"/>
                  </a:cubicBezTo>
                  <a:cubicBezTo>
                    <a:pt x="125" y="71"/>
                    <a:pt x="134" y="62"/>
                    <a:pt x="134" y="52"/>
                  </a:cubicBezTo>
                  <a:cubicBezTo>
                    <a:pt x="134" y="0"/>
                    <a:pt x="134" y="0"/>
                    <a:pt x="134" y="0"/>
                  </a:cubicBezTo>
                  <a:lnTo>
                    <a:pt x="0" y="0"/>
                  </a:ln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7" name="Rectangle 23"/>
            <p:cNvSpPr>
              <a:spLocks noChangeArrowheads="1"/>
            </p:cNvSpPr>
            <p:nvPr/>
          </p:nvSpPr>
          <p:spPr bwMode="auto">
            <a:xfrm>
              <a:off x="5547349" y="4496308"/>
              <a:ext cx="42556" cy="154619"/>
            </a:xfrm>
            <a:prstGeom prst="rect">
              <a:avLst/>
            </a:prstGeom>
            <a:solidFill>
              <a:srgbClr val="F58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8" name="Freeform 24"/>
            <p:cNvSpPr>
              <a:spLocks/>
            </p:cNvSpPr>
            <p:nvPr/>
          </p:nvSpPr>
          <p:spPr bwMode="auto">
            <a:xfrm>
              <a:off x="5857296" y="4496308"/>
              <a:ext cx="41137" cy="270938"/>
            </a:xfrm>
            <a:custGeom>
              <a:avLst/>
              <a:gdLst>
                <a:gd name="T0" fmla="*/ 26 w 26"/>
                <a:gd name="T1" fmla="*/ 0 h 172"/>
                <a:gd name="T2" fmla="*/ 26 w 26"/>
                <a:gd name="T3" fmla="*/ 153 h 172"/>
                <a:gd name="T4" fmla="*/ 7 w 26"/>
                <a:gd name="T5" fmla="*/ 172 h 172"/>
                <a:gd name="T6" fmla="*/ 0 w 26"/>
                <a:gd name="T7" fmla="*/ 172 h 172"/>
                <a:gd name="T8" fmla="*/ 0 w 26"/>
                <a:gd name="T9" fmla="*/ 0 h 172"/>
                <a:gd name="T10" fmla="*/ 26 w 26"/>
                <a:gd name="T11" fmla="*/ 0 h 172"/>
              </a:gdLst>
              <a:ahLst/>
              <a:cxnLst>
                <a:cxn ang="0">
                  <a:pos x="T0" y="T1"/>
                </a:cxn>
                <a:cxn ang="0">
                  <a:pos x="T2" y="T3"/>
                </a:cxn>
                <a:cxn ang="0">
                  <a:pos x="T4" y="T5"/>
                </a:cxn>
                <a:cxn ang="0">
                  <a:pos x="T6" y="T7"/>
                </a:cxn>
                <a:cxn ang="0">
                  <a:pos x="T8" y="T9"/>
                </a:cxn>
                <a:cxn ang="0">
                  <a:pos x="T10" y="T11"/>
                </a:cxn>
              </a:cxnLst>
              <a:rect l="0" t="0" r="r" b="b"/>
              <a:pathLst>
                <a:path w="26" h="172">
                  <a:moveTo>
                    <a:pt x="26" y="0"/>
                  </a:moveTo>
                  <a:cubicBezTo>
                    <a:pt x="26" y="153"/>
                    <a:pt x="26" y="153"/>
                    <a:pt x="26" y="153"/>
                  </a:cubicBezTo>
                  <a:cubicBezTo>
                    <a:pt x="26" y="164"/>
                    <a:pt x="17" y="172"/>
                    <a:pt x="7" y="172"/>
                  </a:cubicBezTo>
                  <a:cubicBezTo>
                    <a:pt x="0" y="172"/>
                    <a:pt x="0" y="172"/>
                    <a:pt x="0" y="172"/>
                  </a:cubicBezTo>
                  <a:cubicBezTo>
                    <a:pt x="0" y="0"/>
                    <a:pt x="0" y="0"/>
                    <a:pt x="0" y="0"/>
                  </a:cubicBezTo>
                  <a:lnTo>
                    <a:pt x="26" y="0"/>
                  </a:ln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9" name="Freeform 25"/>
            <p:cNvSpPr>
              <a:spLocks noEditPoints="1"/>
            </p:cNvSpPr>
            <p:nvPr/>
          </p:nvSpPr>
          <p:spPr bwMode="auto">
            <a:xfrm>
              <a:off x="5646646" y="4489925"/>
              <a:ext cx="196466" cy="202849"/>
            </a:xfrm>
            <a:custGeom>
              <a:avLst/>
              <a:gdLst>
                <a:gd name="T0" fmla="*/ 76 w 125"/>
                <a:gd name="T1" fmla="*/ 111 h 129"/>
                <a:gd name="T2" fmla="*/ 76 w 125"/>
                <a:gd name="T3" fmla="*/ 101 h 129"/>
                <a:gd name="T4" fmla="*/ 112 w 125"/>
                <a:gd name="T5" fmla="*/ 62 h 129"/>
                <a:gd name="T6" fmla="*/ 94 w 125"/>
                <a:gd name="T7" fmla="*/ 31 h 129"/>
                <a:gd name="T8" fmla="*/ 117 w 125"/>
                <a:gd name="T9" fmla="*/ 31 h 129"/>
                <a:gd name="T10" fmla="*/ 117 w 125"/>
                <a:gd name="T11" fmla="*/ 13 h 129"/>
                <a:gd name="T12" fmla="*/ 76 w 125"/>
                <a:gd name="T13" fmla="*/ 13 h 129"/>
                <a:gd name="T14" fmla="*/ 76 w 125"/>
                <a:gd name="T15" fmla="*/ 0 h 129"/>
                <a:gd name="T16" fmla="*/ 48 w 125"/>
                <a:gd name="T17" fmla="*/ 0 h 129"/>
                <a:gd name="T18" fmla="*/ 48 w 125"/>
                <a:gd name="T19" fmla="*/ 13 h 129"/>
                <a:gd name="T20" fmla="*/ 6 w 125"/>
                <a:gd name="T21" fmla="*/ 13 h 129"/>
                <a:gd name="T22" fmla="*/ 6 w 125"/>
                <a:gd name="T23" fmla="*/ 31 h 129"/>
                <a:gd name="T24" fmla="*/ 30 w 125"/>
                <a:gd name="T25" fmla="*/ 31 h 129"/>
                <a:gd name="T26" fmla="*/ 12 w 125"/>
                <a:gd name="T27" fmla="*/ 62 h 129"/>
                <a:gd name="T28" fmla="*/ 48 w 125"/>
                <a:gd name="T29" fmla="*/ 101 h 129"/>
                <a:gd name="T30" fmla="*/ 48 w 125"/>
                <a:gd name="T31" fmla="*/ 111 h 129"/>
                <a:gd name="T32" fmla="*/ 0 w 125"/>
                <a:gd name="T33" fmla="*/ 111 h 129"/>
                <a:gd name="T34" fmla="*/ 0 w 125"/>
                <a:gd name="T35" fmla="*/ 129 h 129"/>
                <a:gd name="T36" fmla="*/ 125 w 125"/>
                <a:gd name="T37" fmla="*/ 129 h 129"/>
                <a:gd name="T38" fmla="*/ 125 w 125"/>
                <a:gd name="T39" fmla="*/ 111 h 129"/>
                <a:gd name="T40" fmla="*/ 76 w 125"/>
                <a:gd name="T41" fmla="*/ 111 h 129"/>
                <a:gd name="T42" fmla="*/ 38 w 125"/>
                <a:gd name="T43" fmla="*/ 62 h 129"/>
                <a:gd name="T44" fmla="*/ 62 w 125"/>
                <a:gd name="T45" fmla="*/ 39 h 129"/>
                <a:gd name="T46" fmla="*/ 85 w 125"/>
                <a:gd name="T47" fmla="*/ 62 h 129"/>
                <a:gd name="T48" fmla="*/ 62 w 125"/>
                <a:gd name="T49" fmla="*/ 85 h 129"/>
                <a:gd name="T50" fmla="*/ 38 w 125"/>
                <a:gd name="T51" fmla="*/ 6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5" h="129">
                  <a:moveTo>
                    <a:pt x="76" y="111"/>
                  </a:moveTo>
                  <a:cubicBezTo>
                    <a:pt x="76" y="101"/>
                    <a:pt x="76" y="101"/>
                    <a:pt x="76" y="101"/>
                  </a:cubicBezTo>
                  <a:cubicBezTo>
                    <a:pt x="97" y="96"/>
                    <a:pt x="112" y="81"/>
                    <a:pt x="112" y="62"/>
                  </a:cubicBezTo>
                  <a:cubicBezTo>
                    <a:pt x="112" y="50"/>
                    <a:pt x="105" y="39"/>
                    <a:pt x="94" y="31"/>
                  </a:cubicBezTo>
                  <a:cubicBezTo>
                    <a:pt x="117" y="31"/>
                    <a:pt x="117" y="31"/>
                    <a:pt x="117" y="31"/>
                  </a:cubicBezTo>
                  <a:cubicBezTo>
                    <a:pt x="117" y="13"/>
                    <a:pt x="117" y="13"/>
                    <a:pt x="117" y="13"/>
                  </a:cubicBezTo>
                  <a:cubicBezTo>
                    <a:pt x="76" y="13"/>
                    <a:pt x="76" y="13"/>
                    <a:pt x="76" y="13"/>
                  </a:cubicBezTo>
                  <a:cubicBezTo>
                    <a:pt x="76" y="0"/>
                    <a:pt x="76" y="0"/>
                    <a:pt x="76" y="0"/>
                  </a:cubicBezTo>
                  <a:cubicBezTo>
                    <a:pt x="48" y="0"/>
                    <a:pt x="48" y="0"/>
                    <a:pt x="48" y="0"/>
                  </a:cubicBezTo>
                  <a:cubicBezTo>
                    <a:pt x="48" y="13"/>
                    <a:pt x="48" y="13"/>
                    <a:pt x="48" y="13"/>
                  </a:cubicBezTo>
                  <a:cubicBezTo>
                    <a:pt x="6" y="13"/>
                    <a:pt x="6" y="13"/>
                    <a:pt x="6" y="13"/>
                  </a:cubicBezTo>
                  <a:cubicBezTo>
                    <a:pt x="6" y="31"/>
                    <a:pt x="6" y="31"/>
                    <a:pt x="6" y="31"/>
                  </a:cubicBezTo>
                  <a:cubicBezTo>
                    <a:pt x="30" y="31"/>
                    <a:pt x="30" y="31"/>
                    <a:pt x="30" y="31"/>
                  </a:cubicBezTo>
                  <a:cubicBezTo>
                    <a:pt x="18" y="39"/>
                    <a:pt x="12" y="50"/>
                    <a:pt x="12" y="62"/>
                  </a:cubicBezTo>
                  <a:cubicBezTo>
                    <a:pt x="12" y="81"/>
                    <a:pt x="26" y="96"/>
                    <a:pt x="48" y="101"/>
                  </a:cubicBezTo>
                  <a:cubicBezTo>
                    <a:pt x="48" y="111"/>
                    <a:pt x="48" y="111"/>
                    <a:pt x="48" y="111"/>
                  </a:cubicBezTo>
                  <a:cubicBezTo>
                    <a:pt x="0" y="111"/>
                    <a:pt x="0" y="111"/>
                    <a:pt x="0" y="111"/>
                  </a:cubicBezTo>
                  <a:cubicBezTo>
                    <a:pt x="0" y="129"/>
                    <a:pt x="0" y="129"/>
                    <a:pt x="0" y="129"/>
                  </a:cubicBezTo>
                  <a:cubicBezTo>
                    <a:pt x="125" y="129"/>
                    <a:pt x="125" y="129"/>
                    <a:pt x="125" y="129"/>
                  </a:cubicBezTo>
                  <a:cubicBezTo>
                    <a:pt x="125" y="111"/>
                    <a:pt x="125" y="111"/>
                    <a:pt x="125" y="111"/>
                  </a:cubicBezTo>
                  <a:lnTo>
                    <a:pt x="76" y="111"/>
                  </a:lnTo>
                  <a:close/>
                  <a:moveTo>
                    <a:pt x="38" y="62"/>
                  </a:moveTo>
                  <a:cubicBezTo>
                    <a:pt x="38" y="49"/>
                    <a:pt x="48" y="39"/>
                    <a:pt x="62" y="39"/>
                  </a:cubicBezTo>
                  <a:cubicBezTo>
                    <a:pt x="76" y="39"/>
                    <a:pt x="85" y="49"/>
                    <a:pt x="85" y="62"/>
                  </a:cubicBezTo>
                  <a:cubicBezTo>
                    <a:pt x="85" y="75"/>
                    <a:pt x="76" y="85"/>
                    <a:pt x="62" y="85"/>
                  </a:cubicBezTo>
                  <a:cubicBezTo>
                    <a:pt x="48" y="85"/>
                    <a:pt x="38" y="75"/>
                    <a:pt x="38" y="62"/>
                  </a:cubicBez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grpSp>
    </p:spTree>
    <p:extLst>
      <p:ext uri="{BB962C8B-B14F-4D97-AF65-F5344CB8AC3E}">
        <p14:creationId xmlns:p14="http://schemas.microsoft.com/office/powerpoint/2010/main" val="2288721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제목 및 세로 텍스트">
    <p:spTree>
      <p:nvGrpSpPr>
        <p:cNvPr id="1" name=""/>
        <p:cNvGrpSpPr/>
        <p:nvPr/>
      </p:nvGrpSpPr>
      <p:grpSpPr>
        <a:xfrm>
          <a:off x="0" y="0"/>
          <a:ext cx="0" cy="0"/>
          <a:chOff x="0" y="0"/>
          <a:chExt cx="0" cy="0"/>
        </a:xfrm>
      </p:grpSpPr>
      <p:sp>
        <p:nvSpPr>
          <p:cNvPr id="2" name="직사각형 1"/>
          <p:cNvSpPr/>
          <p:nvPr userDrawn="1"/>
        </p:nvSpPr>
        <p:spPr>
          <a:xfrm>
            <a:off x="0" y="0"/>
            <a:ext cx="9906000" cy="6858000"/>
          </a:xfrm>
          <a:prstGeom prst="rect">
            <a:avLst/>
          </a:prstGeom>
          <a:pattFill prst="pct80">
            <a:fgClr>
              <a:srgbClr val="002060"/>
            </a:fgClr>
            <a:bgClr>
              <a:schemeClr val="tx1">
                <a:lumMod val="95000"/>
                <a:lumOff val="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88" dirty="0">
              <a:ea typeface="a옛날사진관3" panose="02020600000000000000" pitchFamily="18" charset="-127"/>
            </a:endParaRPr>
          </a:p>
        </p:txBody>
      </p:sp>
      <p:sp>
        <p:nvSpPr>
          <p:cNvPr id="27" name="직사각형 26"/>
          <p:cNvSpPr/>
          <p:nvPr userDrawn="1"/>
        </p:nvSpPr>
        <p:spPr>
          <a:xfrm>
            <a:off x="0" y="-1"/>
            <a:ext cx="9906000" cy="6858001"/>
          </a:xfrm>
          <a:prstGeom prst="rect">
            <a:avLst/>
          </a:prstGeom>
          <a:gradFill>
            <a:gsLst>
              <a:gs pos="95455">
                <a:srgbClr val="00153E">
                  <a:alpha val="69000"/>
                </a:srgbClr>
              </a:gs>
              <a:gs pos="0">
                <a:srgbClr val="002060">
                  <a:alpha val="42000"/>
                </a:srgbClr>
              </a:gs>
              <a:gs pos="66000">
                <a:srgbClr val="00153E">
                  <a:alpha val="7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88" dirty="0">
              <a:ea typeface="a옛날사진관3" panose="02020600000000000000" pitchFamily="18" charset="-127"/>
            </a:endParaRPr>
          </a:p>
        </p:txBody>
      </p:sp>
      <p:sp>
        <p:nvSpPr>
          <p:cNvPr id="5" name="직사각형 4"/>
          <p:cNvSpPr/>
          <p:nvPr/>
        </p:nvSpPr>
        <p:spPr>
          <a:xfrm>
            <a:off x="2115" y="-1"/>
            <a:ext cx="9906000" cy="6858001"/>
          </a:xfrm>
          <a:prstGeom prst="rect">
            <a:avLst/>
          </a:prstGeom>
          <a:solidFill>
            <a:srgbClr val="181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88" dirty="0">
              <a:ea typeface="a옛날사진관3" panose="02020600000000000000" pitchFamily="18" charset="-127"/>
            </a:endParaRPr>
          </a:p>
        </p:txBody>
      </p:sp>
    </p:spTree>
    <p:extLst>
      <p:ext uri="{BB962C8B-B14F-4D97-AF65-F5344CB8AC3E}">
        <p14:creationId xmlns:p14="http://schemas.microsoft.com/office/powerpoint/2010/main" val="1919230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목차,간지">
    <p:spTree>
      <p:nvGrpSpPr>
        <p:cNvPr id="1" name=""/>
        <p:cNvGrpSpPr/>
        <p:nvPr/>
      </p:nvGrpSpPr>
      <p:grpSpPr>
        <a:xfrm>
          <a:off x="0" y="0"/>
          <a:ext cx="0" cy="0"/>
          <a:chOff x="0" y="0"/>
          <a:chExt cx="0" cy="0"/>
        </a:xfrm>
      </p:grpSpPr>
      <p:sp>
        <p:nvSpPr>
          <p:cNvPr id="3" name="양쪽 모서리가 둥근 사각형 11">
            <a:extLst>
              <a:ext uri="{FF2B5EF4-FFF2-40B4-BE49-F238E27FC236}">
                <a16:creationId xmlns:a16="http://schemas.microsoft.com/office/drawing/2014/main" id="{61623B2D-0D97-4CA9-BF1C-81A61B58B56A}"/>
              </a:ext>
            </a:extLst>
          </p:cNvPr>
          <p:cNvSpPr/>
          <p:nvPr userDrawn="1"/>
        </p:nvSpPr>
        <p:spPr>
          <a:xfrm flipV="1">
            <a:off x="0" y="0"/>
            <a:ext cx="4551363" cy="6489700"/>
          </a:xfrm>
          <a:custGeom>
            <a:avLst/>
            <a:gdLst/>
            <a:ahLst/>
            <a:cxnLst/>
            <a:rect l="l" t="t" r="r" b="b"/>
            <a:pathLst>
              <a:path w="4551363" h="6489700">
                <a:moveTo>
                  <a:pt x="0" y="6489700"/>
                </a:moveTo>
                <a:lnTo>
                  <a:pt x="4551363" y="6489700"/>
                </a:lnTo>
                <a:lnTo>
                  <a:pt x="4551363" y="303286"/>
                </a:lnTo>
                <a:cubicBezTo>
                  <a:pt x="4551363" y="135786"/>
                  <a:pt x="4415577" y="0"/>
                  <a:pt x="4248077" y="0"/>
                </a:cubicBezTo>
                <a:lnTo>
                  <a:pt x="0" y="0"/>
                </a:lnTo>
                <a:close/>
              </a:path>
            </a:pathLst>
          </a:custGeom>
          <a:gradFill>
            <a:gsLst>
              <a:gs pos="0">
                <a:schemeClr val="accent6">
                  <a:lumMod val="40000"/>
                  <a:lumOff val="60000"/>
                </a:schemeClr>
              </a:gs>
              <a:gs pos="26000">
                <a:schemeClr val="accent6">
                  <a:lumMod val="60000"/>
                  <a:lumOff val="40000"/>
                  <a:alpha val="93000"/>
                </a:schemeClr>
              </a:gs>
              <a:gs pos="83000">
                <a:srgbClr val="F9AD6F"/>
              </a:gs>
              <a:gs pos="100000">
                <a:schemeClr val="accent6">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ko-KR" altLang="en-US" sz="1200" b="1" dirty="0">
              <a:solidFill>
                <a:schemeClr val="tx1"/>
              </a:solidFill>
              <a:latin typeface="HY견고딕" panose="02030600000101010101" pitchFamily="18" charset="-127"/>
              <a:ea typeface="HY견고딕" panose="02030600000101010101" pitchFamily="18" charset="-127"/>
            </a:endParaRPr>
          </a:p>
        </p:txBody>
      </p:sp>
      <p:sp>
        <p:nvSpPr>
          <p:cNvPr id="4" name="Rectangle 2">
            <a:extLst>
              <a:ext uri="{FF2B5EF4-FFF2-40B4-BE49-F238E27FC236}">
                <a16:creationId xmlns:a16="http://schemas.microsoft.com/office/drawing/2014/main" id="{98DD2393-1091-4A2D-83D0-2285335296EB}"/>
              </a:ext>
            </a:extLst>
          </p:cNvPr>
          <p:cNvSpPr txBox="1">
            <a:spLocks noChangeArrowheads="1"/>
          </p:cNvSpPr>
          <p:nvPr userDrawn="1"/>
        </p:nvSpPr>
        <p:spPr bwMode="auto">
          <a:xfrm>
            <a:off x="351642" y="2533067"/>
            <a:ext cx="4192568" cy="71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233" tIns="47117" rIns="94233" bIns="47117" numCol="1" anchor="t" anchorCtr="0" compatLnSpc="1">
            <a:prstTxWarp prst="textNoShape">
              <a:avLst/>
            </a:prstTxWarp>
            <a:spAutoFit/>
          </a:bodyPr>
          <a:lstStyle>
            <a:lvl1pPr algn="ctr" rtl="0" eaLnBrk="0" fontAlgn="base" latinLnBrk="1" hangingPunct="0">
              <a:spcBef>
                <a:spcPct val="0"/>
              </a:spcBef>
              <a:spcAft>
                <a:spcPct val="0"/>
              </a:spcAft>
              <a:defRPr sz="4499" kern="1200">
                <a:solidFill>
                  <a:schemeClr val="tx1"/>
                </a:solidFill>
                <a:latin typeface="+mj-lt"/>
                <a:ea typeface="+mj-ea"/>
                <a:cs typeface="+mj-cs"/>
              </a:defRPr>
            </a:lvl1pPr>
            <a:lvl2pPr algn="ctr" rtl="0" eaLnBrk="0" fontAlgn="base" latinLnBrk="1" hangingPunct="0">
              <a:spcBef>
                <a:spcPct val="0"/>
              </a:spcBef>
              <a:spcAft>
                <a:spcPct val="0"/>
              </a:spcAft>
              <a:defRPr sz="4499">
                <a:solidFill>
                  <a:schemeClr val="tx1"/>
                </a:solidFill>
                <a:latin typeface="KoPub돋움체 Medium" pitchFamily="50" charset="-127"/>
                <a:ea typeface="KoPub돋움체 Medium" pitchFamily="50" charset="-127"/>
              </a:defRPr>
            </a:lvl2pPr>
            <a:lvl3pPr algn="ctr" rtl="0" eaLnBrk="0" fontAlgn="base" latinLnBrk="1" hangingPunct="0">
              <a:spcBef>
                <a:spcPct val="0"/>
              </a:spcBef>
              <a:spcAft>
                <a:spcPct val="0"/>
              </a:spcAft>
              <a:defRPr sz="4499">
                <a:solidFill>
                  <a:schemeClr val="tx1"/>
                </a:solidFill>
                <a:latin typeface="KoPub돋움체 Medium" pitchFamily="50" charset="-127"/>
                <a:ea typeface="KoPub돋움체 Medium" pitchFamily="50" charset="-127"/>
              </a:defRPr>
            </a:lvl3pPr>
            <a:lvl4pPr algn="ctr" rtl="0" eaLnBrk="0" fontAlgn="base" latinLnBrk="1" hangingPunct="0">
              <a:spcBef>
                <a:spcPct val="0"/>
              </a:spcBef>
              <a:spcAft>
                <a:spcPct val="0"/>
              </a:spcAft>
              <a:defRPr sz="4499">
                <a:solidFill>
                  <a:schemeClr val="tx1"/>
                </a:solidFill>
                <a:latin typeface="KoPub돋움체 Medium" pitchFamily="50" charset="-127"/>
                <a:ea typeface="KoPub돋움체 Medium" pitchFamily="50" charset="-127"/>
              </a:defRPr>
            </a:lvl4pPr>
            <a:lvl5pPr algn="ctr" rtl="0" eaLnBrk="0" fontAlgn="base" latinLnBrk="1" hangingPunct="0">
              <a:spcBef>
                <a:spcPct val="0"/>
              </a:spcBef>
              <a:spcAft>
                <a:spcPct val="0"/>
              </a:spcAft>
              <a:defRPr sz="4499">
                <a:solidFill>
                  <a:schemeClr val="tx1"/>
                </a:solidFill>
                <a:latin typeface="KoPub돋움체 Medium" pitchFamily="50" charset="-127"/>
                <a:ea typeface="KoPub돋움체 Medium" pitchFamily="50" charset="-127"/>
              </a:defRPr>
            </a:lvl5pPr>
            <a:lvl6pPr marL="471074" algn="ctr" rtl="0" fontAlgn="base" latinLnBrk="1">
              <a:spcBef>
                <a:spcPct val="0"/>
              </a:spcBef>
              <a:spcAft>
                <a:spcPct val="0"/>
              </a:spcAft>
              <a:defRPr sz="4499">
                <a:solidFill>
                  <a:schemeClr val="tx1"/>
                </a:solidFill>
                <a:latin typeface="KoPub돋움체 Medium" pitchFamily="50" charset="-127"/>
                <a:ea typeface="KoPub돋움체 Medium" pitchFamily="50" charset="-127"/>
              </a:defRPr>
            </a:lvl6pPr>
            <a:lvl7pPr marL="942148" algn="ctr" rtl="0" fontAlgn="base" latinLnBrk="1">
              <a:spcBef>
                <a:spcPct val="0"/>
              </a:spcBef>
              <a:spcAft>
                <a:spcPct val="0"/>
              </a:spcAft>
              <a:defRPr sz="4499">
                <a:solidFill>
                  <a:schemeClr val="tx1"/>
                </a:solidFill>
                <a:latin typeface="KoPub돋움체 Medium" pitchFamily="50" charset="-127"/>
                <a:ea typeface="KoPub돋움체 Medium" pitchFamily="50" charset="-127"/>
              </a:defRPr>
            </a:lvl7pPr>
            <a:lvl8pPr marL="1413221" algn="ctr" rtl="0" fontAlgn="base" latinLnBrk="1">
              <a:spcBef>
                <a:spcPct val="0"/>
              </a:spcBef>
              <a:spcAft>
                <a:spcPct val="0"/>
              </a:spcAft>
              <a:defRPr sz="4499">
                <a:solidFill>
                  <a:schemeClr val="tx1"/>
                </a:solidFill>
                <a:latin typeface="KoPub돋움체 Medium" pitchFamily="50" charset="-127"/>
                <a:ea typeface="KoPub돋움체 Medium" pitchFamily="50" charset="-127"/>
              </a:defRPr>
            </a:lvl8pPr>
            <a:lvl9pPr marL="1884296" algn="ctr" rtl="0" fontAlgn="base" latinLnBrk="1">
              <a:spcBef>
                <a:spcPct val="0"/>
              </a:spcBef>
              <a:spcAft>
                <a:spcPct val="0"/>
              </a:spcAft>
              <a:defRPr sz="4499">
                <a:solidFill>
                  <a:schemeClr val="tx1"/>
                </a:solidFill>
                <a:latin typeface="KoPub돋움체 Medium" pitchFamily="50" charset="-127"/>
                <a:ea typeface="KoPub돋움체 Medium" pitchFamily="50" charset="-127"/>
              </a:defRPr>
            </a:lvl9pPr>
          </a:lstStyle>
          <a:p>
            <a:pPr lvl="0">
              <a:defRPr/>
            </a:pPr>
            <a:r>
              <a:rPr lang="en-US" altLang="ko-KR" sz="4000" b="1" dirty="0">
                <a:ln>
                  <a:solidFill>
                    <a:schemeClr val="bg1">
                      <a:lumMod val="65000"/>
                      <a:alpha val="0"/>
                    </a:schemeClr>
                  </a:solidFill>
                </a:ln>
                <a:solidFill>
                  <a:schemeClr val="bg1"/>
                </a:solidFill>
                <a:latin typeface="HY견고딕" panose="02030600000101010101" pitchFamily="18" charset="-127"/>
                <a:ea typeface="HY견고딕" panose="02030600000101010101" pitchFamily="18" charset="-127"/>
              </a:rPr>
              <a:t>Contents</a:t>
            </a:r>
          </a:p>
        </p:txBody>
      </p:sp>
      <p:pic>
        <p:nvPicPr>
          <p:cNvPr id="5" name="그림 4">
            <a:extLst>
              <a:ext uri="{FF2B5EF4-FFF2-40B4-BE49-F238E27FC236}">
                <a16:creationId xmlns:a16="http://schemas.microsoft.com/office/drawing/2014/main" id="{9EC2AD27-FA0D-401B-B395-3CF7B5985221}"/>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2019303" y="3422501"/>
            <a:ext cx="857248" cy="439674"/>
          </a:xfrm>
          <a:prstGeom prst="rect">
            <a:avLst/>
          </a:prstGeom>
        </p:spPr>
      </p:pic>
      <p:cxnSp>
        <p:nvCxnSpPr>
          <p:cNvPr id="6" name="직선 연결선 5">
            <a:extLst>
              <a:ext uri="{FF2B5EF4-FFF2-40B4-BE49-F238E27FC236}">
                <a16:creationId xmlns:a16="http://schemas.microsoft.com/office/drawing/2014/main" id="{85752C0E-4C47-4EEE-9FA3-9A0F3C622A39}"/>
              </a:ext>
            </a:extLst>
          </p:cNvPr>
          <p:cNvCxnSpPr/>
          <p:nvPr userDrawn="1"/>
        </p:nvCxnSpPr>
        <p:spPr>
          <a:xfrm>
            <a:off x="539926" y="3244850"/>
            <a:ext cx="38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제목 1">
            <a:extLst>
              <a:ext uri="{FF2B5EF4-FFF2-40B4-BE49-F238E27FC236}">
                <a16:creationId xmlns:a16="http://schemas.microsoft.com/office/drawing/2014/main" id="{94D915A1-420D-4A4B-85A7-5C6488B5DE6E}"/>
              </a:ext>
            </a:extLst>
          </p:cNvPr>
          <p:cNvSpPr txBox="1">
            <a:spLocks/>
          </p:cNvSpPr>
          <p:nvPr userDrawn="1"/>
        </p:nvSpPr>
        <p:spPr>
          <a:xfrm>
            <a:off x="6936544" y="64411"/>
            <a:ext cx="2241686" cy="609245"/>
          </a:xfrm>
          <a:prstGeom prst="rect">
            <a:avLst/>
          </a:prstGeom>
        </p:spPr>
        <p:txBody>
          <a:bodyPr lIns="0" tIns="35661" rIns="0" bIns="35661" anchor="ctr">
            <a:scene3d>
              <a:camera prst="orthographicFront"/>
              <a:lightRig rig="threePt" dir="t"/>
            </a:scene3d>
            <a:sp3d/>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r"/>
            <a:r>
              <a:rPr lang="en-US" altLang="ko-KR" sz="900" b="1" dirty="0">
                <a:ln>
                  <a:solidFill>
                    <a:srgbClr val="000000">
                      <a:alpha val="0"/>
                    </a:srgbClr>
                  </a:solidFill>
                </a:ln>
                <a:solidFill>
                  <a:srgbClr val="EF7621"/>
                </a:solidFill>
                <a:latin typeface="HY견고딕" panose="02030600000101010101" pitchFamily="18" charset="-127"/>
                <a:ea typeface="HY견고딕" panose="02030600000101010101" pitchFamily="18" charset="-127"/>
              </a:rPr>
              <a:t>Application </a:t>
            </a:r>
            <a:br>
              <a:rPr lang="en-US" altLang="ko-KR" sz="900" b="1" dirty="0">
                <a:ln>
                  <a:solidFill>
                    <a:srgbClr val="000000">
                      <a:alpha val="0"/>
                    </a:srgbClr>
                  </a:solidFill>
                </a:ln>
                <a:solidFill>
                  <a:srgbClr val="EF7621"/>
                </a:solidFill>
                <a:latin typeface="HY견고딕" panose="02030600000101010101" pitchFamily="18" charset="-127"/>
                <a:ea typeface="HY견고딕" panose="02030600000101010101" pitchFamily="18" charset="-127"/>
              </a:rPr>
            </a:br>
            <a:r>
              <a:rPr lang="en-US" altLang="ko-KR" sz="900" b="1" dirty="0">
                <a:ln>
                  <a:solidFill>
                    <a:srgbClr val="000000">
                      <a:alpha val="0"/>
                    </a:srgbClr>
                  </a:solidFill>
                </a:ln>
                <a:solidFill>
                  <a:srgbClr val="EF7621"/>
                </a:solidFill>
                <a:latin typeface="HY견고딕" panose="02030600000101010101" pitchFamily="18" charset="-127"/>
                <a:ea typeface="HY견고딕" panose="02030600000101010101" pitchFamily="18" charset="-127"/>
              </a:rPr>
              <a:t>Modernization </a:t>
            </a:r>
            <a:br>
              <a:rPr lang="en-US" altLang="ko-KR" sz="900" b="1" dirty="0">
                <a:ln>
                  <a:solidFill>
                    <a:srgbClr val="000000">
                      <a:alpha val="0"/>
                    </a:srgbClr>
                  </a:solidFill>
                </a:ln>
                <a:solidFill>
                  <a:srgbClr val="EF7621"/>
                </a:solidFill>
                <a:latin typeface="HY견고딕" panose="02030600000101010101" pitchFamily="18" charset="-127"/>
                <a:ea typeface="HY견고딕" panose="02030600000101010101" pitchFamily="18" charset="-127"/>
              </a:rPr>
            </a:br>
            <a:r>
              <a:rPr lang="en-US" altLang="ko-KR" sz="900" b="1" dirty="0">
                <a:ln>
                  <a:solidFill>
                    <a:srgbClr val="000000">
                      <a:alpha val="0"/>
                    </a:srgbClr>
                  </a:solidFill>
                </a:ln>
                <a:solidFill>
                  <a:srgbClr val="EF7621"/>
                </a:solidFill>
                <a:latin typeface="HY견고딕" panose="02030600000101010101" pitchFamily="18" charset="-127"/>
                <a:ea typeface="HY견고딕" panose="02030600000101010101" pitchFamily="18" charset="-127"/>
              </a:rPr>
              <a:t>Factory</a:t>
            </a:r>
          </a:p>
        </p:txBody>
      </p:sp>
      <p:cxnSp>
        <p:nvCxnSpPr>
          <p:cNvPr id="19" name="직선 연결선 18">
            <a:extLst>
              <a:ext uri="{FF2B5EF4-FFF2-40B4-BE49-F238E27FC236}">
                <a16:creationId xmlns:a16="http://schemas.microsoft.com/office/drawing/2014/main" id="{915E3669-1AC3-4F17-96DA-6583AB8F59D7}"/>
              </a:ext>
            </a:extLst>
          </p:cNvPr>
          <p:cNvCxnSpPr/>
          <p:nvPr userDrawn="1"/>
        </p:nvCxnSpPr>
        <p:spPr>
          <a:xfrm>
            <a:off x="9273480" y="0"/>
            <a:ext cx="0" cy="582083"/>
          </a:xfrm>
          <a:prstGeom prst="line">
            <a:avLst/>
          </a:prstGeom>
          <a:ln w="12700">
            <a:solidFill>
              <a:srgbClr val="EF762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599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본문">
    <p:spTree>
      <p:nvGrpSpPr>
        <p:cNvPr id="1" name=""/>
        <p:cNvGrpSpPr/>
        <p:nvPr/>
      </p:nvGrpSpPr>
      <p:grpSpPr>
        <a:xfrm>
          <a:off x="0" y="0"/>
          <a:ext cx="0" cy="0"/>
          <a:chOff x="0" y="0"/>
          <a:chExt cx="0" cy="0"/>
        </a:xfrm>
      </p:grpSpPr>
      <p:sp>
        <p:nvSpPr>
          <p:cNvPr id="15" name="자유형 14"/>
          <p:cNvSpPr/>
          <p:nvPr userDrawn="1"/>
        </p:nvSpPr>
        <p:spPr>
          <a:xfrm>
            <a:off x="152932" y="1"/>
            <a:ext cx="9753068" cy="620687"/>
          </a:xfrm>
          <a:custGeom>
            <a:avLst/>
            <a:gdLst>
              <a:gd name="connsiteX0" fmla="*/ 0 w 9753068"/>
              <a:gd name="connsiteY0" fmla="*/ 0 h 844827"/>
              <a:gd name="connsiteX1" fmla="*/ 9753068 w 9753068"/>
              <a:gd name="connsiteY1" fmla="*/ 0 h 844827"/>
              <a:gd name="connsiteX2" fmla="*/ 9753068 w 9753068"/>
              <a:gd name="connsiteY2" fmla="*/ 844827 h 844827"/>
              <a:gd name="connsiteX3" fmla="*/ 216044 w 9753068"/>
              <a:gd name="connsiteY3" fmla="*/ 844827 h 844827"/>
              <a:gd name="connsiteX4" fmla="*/ 0 w 9753068"/>
              <a:gd name="connsiteY4" fmla="*/ 628783 h 84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53068" h="844827">
                <a:moveTo>
                  <a:pt x="0" y="0"/>
                </a:moveTo>
                <a:lnTo>
                  <a:pt x="9753068" y="0"/>
                </a:lnTo>
                <a:lnTo>
                  <a:pt x="9753068" y="844827"/>
                </a:lnTo>
                <a:lnTo>
                  <a:pt x="216044" y="844827"/>
                </a:lnTo>
                <a:cubicBezTo>
                  <a:pt x="96726" y="844827"/>
                  <a:pt x="0" y="748101"/>
                  <a:pt x="0" y="628783"/>
                </a:cubicBezTo>
                <a:close/>
              </a:path>
            </a:pathLst>
          </a:custGeom>
          <a:gradFill flip="none" rotWithShape="1">
            <a:gsLst>
              <a:gs pos="0">
                <a:schemeClr val="accent6">
                  <a:lumMod val="40000"/>
                  <a:lumOff val="60000"/>
                </a:schemeClr>
              </a:gs>
              <a:gs pos="26000">
                <a:schemeClr val="accent6">
                  <a:lumMod val="60000"/>
                  <a:lumOff val="40000"/>
                  <a:alpha val="93000"/>
                </a:schemeClr>
              </a:gs>
              <a:gs pos="83000">
                <a:srgbClr val="F9AD6F"/>
              </a:gs>
              <a:gs pos="100000">
                <a:schemeClr val="accent6">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ko-KR" altLang="en-US" sz="1200" b="1" dirty="0">
              <a:solidFill>
                <a:schemeClr val="tx1"/>
              </a:solidFill>
              <a:latin typeface="HY견고딕" panose="02030600000101010101" pitchFamily="18" charset="-127"/>
              <a:ea typeface="HY견고딕" panose="02030600000101010101" pitchFamily="18" charset="-127"/>
            </a:endParaRPr>
          </a:p>
        </p:txBody>
      </p:sp>
      <p:sp>
        <p:nvSpPr>
          <p:cNvPr id="6" name="제목 1">
            <a:extLst>
              <a:ext uri="{FF2B5EF4-FFF2-40B4-BE49-F238E27FC236}">
                <a16:creationId xmlns:a16="http://schemas.microsoft.com/office/drawing/2014/main" id="{DE71353C-5011-4F2D-96E6-D1AE2B76F14A}"/>
              </a:ext>
            </a:extLst>
          </p:cNvPr>
          <p:cNvSpPr>
            <a:spLocks noGrp="1"/>
          </p:cNvSpPr>
          <p:nvPr>
            <p:ph type="title" hasCustomPrompt="1"/>
          </p:nvPr>
        </p:nvSpPr>
        <p:spPr>
          <a:xfrm>
            <a:off x="278084" y="116362"/>
            <a:ext cx="9349831" cy="490066"/>
          </a:xfrm>
          <a:prstGeom prst="rect">
            <a:avLst/>
          </a:prstGeom>
        </p:spPr>
        <p:txBody>
          <a:bodyPr anchor="ctr">
            <a:scene3d>
              <a:camera prst="orthographicFront"/>
              <a:lightRig rig="threePt" dir="t"/>
            </a:scene3d>
            <a:sp3d>
              <a:bevelT w="1270"/>
            </a:sp3d>
          </a:bodyPr>
          <a:lstStyle>
            <a:lvl1pPr>
              <a:defRPr lang="ko-KR" altLang="en-US" sz="2000" b="1" kern="1200" baseline="0" dirty="0">
                <a:ln>
                  <a:solidFill>
                    <a:srgbClr val="E5DDD0">
                      <a:alpha val="0"/>
                    </a:srgbClr>
                  </a:solidFill>
                </a:ln>
                <a:solidFill>
                  <a:schemeClr val="bg1"/>
                </a:solidFill>
                <a:latin typeface="HY견고딕" panose="02030600000101010101" pitchFamily="18" charset="-127"/>
                <a:ea typeface="HY견고딕" panose="02030600000101010101" pitchFamily="18" charset="-127"/>
                <a:cs typeface="+mn-cs"/>
              </a:defRPr>
            </a:lvl1pPr>
          </a:lstStyle>
          <a:p>
            <a:r>
              <a:rPr lang="ko-KR" altLang="en-US" dirty="0"/>
              <a:t>페이지 제목 편집</a:t>
            </a:r>
          </a:p>
        </p:txBody>
      </p:sp>
      <p:pic>
        <p:nvPicPr>
          <p:cNvPr id="12" name="Picture 2" descr="D:\Work\- SK logo\SK 주식회사 c&amp;c\SK주식회사_C_C.png">
            <a:extLst>
              <a:ext uri="{FF2B5EF4-FFF2-40B4-BE49-F238E27FC236}">
                <a16:creationId xmlns:a16="http://schemas.microsoft.com/office/drawing/2014/main" id="{483571BF-89E6-4FCF-B3D0-8A4F472CB16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0783" y="6553195"/>
            <a:ext cx="471196" cy="267794"/>
          </a:xfrm>
          <a:prstGeom prst="rect">
            <a:avLst/>
          </a:prstGeom>
          <a:noFill/>
          <a:extLst>
            <a:ext uri="{909E8E84-426E-40DD-AFC4-6F175D3DCCD1}">
              <a14:hiddenFill xmlns:a14="http://schemas.microsoft.com/office/drawing/2010/main">
                <a:solidFill>
                  <a:srgbClr val="FFFFFF"/>
                </a:solidFill>
              </a14:hiddenFill>
            </a:ext>
          </a:extLst>
        </p:spPr>
      </p:pic>
      <p:sp>
        <p:nvSpPr>
          <p:cNvPr id="9" name="슬라이드 번호 개체 틀 5">
            <a:extLst>
              <a:ext uri="{FF2B5EF4-FFF2-40B4-BE49-F238E27FC236}">
                <a16:creationId xmlns:a16="http://schemas.microsoft.com/office/drawing/2014/main" id="{BEEBCBE8-1FE1-455B-85EF-8B0CEED7C8DF}"/>
              </a:ext>
            </a:extLst>
          </p:cNvPr>
          <p:cNvSpPr txBox="1">
            <a:spLocks/>
          </p:cNvSpPr>
          <p:nvPr userDrawn="1"/>
        </p:nvSpPr>
        <p:spPr>
          <a:xfrm>
            <a:off x="9104350" y="6571604"/>
            <a:ext cx="781198" cy="249385"/>
          </a:xfrm>
          <a:prstGeom prst="rect">
            <a:avLst/>
          </a:prstGeom>
        </p:spPr>
        <p:txBody>
          <a:bodyPr vert="horz" lIns="91440" tIns="45720" rIns="91440" bIns="45720" rtlCol="0" anchor="ctr"/>
          <a:lstStyle>
            <a:defPPr>
              <a:defRPr lang="ko-KR"/>
            </a:defPPr>
            <a:lvl1pPr marL="0" algn="r" defTabSz="914400" rtl="0" eaLnBrk="1" latinLnBrk="1" hangingPunct="1">
              <a:defRPr sz="975"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l"/>
            <a:r>
              <a:rPr kumimoji="1" lang="en-US" altLang="ko-KR" sz="800" b="1" kern="1200" dirty="0">
                <a:solidFill>
                  <a:prstClr val="black"/>
                </a:solidFill>
                <a:latin typeface="Arial" panose="020B0604020202020204" pitchFamily="34" charset="0"/>
                <a:ea typeface="HY견고딕" panose="02030600000101010101" pitchFamily="18" charset="-127"/>
                <a:cs typeface="Arial" panose="020B0604020202020204" pitchFamily="34" charset="0"/>
              </a:rPr>
              <a:t>Page </a:t>
            </a:r>
            <a:r>
              <a:rPr kumimoji="1" lang="ko-KR" altLang="en-US" sz="800" b="1" kern="1200" dirty="0">
                <a:solidFill>
                  <a:prstClr val="black"/>
                </a:solidFill>
                <a:latin typeface="Arial" panose="020B0604020202020204" pitchFamily="34" charset="0"/>
                <a:ea typeface="HY견고딕" panose="02030600000101010101" pitchFamily="18" charset="-127"/>
                <a:cs typeface="Arial" panose="020B0604020202020204" pitchFamily="34" charset="0"/>
              </a:rPr>
              <a:t> </a:t>
            </a:r>
            <a:r>
              <a:rPr kumimoji="1" lang="en-US" altLang="ko-KR" sz="800" b="0" dirty="0">
                <a:solidFill>
                  <a:srgbClr val="C00000"/>
                </a:solidFill>
                <a:latin typeface="Arial" panose="020B0604020202020204" pitchFamily="34" charset="0"/>
                <a:ea typeface="HY견고딕" panose="02030600000101010101" pitchFamily="18" charset="-127"/>
                <a:cs typeface="Arial" panose="020B0604020202020204" pitchFamily="34" charset="0"/>
              </a:rPr>
              <a:t>| </a:t>
            </a:r>
            <a:r>
              <a:rPr kumimoji="1" lang="en-US" altLang="ko-KR" sz="800" b="1" kern="1200" dirty="0">
                <a:solidFill>
                  <a:prstClr val="black"/>
                </a:solidFill>
                <a:latin typeface="Arial" panose="020B0604020202020204" pitchFamily="34" charset="0"/>
                <a:ea typeface="HY견고딕" panose="02030600000101010101" pitchFamily="18" charset="-127"/>
                <a:cs typeface="Arial" panose="020B0604020202020204" pitchFamily="34" charset="0"/>
              </a:rPr>
              <a:t> </a:t>
            </a:r>
            <a:fld id="{C0DC42CE-27A7-4240-9189-CD7B99266FE2}" type="slidenum">
              <a:rPr kumimoji="1" lang="ko-KR" altLang="en-US" sz="800" b="1" kern="1200" smtClean="0">
                <a:solidFill>
                  <a:prstClr val="black"/>
                </a:solidFill>
                <a:latin typeface="Arial" panose="020B0604020202020204" pitchFamily="34" charset="0"/>
                <a:ea typeface="HY견고딕" panose="02030600000101010101" pitchFamily="18" charset="-127"/>
                <a:cs typeface="Arial" panose="020B0604020202020204" pitchFamily="34" charset="0"/>
              </a:rPr>
              <a:pPr algn="l"/>
              <a:t>‹#›</a:t>
            </a:fld>
            <a:r>
              <a:rPr kumimoji="1" lang="ko-KR" altLang="en-US" sz="800" b="1" kern="1200" dirty="0">
                <a:solidFill>
                  <a:prstClr val="black"/>
                </a:solidFill>
                <a:latin typeface="Arial" panose="020B0604020202020204" pitchFamily="34" charset="0"/>
                <a:ea typeface="HY견고딕" panose="02030600000101010101" pitchFamily="18" charset="-127"/>
                <a:cs typeface="Arial" panose="020B0604020202020204" pitchFamily="34" charset="0"/>
              </a:rPr>
              <a:t> </a:t>
            </a:r>
          </a:p>
        </p:txBody>
      </p:sp>
    </p:spTree>
    <p:extLst>
      <p:ext uri="{BB962C8B-B14F-4D97-AF65-F5344CB8AC3E}">
        <p14:creationId xmlns:p14="http://schemas.microsoft.com/office/powerpoint/2010/main" val="97066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본문_헤드라인">
    <p:spTree>
      <p:nvGrpSpPr>
        <p:cNvPr id="1" name=""/>
        <p:cNvGrpSpPr/>
        <p:nvPr/>
      </p:nvGrpSpPr>
      <p:grpSpPr>
        <a:xfrm>
          <a:off x="0" y="0"/>
          <a:ext cx="0" cy="0"/>
          <a:chOff x="0" y="0"/>
          <a:chExt cx="0" cy="0"/>
        </a:xfrm>
      </p:grpSpPr>
      <p:sp>
        <p:nvSpPr>
          <p:cNvPr id="15" name="자유형 14"/>
          <p:cNvSpPr/>
          <p:nvPr userDrawn="1"/>
        </p:nvSpPr>
        <p:spPr>
          <a:xfrm>
            <a:off x="152932" y="1"/>
            <a:ext cx="9753068" cy="620687"/>
          </a:xfrm>
          <a:custGeom>
            <a:avLst/>
            <a:gdLst>
              <a:gd name="connsiteX0" fmla="*/ 0 w 9753068"/>
              <a:gd name="connsiteY0" fmla="*/ 0 h 844827"/>
              <a:gd name="connsiteX1" fmla="*/ 9753068 w 9753068"/>
              <a:gd name="connsiteY1" fmla="*/ 0 h 844827"/>
              <a:gd name="connsiteX2" fmla="*/ 9753068 w 9753068"/>
              <a:gd name="connsiteY2" fmla="*/ 844827 h 844827"/>
              <a:gd name="connsiteX3" fmla="*/ 216044 w 9753068"/>
              <a:gd name="connsiteY3" fmla="*/ 844827 h 844827"/>
              <a:gd name="connsiteX4" fmla="*/ 0 w 9753068"/>
              <a:gd name="connsiteY4" fmla="*/ 628783 h 84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53068" h="844827">
                <a:moveTo>
                  <a:pt x="0" y="0"/>
                </a:moveTo>
                <a:lnTo>
                  <a:pt x="9753068" y="0"/>
                </a:lnTo>
                <a:lnTo>
                  <a:pt x="9753068" y="844827"/>
                </a:lnTo>
                <a:lnTo>
                  <a:pt x="216044" y="844827"/>
                </a:lnTo>
                <a:cubicBezTo>
                  <a:pt x="96726" y="844827"/>
                  <a:pt x="0" y="748101"/>
                  <a:pt x="0" y="628783"/>
                </a:cubicBezTo>
                <a:close/>
              </a:path>
            </a:pathLst>
          </a:custGeom>
          <a:gradFill flip="none" rotWithShape="1">
            <a:gsLst>
              <a:gs pos="0">
                <a:schemeClr val="accent6">
                  <a:lumMod val="40000"/>
                  <a:lumOff val="60000"/>
                </a:schemeClr>
              </a:gs>
              <a:gs pos="26000">
                <a:schemeClr val="accent6">
                  <a:lumMod val="60000"/>
                  <a:lumOff val="40000"/>
                  <a:alpha val="93000"/>
                </a:schemeClr>
              </a:gs>
              <a:gs pos="83000">
                <a:srgbClr val="F9AD6F"/>
              </a:gs>
              <a:gs pos="100000">
                <a:schemeClr val="accent6">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ko-KR" altLang="en-US" sz="1200" b="1" dirty="0">
              <a:solidFill>
                <a:schemeClr val="tx1"/>
              </a:solidFill>
              <a:latin typeface="HY견고딕" panose="02030600000101010101" pitchFamily="18" charset="-127"/>
              <a:ea typeface="HY견고딕" panose="02030600000101010101" pitchFamily="18" charset="-127"/>
            </a:endParaRPr>
          </a:p>
        </p:txBody>
      </p:sp>
      <p:sp>
        <p:nvSpPr>
          <p:cNvPr id="6" name="제목 1">
            <a:extLst>
              <a:ext uri="{FF2B5EF4-FFF2-40B4-BE49-F238E27FC236}">
                <a16:creationId xmlns:a16="http://schemas.microsoft.com/office/drawing/2014/main" id="{DE71353C-5011-4F2D-96E6-D1AE2B76F14A}"/>
              </a:ext>
            </a:extLst>
          </p:cNvPr>
          <p:cNvSpPr>
            <a:spLocks noGrp="1"/>
          </p:cNvSpPr>
          <p:nvPr>
            <p:ph type="title" hasCustomPrompt="1"/>
          </p:nvPr>
        </p:nvSpPr>
        <p:spPr>
          <a:xfrm>
            <a:off x="278084" y="116362"/>
            <a:ext cx="9349831" cy="490066"/>
          </a:xfrm>
          <a:prstGeom prst="rect">
            <a:avLst/>
          </a:prstGeom>
        </p:spPr>
        <p:txBody>
          <a:bodyPr anchor="ctr">
            <a:scene3d>
              <a:camera prst="orthographicFront"/>
              <a:lightRig rig="threePt" dir="t"/>
            </a:scene3d>
            <a:sp3d>
              <a:bevelT w="1270"/>
            </a:sp3d>
          </a:bodyPr>
          <a:lstStyle>
            <a:lvl1pPr>
              <a:defRPr lang="ko-KR" altLang="en-US" sz="2000" b="1" kern="1200" baseline="0" dirty="0">
                <a:ln>
                  <a:solidFill>
                    <a:srgbClr val="E5DDD0">
                      <a:alpha val="0"/>
                    </a:srgbClr>
                  </a:solidFill>
                </a:ln>
                <a:solidFill>
                  <a:schemeClr val="bg1"/>
                </a:solidFill>
                <a:latin typeface="HY견고딕" panose="02030600000101010101" pitchFamily="18" charset="-127"/>
                <a:ea typeface="HY견고딕" panose="02030600000101010101" pitchFamily="18" charset="-127"/>
                <a:cs typeface="+mn-cs"/>
              </a:defRPr>
            </a:lvl1pPr>
          </a:lstStyle>
          <a:p>
            <a:r>
              <a:rPr lang="ko-KR" altLang="en-US" dirty="0"/>
              <a:t>페이지 제목 편집</a:t>
            </a:r>
          </a:p>
        </p:txBody>
      </p:sp>
      <p:sp>
        <p:nvSpPr>
          <p:cNvPr id="8" name="내용 개체 틀 2">
            <a:extLst>
              <a:ext uri="{FF2B5EF4-FFF2-40B4-BE49-F238E27FC236}">
                <a16:creationId xmlns:a16="http://schemas.microsoft.com/office/drawing/2014/main" id="{7B77FF7D-4788-4A15-BC75-0C0971D1A014}"/>
              </a:ext>
            </a:extLst>
          </p:cNvPr>
          <p:cNvSpPr>
            <a:spLocks noGrp="1"/>
          </p:cNvSpPr>
          <p:nvPr>
            <p:ph idx="1" hasCustomPrompt="1"/>
          </p:nvPr>
        </p:nvSpPr>
        <p:spPr>
          <a:xfrm>
            <a:off x="273051" y="692699"/>
            <a:ext cx="9359900" cy="360038"/>
          </a:xfrm>
          <a:prstGeom prst="rect">
            <a:avLst/>
          </a:prstGeom>
        </p:spPr>
        <p:txBody>
          <a:bodyPr>
            <a:scene3d>
              <a:camera prst="orthographicFront"/>
              <a:lightRig rig="threePt" dir="t"/>
            </a:scene3d>
            <a:sp3d>
              <a:bevelT w="1270"/>
            </a:sp3d>
          </a:bodyPr>
          <a:lstStyle>
            <a:lvl1pPr marL="0" indent="0" algn="ctr">
              <a:buNone/>
              <a:defRPr kumimoji="0" lang="ko-KR" altLang="en-US" sz="1600" i="0" u="none" strike="noStrike" kern="1200" cap="none" spc="-50" normalizeH="0" baseline="0" dirty="0">
                <a:ln>
                  <a:solidFill>
                    <a:schemeClr val="accent1">
                      <a:alpha val="0"/>
                    </a:schemeClr>
                  </a:solidFill>
                </a:ln>
                <a:solidFill>
                  <a:schemeClr val="tx1">
                    <a:lumMod val="85000"/>
                    <a:lumOff val="15000"/>
                  </a:schemeClr>
                </a:solidFill>
                <a:effectLst/>
                <a:uLnTx/>
                <a:uFillTx/>
                <a:latin typeface="HY견고딕" panose="02030600000101010101" pitchFamily="18" charset="-127"/>
                <a:ea typeface="HY견고딕" panose="02030600000101010101" pitchFamily="18" charset="-127"/>
                <a:cs typeface="+mn-cs"/>
              </a:defRPr>
            </a:lvl1pPr>
          </a:lstStyle>
          <a:p>
            <a:pPr lvl="0"/>
            <a:r>
              <a:rPr lang="ko-KR" altLang="en-US" dirty="0"/>
              <a:t>페이지 헤드라인 카피를 편집합니다</a:t>
            </a:r>
          </a:p>
        </p:txBody>
      </p:sp>
      <p:pic>
        <p:nvPicPr>
          <p:cNvPr id="12" name="Picture 2" descr="D:\Work\- SK logo\SK 주식회사 c&amp;c\SK주식회사_C_C.png">
            <a:extLst>
              <a:ext uri="{FF2B5EF4-FFF2-40B4-BE49-F238E27FC236}">
                <a16:creationId xmlns:a16="http://schemas.microsoft.com/office/drawing/2014/main" id="{483571BF-89E6-4FCF-B3D0-8A4F472CB16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0783" y="6553195"/>
            <a:ext cx="471196" cy="267794"/>
          </a:xfrm>
          <a:prstGeom prst="rect">
            <a:avLst/>
          </a:prstGeom>
          <a:noFill/>
          <a:extLst>
            <a:ext uri="{909E8E84-426E-40DD-AFC4-6F175D3DCCD1}">
              <a14:hiddenFill xmlns:a14="http://schemas.microsoft.com/office/drawing/2010/main">
                <a:solidFill>
                  <a:srgbClr val="FFFFFF"/>
                </a:solidFill>
              </a14:hiddenFill>
            </a:ext>
          </a:extLst>
        </p:spPr>
      </p:pic>
      <p:sp>
        <p:nvSpPr>
          <p:cNvPr id="14" name="슬라이드 번호 개체 틀 5">
            <a:extLst>
              <a:ext uri="{FF2B5EF4-FFF2-40B4-BE49-F238E27FC236}">
                <a16:creationId xmlns:a16="http://schemas.microsoft.com/office/drawing/2014/main" id="{3FEC92E9-2BAE-427D-ABB7-3A833CCD988D}"/>
              </a:ext>
            </a:extLst>
          </p:cNvPr>
          <p:cNvSpPr txBox="1">
            <a:spLocks/>
          </p:cNvSpPr>
          <p:nvPr userDrawn="1"/>
        </p:nvSpPr>
        <p:spPr>
          <a:xfrm>
            <a:off x="9104350" y="6571604"/>
            <a:ext cx="781198" cy="249385"/>
          </a:xfrm>
          <a:prstGeom prst="rect">
            <a:avLst/>
          </a:prstGeom>
        </p:spPr>
        <p:txBody>
          <a:bodyPr vert="horz" lIns="91440" tIns="45720" rIns="91440" bIns="45720" rtlCol="0" anchor="ctr"/>
          <a:lstStyle>
            <a:defPPr>
              <a:defRPr lang="ko-KR"/>
            </a:defPPr>
            <a:lvl1pPr marL="0" algn="r" defTabSz="914400" rtl="0" eaLnBrk="1" latinLnBrk="1" hangingPunct="1">
              <a:defRPr sz="975"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l"/>
            <a:r>
              <a:rPr kumimoji="1" lang="en-US" altLang="ko-KR" sz="800" b="1" kern="1200" dirty="0">
                <a:solidFill>
                  <a:prstClr val="black"/>
                </a:solidFill>
                <a:latin typeface="Arial" panose="020B0604020202020204" pitchFamily="34" charset="0"/>
                <a:ea typeface="HY견고딕" panose="02030600000101010101" pitchFamily="18" charset="-127"/>
                <a:cs typeface="Arial" panose="020B0604020202020204" pitchFamily="34" charset="0"/>
              </a:rPr>
              <a:t>Page </a:t>
            </a:r>
            <a:r>
              <a:rPr kumimoji="1" lang="ko-KR" altLang="en-US" sz="800" b="1" kern="1200" dirty="0">
                <a:solidFill>
                  <a:prstClr val="black"/>
                </a:solidFill>
                <a:latin typeface="Arial" panose="020B0604020202020204" pitchFamily="34" charset="0"/>
                <a:ea typeface="HY견고딕" panose="02030600000101010101" pitchFamily="18" charset="-127"/>
                <a:cs typeface="Arial" panose="020B0604020202020204" pitchFamily="34" charset="0"/>
              </a:rPr>
              <a:t> </a:t>
            </a:r>
            <a:r>
              <a:rPr kumimoji="1" lang="en-US" altLang="ko-KR" sz="800" b="0" dirty="0">
                <a:solidFill>
                  <a:srgbClr val="C00000"/>
                </a:solidFill>
                <a:latin typeface="Arial" panose="020B0604020202020204" pitchFamily="34" charset="0"/>
                <a:ea typeface="HY견고딕" panose="02030600000101010101" pitchFamily="18" charset="-127"/>
                <a:cs typeface="Arial" panose="020B0604020202020204" pitchFamily="34" charset="0"/>
              </a:rPr>
              <a:t>| </a:t>
            </a:r>
            <a:r>
              <a:rPr kumimoji="1" lang="en-US" altLang="ko-KR" sz="800" b="1" kern="1200" dirty="0">
                <a:solidFill>
                  <a:prstClr val="black"/>
                </a:solidFill>
                <a:latin typeface="Arial" panose="020B0604020202020204" pitchFamily="34" charset="0"/>
                <a:ea typeface="HY견고딕" panose="02030600000101010101" pitchFamily="18" charset="-127"/>
                <a:cs typeface="Arial" panose="020B0604020202020204" pitchFamily="34" charset="0"/>
              </a:rPr>
              <a:t> </a:t>
            </a:r>
            <a:fld id="{C0DC42CE-27A7-4240-9189-CD7B99266FE2}" type="slidenum">
              <a:rPr kumimoji="1" lang="ko-KR" altLang="en-US" sz="800" b="1" kern="1200" smtClean="0">
                <a:solidFill>
                  <a:prstClr val="black"/>
                </a:solidFill>
                <a:latin typeface="Arial" panose="020B0604020202020204" pitchFamily="34" charset="0"/>
                <a:ea typeface="HY견고딕" panose="02030600000101010101" pitchFamily="18" charset="-127"/>
                <a:cs typeface="Arial" panose="020B0604020202020204" pitchFamily="34" charset="0"/>
              </a:rPr>
              <a:pPr algn="l"/>
              <a:t>‹#›</a:t>
            </a:fld>
            <a:r>
              <a:rPr kumimoji="1" lang="ko-KR" altLang="en-US" sz="800" b="1" kern="1200" dirty="0">
                <a:solidFill>
                  <a:prstClr val="black"/>
                </a:solidFill>
                <a:latin typeface="Arial" panose="020B0604020202020204" pitchFamily="34" charset="0"/>
                <a:ea typeface="HY견고딕" panose="02030600000101010101" pitchFamily="18" charset="-127"/>
                <a:cs typeface="Arial" panose="020B0604020202020204" pitchFamily="34" charset="0"/>
              </a:rPr>
              <a:t> </a:t>
            </a:r>
          </a:p>
        </p:txBody>
      </p:sp>
    </p:spTree>
    <p:extLst>
      <p:ext uri="{BB962C8B-B14F-4D97-AF65-F5344CB8AC3E}">
        <p14:creationId xmlns:p14="http://schemas.microsoft.com/office/powerpoint/2010/main" val="1458928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기타">
    <p:spTree>
      <p:nvGrpSpPr>
        <p:cNvPr id="1" name=""/>
        <p:cNvGrpSpPr/>
        <p:nvPr/>
      </p:nvGrpSpPr>
      <p:grpSpPr>
        <a:xfrm>
          <a:off x="0" y="0"/>
          <a:ext cx="0" cy="0"/>
          <a:chOff x="0" y="0"/>
          <a:chExt cx="0" cy="0"/>
        </a:xfrm>
      </p:grpSpPr>
      <p:sp>
        <p:nvSpPr>
          <p:cNvPr id="5" name="양쪽 모서리가 둥근 사각형 11">
            <a:extLst>
              <a:ext uri="{FF2B5EF4-FFF2-40B4-BE49-F238E27FC236}">
                <a16:creationId xmlns:a16="http://schemas.microsoft.com/office/drawing/2014/main" id="{3D332C38-F3DE-476A-82A4-4E21C3FFA337}"/>
              </a:ext>
            </a:extLst>
          </p:cNvPr>
          <p:cNvSpPr/>
          <p:nvPr userDrawn="1"/>
        </p:nvSpPr>
        <p:spPr>
          <a:xfrm flipV="1">
            <a:off x="2578373" y="0"/>
            <a:ext cx="4749253" cy="6501274"/>
          </a:xfrm>
          <a:custGeom>
            <a:avLst/>
            <a:gdLst>
              <a:gd name="connsiteX0" fmla="*/ 11606 w 4562969"/>
              <a:gd name="connsiteY0" fmla="*/ 6489700 h 6489700"/>
              <a:gd name="connsiteX1" fmla="*/ 4562969 w 4562969"/>
              <a:gd name="connsiteY1" fmla="*/ 6489700 h 6489700"/>
              <a:gd name="connsiteX2" fmla="*/ 4562969 w 4562969"/>
              <a:gd name="connsiteY2" fmla="*/ 303286 h 6489700"/>
              <a:gd name="connsiteX3" fmla="*/ 4259683 w 4562969"/>
              <a:gd name="connsiteY3" fmla="*/ 0 h 6489700"/>
              <a:gd name="connsiteX4" fmla="*/ 11606 w 4562969"/>
              <a:gd name="connsiteY4" fmla="*/ 0 h 6489700"/>
              <a:gd name="connsiteX5" fmla="*/ 0 w 4562969"/>
              <a:gd name="connsiteY5" fmla="*/ 319502 h 6489700"/>
              <a:gd name="connsiteX6" fmla="*/ 11606 w 4562969"/>
              <a:gd name="connsiteY6" fmla="*/ 6489700 h 6489700"/>
              <a:gd name="connsiteX0" fmla="*/ 162076 w 4713439"/>
              <a:gd name="connsiteY0" fmla="*/ 6489700 h 6489700"/>
              <a:gd name="connsiteX1" fmla="*/ 4713439 w 4713439"/>
              <a:gd name="connsiteY1" fmla="*/ 6489700 h 6489700"/>
              <a:gd name="connsiteX2" fmla="*/ 4713439 w 4713439"/>
              <a:gd name="connsiteY2" fmla="*/ 303286 h 6489700"/>
              <a:gd name="connsiteX3" fmla="*/ 4410153 w 4713439"/>
              <a:gd name="connsiteY3" fmla="*/ 0 h 6489700"/>
              <a:gd name="connsiteX4" fmla="*/ 162076 w 4713439"/>
              <a:gd name="connsiteY4" fmla="*/ 0 h 6489700"/>
              <a:gd name="connsiteX5" fmla="*/ 0 w 4713439"/>
              <a:gd name="connsiteY5" fmla="*/ 284778 h 6489700"/>
              <a:gd name="connsiteX6" fmla="*/ 162076 w 4713439"/>
              <a:gd name="connsiteY6" fmla="*/ 6489700 h 6489700"/>
              <a:gd name="connsiteX0" fmla="*/ 196800 w 4748163"/>
              <a:gd name="connsiteY0" fmla="*/ 6489700 h 6489700"/>
              <a:gd name="connsiteX1" fmla="*/ 4748163 w 4748163"/>
              <a:gd name="connsiteY1" fmla="*/ 6489700 h 6489700"/>
              <a:gd name="connsiteX2" fmla="*/ 4748163 w 4748163"/>
              <a:gd name="connsiteY2" fmla="*/ 303286 h 6489700"/>
              <a:gd name="connsiteX3" fmla="*/ 4444877 w 4748163"/>
              <a:gd name="connsiteY3" fmla="*/ 0 h 6489700"/>
              <a:gd name="connsiteX4" fmla="*/ 196800 w 4748163"/>
              <a:gd name="connsiteY4" fmla="*/ 0 h 6489700"/>
              <a:gd name="connsiteX5" fmla="*/ 0 w 4748163"/>
              <a:gd name="connsiteY5" fmla="*/ 273204 h 6489700"/>
              <a:gd name="connsiteX6" fmla="*/ 196800 w 4748163"/>
              <a:gd name="connsiteY6" fmla="*/ 6489700 h 6489700"/>
              <a:gd name="connsiteX0" fmla="*/ 196800 w 4748163"/>
              <a:gd name="connsiteY0" fmla="*/ 6489700 h 6489700"/>
              <a:gd name="connsiteX1" fmla="*/ 4748163 w 4748163"/>
              <a:gd name="connsiteY1" fmla="*/ 6489700 h 6489700"/>
              <a:gd name="connsiteX2" fmla="*/ 4748163 w 4748163"/>
              <a:gd name="connsiteY2" fmla="*/ 303286 h 6489700"/>
              <a:gd name="connsiteX3" fmla="*/ 4444877 w 4748163"/>
              <a:gd name="connsiteY3" fmla="*/ 0 h 6489700"/>
              <a:gd name="connsiteX4" fmla="*/ 196800 w 4748163"/>
              <a:gd name="connsiteY4" fmla="*/ 0 h 6489700"/>
              <a:gd name="connsiteX5" fmla="*/ 0 w 4748163"/>
              <a:gd name="connsiteY5" fmla="*/ 273204 h 6489700"/>
              <a:gd name="connsiteX6" fmla="*/ 196800 w 4748163"/>
              <a:gd name="connsiteY6" fmla="*/ 6489700 h 6489700"/>
              <a:gd name="connsiteX0" fmla="*/ 196800 w 4748163"/>
              <a:gd name="connsiteY0" fmla="*/ 6501274 h 6501274"/>
              <a:gd name="connsiteX1" fmla="*/ 4748163 w 4748163"/>
              <a:gd name="connsiteY1" fmla="*/ 6501274 h 6501274"/>
              <a:gd name="connsiteX2" fmla="*/ 4748163 w 4748163"/>
              <a:gd name="connsiteY2" fmla="*/ 314860 h 6501274"/>
              <a:gd name="connsiteX3" fmla="*/ 4444877 w 4748163"/>
              <a:gd name="connsiteY3" fmla="*/ 11574 h 6501274"/>
              <a:gd name="connsiteX4" fmla="*/ 358845 w 4748163"/>
              <a:gd name="connsiteY4" fmla="*/ 0 h 6501274"/>
              <a:gd name="connsiteX5" fmla="*/ 0 w 4748163"/>
              <a:gd name="connsiteY5" fmla="*/ 284778 h 6501274"/>
              <a:gd name="connsiteX6" fmla="*/ 196800 w 4748163"/>
              <a:gd name="connsiteY6" fmla="*/ 6501274 h 6501274"/>
              <a:gd name="connsiteX0" fmla="*/ 196800 w 4748163"/>
              <a:gd name="connsiteY0" fmla="*/ 6501274 h 6501274"/>
              <a:gd name="connsiteX1" fmla="*/ 4748163 w 4748163"/>
              <a:gd name="connsiteY1" fmla="*/ 6501274 h 6501274"/>
              <a:gd name="connsiteX2" fmla="*/ 4748163 w 4748163"/>
              <a:gd name="connsiteY2" fmla="*/ 314860 h 6501274"/>
              <a:gd name="connsiteX3" fmla="*/ 4444877 w 4748163"/>
              <a:gd name="connsiteY3" fmla="*/ 11574 h 6501274"/>
              <a:gd name="connsiteX4" fmla="*/ 358845 w 4748163"/>
              <a:gd name="connsiteY4" fmla="*/ 0 h 6501274"/>
              <a:gd name="connsiteX5" fmla="*/ 0 w 4748163"/>
              <a:gd name="connsiteY5" fmla="*/ 284778 h 6501274"/>
              <a:gd name="connsiteX6" fmla="*/ 196800 w 4748163"/>
              <a:gd name="connsiteY6" fmla="*/ 6501274 h 6501274"/>
              <a:gd name="connsiteX0" fmla="*/ 196800 w 4748163"/>
              <a:gd name="connsiteY0" fmla="*/ 6501274 h 6501274"/>
              <a:gd name="connsiteX1" fmla="*/ 4748163 w 4748163"/>
              <a:gd name="connsiteY1" fmla="*/ 6501274 h 6501274"/>
              <a:gd name="connsiteX2" fmla="*/ 4748163 w 4748163"/>
              <a:gd name="connsiteY2" fmla="*/ 314860 h 6501274"/>
              <a:gd name="connsiteX3" fmla="*/ 4444877 w 4748163"/>
              <a:gd name="connsiteY3" fmla="*/ 11574 h 6501274"/>
              <a:gd name="connsiteX4" fmla="*/ 358845 w 4748163"/>
              <a:gd name="connsiteY4" fmla="*/ 0 h 6501274"/>
              <a:gd name="connsiteX5" fmla="*/ 0 w 4748163"/>
              <a:gd name="connsiteY5" fmla="*/ 284778 h 6501274"/>
              <a:gd name="connsiteX6" fmla="*/ 196800 w 4748163"/>
              <a:gd name="connsiteY6" fmla="*/ 6501274 h 6501274"/>
              <a:gd name="connsiteX0" fmla="*/ 1120 w 4749253"/>
              <a:gd name="connsiteY0" fmla="*/ 6512849 h 6512849"/>
              <a:gd name="connsiteX1" fmla="*/ 4749253 w 4749253"/>
              <a:gd name="connsiteY1" fmla="*/ 6501274 h 6512849"/>
              <a:gd name="connsiteX2" fmla="*/ 4749253 w 4749253"/>
              <a:gd name="connsiteY2" fmla="*/ 314860 h 6512849"/>
              <a:gd name="connsiteX3" fmla="*/ 4445967 w 4749253"/>
              <a:gd name="connsiteY3" fmla="*/ 11574 h 6512849"/>
              <a:gd name="connsiteX4" fmla="*/ 359935 w 4749253"/>
              <a:gd name="connsiteY4" fmla="*/ 0 h 6512849"/>
              <a:gd name="connsiteX5" fmla="*/ 1090 w 4749253"/>
              <a:gd name="connsiteY5" fmla="*/ 284778 h 6512849"/>
              <a:gd name="connsiteX6" fmla="*/ 1120 w 4749253"/>
              <a:gd name="connsiteY6" fmla="*/ 6512849 h 6512849"/>
              <a:gd name="connsiteX0" fmla="*/ 1120 w 4749253"/>
              <a:gd name="connsiteY0" fmla="*/ 6512849 h 6512849"/>
              <a:gd name="connsiteX1" fmla="*/ 4749253 w 4749253"/>
              <a:gd name="connsiteY1" fmla="*/ 6501274 h 6512849"/>
              <a:gd name="connsiteX2" fmla="*/ 4749253 w 4749253"/>
              <a:gd name="connsiteY2" fmla="*/ 314860 h 6512849"/>
              <a:gd name="connsiteX3" fmla="*/ 4445967 w 4749253"/>
              <a:gd name="connsiteY3" fmla="*/ 11574 h 6512849"/>
              <a:gd name="connsiteX4" fmla="*/ 359935 w 4749253"/>
              <a:gd name="connsiteY4" fmla="*/ 0 h 6512849"/>
              <a:gd name="connsiteX5" fmla="*/ 1090 w 4749253"/>
              <a:gd name="connsiteY5" fmla="*/ 284778 h 6512849"/>
              <a:gd name="connsiteX6" fmla="*/ 1120 w 4749253"/>
              <a:gd name="connsiteY6" fmla="*/ 6512849 h 6512849"/>
              <a:gd name="connsiteX0" fmla="*/ 1120 w 4749253"/>
              <a:gd name="connsiteY0" fmla="*/ 6512849 h 6512849"/>
              <a:gd name="connsiteX1" fmla="*/ 4749253 w 4749253"/>
              <a:gd name="connsiteY1" fmla="*/ 6501274 h 6512849"/>
              <a:gd name="connsiteX2" fmla="*/ 4749253 w 4749253"/>
              <a:gd name="connsiteY2" fmla="*/ 314860 h 6512849"/>
              <a:gd name="connsiteX3" fmla="*/ 4445967 w 4749253"/>
              <a:gd name="connsiteY3" fmla="*/ 11574 h 6512849"/>
              <a:gd name="connsiteX4" fmla="*/ 359935 w 4749253"/>
              <a:gd name="connsiteY4" fmla="*/ 0 h 6512849"/>
              <a:gd name="connsiteX5" fmla="*/ 1090 w 4749253"/>
              <a:gd name="connsiteY5" fmla="*/ 284778 h 6512849"/>
              <a:gd name="connsiteX6" fmla="*/ 1120 w 4749253"/>
              <a:gd name="connsiteY6" fmla="*/ 6512849 h 6512849"/>
              <a:gd name="connsiteX0" fmla="*/ 1120 w 4749253"/>
              <a:gd name="connsiteY0" fmla="*/ 6512849 h 6512849"/>
              <a:gd name="connsiteX1" fmla="*/ 4749253 w 4749253"/>
              <a:gd name="connsiteY1" fmla="*/ 6501274 h 6512849"/>
              <a:gd name="connsiteX2" fmla="*/ 4749253 w 4749253"/>
              <a:gd name="connsiteY2" fmla="*/ 314860 h 6512849"/>
              <a:gd name="connsiteX3" fmla="*/ 4445967 w 4749253"/>
              <a:gd name="connsiteY3" fmla="*/ 11574 h 6512849"/>
              <a:gd name="connsiteX4" fmla="*/ 359935 w 4749253"/>
              <a:gd name="connsiteY4" fmla="*/ 0 h 6512849"/>
              <a:gd name="connsiteX5" fmla="*/ 1090 w 4749253"/>
              <a:gd name="connsiteY5" fmla="*/ 284778 h 6512849"/>
              <a:gd name="connsiteX6" fmla="*/ 1120 w 4749253"/>
              <a:gd name="connsiteY6" fmla="*/ 6512849 h 6512849"/>
              <a:gd name="connsiteX0" fmla="*/ 1120 w 4749253"/>
              <a:gd name="connsiteY0" fmla="*/ 6512849 h 6512849"/>
              <a:gd name="connsiteX1" fmla="*/ 4749253 w 4749253"/>
              <a:gd name="connsiteY1" fmla="*/ 6501274 h 6512849"/>
              <a:gd name="connsiteX2" fmla="*/ 4749253 w 4749253"/>
              <a:gd name="connsiteY2" fmla="*/ 314860 h 6512849"/>
              <a:gd name="connsiteX3" fmla="*/ 4445967 w 4749253"/>
              <a:gd name="connsiteY3" fmla="*/ 11574 h 6512849"/>
              <a:gd name="connsiteX4" fmla="*/ 359935 w 4749253"/>
              <a:gd name="connsiteY4" fmla="*/ 0 h 6512849"/>
              <a:gd name="connsiteX5" fmla="*/ 1090 w 4749253"/>
              <a:gd name="connsiteY5" fmla="*/ 284778 h 6512849"/>
              <a:gd name="connsiteX6" fmla="*/ 1120 w 4749253"/>
              <a:gd name="connsiteY6" fmla="*/ 6512849 h 6512849"/>
              <a:gd name="connsiteX0" fmla="*/ 1120 w 4749253"/>
              <a:gd name="connsiteY0" fmla="*/ 6512849 h 6512849"/>
              <a:gd name="connsiteX1" fmla="*/ 4749253 w 4749253"/>
              <a:gd name="connsiteY1" fmla="*/ 6501274 h 6512849"/>
              <a:gd name="connsiteX2" fmla="*/ 4749253 w 4749253"/>
              <a:gd name="connsiteY2" fmla="*/ 314860 h 6512849"/>
              <a:gd name="connsiteX3" fmla="*/ 4445967 w 4749253"/>
              <a:gd name="connsiteY3" fmla="*/ 11574 h 6512849"/>
              <a:gd name="connsiteX4" fmla="*/ 359935 w 4749253"/>
              <a:gd name="connsiteY4" fmla="*/ 0 h 6512849"/>
              <a:gd name="connsiteX5" fmla="*/ 1090 w 4749253"/>
              <a:gd name="connsiteY5" fmla="*/ 400525 h 6512849"/>
              <a:gd name="connsiteX6" fmla="*/ 1120 w 4749253"/>
              <a:gd name="connsiteY6" fmla="*/ 6512849 h 6512849"/>
              <a:gd name="connsiteX0" fmla="*/ 1120 w 4749253"/>
              <a:gd name="connsiteY0" fmla="*/ 6512849 h 6512849"/>
              <a:gd name="connsiteX1" fmla="*/ 4749253 w 4749253"/>
              <a:gd name="connsiteY1" fmla="*/ 6501274 h 6512849"/>
              <a:gd name="connsiteX2" fmla="*/ 4749253 w 4749253"/>
              <a:gd name="connsiteY2" fmla="*/ 314860 h 6512849"/>
              <a:gd name="connsiteX3" fmla="*/ 4445967 w 4749253"/>
              <a:gd name="connsiteY3" fmla="*/ 11574 h 6512849"/>
              <a:gd name="connsiteX4" fmla="*/ 359935 w 4749253"/>
              <a:gd name="connsiteY4" fmla="*/ 0 h 6512849"/>
              <a:gd name="connsiteX5" fmla="*/ 1090 w 4749253"/>
              <a:gd name="connsiteY5" fmla="*/ 296353 h 6512849"/>
              <a:gd name="connsiteX6" fmla="*/ 1120 w 4749253"/>
              <a:gd name="connsiteY6" fmla="*/ 6512849 h 6512849"/>
              <a:gd name="connsiteX0" fmla="*/ 1120 w 4749253"/>
              <a:gd name="connsiteY0" fmla="*/ 6512849 h 6512849"/>
              <a:gd name="connsiteX1" fmla="*/ 4749253 w 4749253"/>
              <a:gd name="connsiteY1" fmla="*/ 6501274 h 6512849"/>
              <a:gd name="connsiteX2" fmla="*/ 4749253 w 4749253"/>
              <a:gd name="connsiteY2" fmla="*/ 314860 h 6512849"/>
              <a:gd name="connsiteX3" fmla="*/ 4445967 w 4749253"/>
              <a:gd name="connsiteY3" fmla="*/ 11574 h 6512849"/>
              <a:gd name="connsiteX4" fmla="*/ 359935 w 4749253"/>
              <a:gd name="connsiteY4" fmla="*/ 0 h 6512849"/>
              <a:gd name="connsiteX5" fmla="*/ 1090 w 4749253"/>
              <a:gd name="connsiteY5" fmla="*/ 296353 h 6512849"/>
              <a:gd name="connsiteX6" fmla="*/ 1120 w 4749253"/>
              <a:gd name="connsiteY6" fmla="*/ 6512849 h 6512849"/>
              <a:gd name="connsiteX0" fmla="*/ 1120 w 4749253"/>
              <a:gd name="connsiteY0" fmla="*/ 6501274 h 6501274"/>
              <a:gd name="connsiteX1" fmla="*/ 4749253 w 4749253"/>
              <a:gd name="connsiteY1" fmla="*/ 6501274 h 6501274"/>
              <a:gd name="connsiteX2" fmla="*/ 4749253 w 4749253"/>
              <a:gd name="connsiteY2" fmla="*/ 314860 h 6501274"/>
              <a:gd name="connsiteX3" fmla="*/ 4445967 w 4749253"/>
              <a:gd name="connsiteY3" fmla="*/ 11574 h 6501274"/>
              <a:gd name="connsiteX4" fmla="*/ 359935 w 4749253"/>
              <a:gd name="connsiteY4" fmla="*/ 0 h 6501274"/>
              <a:gd name="connsiteX5" fmla="*/ 1090 w 4749253"/>
              <a:gd name="connsiteY5" fmla="*/ 296353 h 6501274"/>
              <a:gd name="connsiteX6" fmla="*/ 1120 w 4749253"/>
              <a:gd name="connsiteY6" fmla="*/ 6501274 h 650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9253" h="6501274">
                <a:moveTo>
                  <a:pt x="1120" y="6501274"/>
                </a:moveTo>
                <a:lnTo>
                  <a:pt x="4749253" y="6501274"/>
                </a:lnTo>
                <a:lnTo>
                  <a:pt x="4749253" y="314860"/>
                </a:lnTo>
                <a:cubicBezTo>
                  <a:pt x="4749253" y="147360"/>
                  <a:pt x="4613467" y="11574"/>
                  <a:pt x="4445967" y="11574"/>
                </a:cubicBezTo>
                <a:lnTo>
                  <a:pt x="359935" y="0"/>
                </a:lnTo>
                <a:cubicBezTo>
                  <a:pt x="340634" y="10045"/>
                  <a:pt x="20391" y="8516"/>
                  <a:pt x="1090" y="296353"/>
                </a:cubicBezTo>
                <a:cubicBezTo>
                  <a:pt x="4959" y="2353086"/>
                  <a:pt x="-2749" y="4444541"/>
                  <a:pt x="1120" y="6501274"/>
                </a:cubicBezTo>
                <a:close/>
              </a:path>
            </a:pathLst>
          </a:custGeom>
          <a:gradFill>
            <a:gsLst>
              <a:gs pos="0">
                <a:schemeClr val="accent6">
                  <a:lumMod val="40000"/>
                  <a:lumOff val="60000"/>
                </a:schemeClr>
              </a:gs>
              <a:gs pos="26000">
                <a:schemeClr val="accent6">
                  <a:lumMod val="60000"/>
                  <a:lumOff val="40000"/>
                  <a:alpha val="93000"/>
                </a:schemeClr>
              </a:gs>
              <a:gs pos="83000">
                <a:srgbClr val="F9AD6F"/>
              </a:gs>
              <a:gs pos="100000">
                <a:schemeClr val="accent6">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ko-KR" altLang="en-US" sz="1200" b="1" dirty="0">
              <a:solidFill>
                <a:schemeClr val="tx1"/>
              </a:solidFill>
              <a:latin typeface="HY견고딕" panose="02030600000101010101" pitchFamily="18" charset="-127"/>
              <a:ea typeface="HY견고딕" panose="02030600000101010101" pitchFamily="18" charset="-127"/>
            </a:endParaRPr>
          </a:p>
        </p:txBody>
      </p:sp>
      <p:pic>
        <p:nvPicPr>
          <p:cNvPr id="7" name="그림 6">
            <a:extLst>
              <a:ext uri="{FF2B5EF4-FFF2-40B4-BE49-F238E27FC236}">
                <a16:creationId xmlns:a16="http://schemas.microsoft.com/office/drawing/2014/main" id="{9B1EA142-6F3F-4EF3-ABAB-42958F94F685}"/>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4604437" y="3607727"/>
            <a:ext cx="857248" cy="439674"/>
          </a:xfrm>
          <a:prstGeom prst="rect">
            <a:avLst/>
          </a:prstGeom>
        </p:spPr>
      </p:pic>
      <p:cxnSp>
        <p:nvCxnSpPr>
          <p:cNvPr id="8" name="직선 연결선 7">
            <a:extLst>
              <a:ext uri="{FF2B5EF4-FFF2-40B4-BE49-F238E27FC236}">
                <a16:creationId xmlns:a16="http://schemas.microsoft.com/office/drawing/2014/main" id="{107CB342-F4FB-4285-9D2E-E87F1E34E7ED}"/>
              </a:ext>
            </a:extLst>
          </p:cNvPr>
          <p:cNvCxnSpPr/>
          <p:nvPr userDrawn="1"/>
        </p:nvCxnSpPr>
        <p:spPr>
          <a:xfrm>
            <a:off x="3044788" y="3430076"/>
            <a:ext cx="38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056A81E-AFCB-4B72-AC65-2B523FAADF36}"/>
              </a:ext>
            </a:extLst>
          </p:cNvPr>
          <p:cNvSpPr txBox="1">
            <a:spLocks/>
          </p:cNvSpPr>
          <p:nvPr userDrawn="1"/>
        </p:nvSpPr>
        <p:spPr>
          <a:xfrm>
            <a:off x="6936544" y="64411"/>
            <a:ext cx="2241686" cy="609245"/>
          </a:xfrm>
          <a:prstGeom prst="rect">
            <a:avLst/>
          </a:prstGeom>
        </p:spPr>
        <p:txBody>
          <a:bodyPr lIns="0" tIns="35661" rIns="0" bIns="35661" anchor="ctr">
            <a:scene3d>
              <a:camera prst="orthographicFront"/>
              <a:lightRig rig="threePt" dir="t"/>
            </a:scene3d>
            <a:sp3d/>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r"/>
            <a:r>
              <a:rPr lang="en-US" altLang="ko-KR" sz="900" b="1" dirty="0">
                <a:ln>
                  <a:solidFill>
                    <a:srgbClr val="000000">
                      <a:alpha val="0"/>
                    </a:srgbClr>
                  </a:solidFill>
                </a:ln>
                <a:solidFill>
                  <a:srgbClr val="EF7621"/>
                </a:solidFill>
                <a:latin typeface="HY견고딕" panose="02030600000101010101" pitchFamily="18" charset="-127"/>
                <a:ea typeface="HY견고딕" panose="02030600000101010101" pitchFamily="18" charset="-127"/>
              </a:rPr>
              <a:t>Application </a:t>
            </a:r>
            <a:br>
              <a:rPr lang="en-US" altLang="ko-KR" sz="900" b="1" dirty="0">
                <a:ln>
                  <a:solidFill>
                    <a:srgbClr val="000000">
                      <a:alpha val="0"/>
                    </a:srgbClr>
                  </a:solidFill>
                </a:ln>
                <a:solidFill>
                  <a:srgbClr val="EF7621"/>
                </a:solidFill>
                <a:latin typeface="HY견고딕" panose="02030600000101010101" pitchFamily="18" charset="-127"/>
                <a:ea typeface="HY견고딕" panose="02030600000101010101" pitchFamily="18" charset="-127"/>
              </a:rPr>
            </a:br>
            <a:r>
              <a:rPr lang="en-US" altLang="ko-KR" sz="900" b="1" dirty="0">
                <a:ln>
                  <a:solidFill>
                    <a:srgbClr val="000000">
                      <a:alpha val="0"/>
                    </a:srgbClr>
                  </a:solidFill>
                </a:ln>
                <a:solidFill>
                  <a:srgbClr val="EF7621"/>
                </a:solidFill>
                <a:latin typeface="HY견고딕" panose="02030600000101010101" pitchFamily="18" charset="-127"/>
                <a:ea typeface="HY견고딕" panose="02030600000101010101" pitchFamily="18" charset="-127"/>
              </a:rPr>
              <a:t>Modernization </a:t>
            </a:r>
            <a:br>
              <a:rPr lang="en-US" altLang="ko-KR" sz="900" b="1" dirty="0">
                <a:ln>
                  <a:solidFill>
                    <a:srgbClr val="000000">
                      <a:alpha val="0"/>
                    </a:srgbClr>
                  </a:solidFill>
                </a:ln>
                <a:solidFill>
                  <a:srgbClr val="EF7621"/>
                </a:solidFill>
                <a:latin typeface="HY견고딕" panose="02030600000101010101" pitchFamily="18" charset="-127"/>
                <a:ea typeface="HY견고딕" panose="02030600000101010101" pitchFamily="18" charset="-127"/>
              </a:rPr>
            </a:br>
            <a:r>
              <a:rPr lang="en-US" altLang="ko-KR" sz="900" b="1" dirty="0">
                <a:ln>
                  <a:solidFill>
                    <a:srgbClr val="000000">
                      <a:alpha val="0"/>
                    </a:srgbClr>
                  </a:solidFill>
                </a:ln>
                <a:solidFill>
                  <a:srgbClr val="EF7621"/>
                </a:solidFill>
                <a:latin typeface="HY견고딕" panose="02030600000101010101" pitchFamily="18" charset="-127"/>
                <a:ea typeface="HY견고딕" panose="02030600000101010101" pitchFamily="18" charset="-127"/>
              </a:rPr>
              <a:t>Factory</a:t>
            </a:r>
          </a:p>
        </p:txBody>
      </p:sp>
      <p:cxnSp>
        <p:nvCxnSpPr>
          <p:cNvPr id="10" name="직선 연결선 9">
            <a:extLst>
              <a:ext uri="{FF2B5EF4-FFF2-40B4-BE49-F238E27FC236}">
                <a16:creationId xmlns:a16="http://schemas.microsoft.com/office/drawing/2014/main" id="{0C8659AF-E7A1-4A04-91B1-C9F631C4F567}"/>
              </a:ext>
            </a:extLst>
          </p:cNvPr>
          <p:cNvCxnSpPr/>
          <p:nvPr userDrawn="1"/>
        </p:nvCxnSpPr>
        <p:spPr>
          <a:xfrm>
            <a:off x="9273480" y="0"/>
            <a:ext cx="0" cy="582083"/>
          </a:xfrm>
          <a:prstGeom prst="line">
            <a:avLst/>
          </a:prstGeom>
          <a:ln w="12700">
            <a:solidFill>
              <a:srgbClr val="EF762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826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나비_거버닝有">
    <p:spTree>
      <p:nvGrpSpPr>
        <p:cNvPr id="1" name=""/>
        <p:cNvGrpSpPr/>
        <p:nvPr/>
      </p:nvGrpSpPr>
      <p:grpSpPr>
        <a:xfrm>
          <a:off x="0" y="0"/>
          <a:ext cx="0" cy="0"/>
          <a:chOff x="0" y="0"/>
          <a:chExt cx="0" cy="0"/>
        </a:xfrm>
      </p:grpSpPr>
      <p:pic>
        <p:nvPicPr>
          <p:cNvPr id="9" name="Picture 3"/>
          <p:cNvPicPr>
            <a:picLocks noChangeAspect="1" noChangeArrowheads="1"/>
          </p:cNvPicPr>
          <p:nvPr userDrawn="1"/>
        </p:nvPicPr>
        <p:blipFill>
          <a:blip r:embed="rId2"/>
          <a:srcRect/>
          <a:stretch>
            <a:fillRect/>
          </a:stretch>
        </p:blipFill>
        <p:spPr bwMode="auto">
          <a:xfrm>
            <a:off x="794" y="0"/>
            <a:ext cx="9904413" cy="6858000"/>
          </a:xfrm>
          <a:prstGeom prst="rect">
            <a:avLst/>
          </a:prstGeom>
          <a:noFill/>
        </p:spPr>
      </p:pic>
      <p:sp>
        <p:nvSpPr>
          <p:cNvPr id="7" name="Rectangle 133"/>
          <p:cNvSpPr>
            <a:spLocks noChangeArrowheads="1"/>
          </p:cNvSpPr>
          <p:nvPr userDrawn="1"/>
        </p:nvSpPr>
        <p:spPr bwMode="auto">
          <a:xfrm>
            <a:off x="4522788" y="6608328"/>
            <a:ext cx="860425" cy="138499"/>
          </a:xfrm>
          <a:prstGeom prst="rect">
            <a:avLst/>
          </a:prstGeom>
          <a:noFill/>
          <a:ln w="9525">
            <a:noFill/>
            <a:miter lim="800000"/>
            <a:headEnd/>
            <a:tailEnd/>
          </a:ln>
        </p:spPr>
        <p:txBody>
          <a:bodyPr wrap="square" lIns="0" tIns="0" rIns="0" bIns="0" anchor="ctr">
            <a:spAutoFit/>
          </a:bodyPr>
          <a:lstStyle/>
          <a:p>
            <a:pPr algn="ctr" defTabSz="995627" latinLnBrk="0">
              <a:defRPr/>
            </a:pPr>
            <a:fld id="{2DEBB096-855E-4CFC-B3CF-C17C64DFCBCD}" type="slidenum">
              <a:rPr lang="en-US" altLang="ko-KR" sz="900" b="0" spc="-50" baseline="0" smtClean="0">
                <a:solidFill>
                  <a:schemeClr val="tx1">
                    <a:lumMod val="85000"/>
                    <a:lumOff val="15000"/>
                  </a:schemeClr>
                </a:solidFill>
                <a:latin typeface="맑은 고딕" pitchFamily="50" charset="-127"/>
                <a:ea typeface="맑은 고딕" pitchFamily="50" charset="-127"/>
              </a:rPr>
              <a:pPr algn="ctr" defTabSz="995627" latinLnBrk="0">
                <a:defRPr/>
              </a:pPr>
              <a:t>‹#›</a:t>
            </a:fld>
            <a:endParaRPr lang="en-US" altLang="ko-KR" sz="900" b="0" spc="-50" baseline="0" dirty="0">
              <a:solidFill>
                <a:schemeClr val="tx1">
                  <a:lumMod val="85000"/>
                  <a:lumOff val="15000"/>
                </a:schemeClr>
              </a:solidFill>
              <a:latin typeface="맑은 고딕" pitchFamily="50" charset="-127"/>
              <a:ea typeface="맑은 고딕" pitchFamily="50" charset="-127"/>
            </a:endParaRPr>
          </a:p>
        </p:txBody>
      </p:sp>
      <p:grpSp>
        <p:nvGrpSpPr>
          <p:cNvPr id="14" name="그룹 20"/>
          <p:cNvGrpSpPr/>
          <p:nvPr userDrawn="1"/>
        </p:nvGrpSpPr>
        <p:grpSpPr>
          <a:xfrm>
            <a:off x="9099420" y="6570740"/>
            <a:ext cx="533530" cy="213674"/>
            <a:chOff x="4196916" y="3972164"/>
            <a:chExt cx="2020685" cy="809267"/>
          </a:xfrm>
        </p:grpSpPr>
        <p:sp>
          <p:nvSpPr>
            <p:cNvPr id="15" name="Freeform 11"/>
            <p:cNvSpPr>
              <a:spLocks/>
            </p:cNvSpPr>
            <p:nvPr/>
          </p:nvSpPr>
          <p:spPr bwMode="auto">
            <a:xfrm>
              <a:off x="4196916" y="4422545"/>
              <a:ext cx="243277" cy="352503"/>
            </a:xfrm>
            <a:custGeom>
              <a:avLst/>
              <a:gdLst>
                <a:gd name="T0" fmla="*/ 96 w 155"/>
                <a:gd name="T1" fmla="*/ 88 h 224"/>
                <a:gd name="T2" fmla="*/ 63 w 155"/>
                <a:gd name="T3" fmla="*/ 59 h 224"/>
                <a:gd name="T4" fmla="*/ 89 w 155"/>
                <a:gd name="T5" fmla="*/ 41 h 224"/>
                <a:gd name="T6" fmla="*/ 105 w 155"/>
                <a:gd name="T7" fmla="*/ 42 h 224"/>
                <a:gd name="T8" fmla="*/ 113 w 155"/>
                <a:gd name="T9" fmla="*/ 43 h 224"/>
                <a:gd name="T10" fmla="*/ 141 w 155"/>
                <a:gd name="T11" fmla="*/ 18 h 224"/>
                <a:gd name="T12" fmla="*/ 144 w 155"/>
                <a:gd name="T13" fmla="*/ 11 h 224"/>
                <a:gd name="T14" fmla="*/ 86 w 155"/>
                <a:gd name="T15" fmla="*/ 0 h 224"/>
                <a:gd name="T16" fmla="*/ 11 w 155"/>
                <a:gd name="T17" fmla="*/ 64 h 224"/>
                <a:gd name="T18" fmla="*/ 24 w 155"/>
                <a:gd name="T19" fmla="*/ 103 h 224"/>
                <a:gd name="T20" fmla="*/ 63 w 155"/>
                <a:gd name="T21" fmla="*/ 130 h 224"/>
                <a:gd name="T22" fmla="*/ 102 w 155"/>
                <a:gd name="T23" fmla="*/ 162 h 224"/>
                <a:gd name="T24" fmla="*/ 70 w 155"/>
                <a:gd name="T25" fmla="*/ 183 h 224"/>
                <a:gd name="T26" fmla="*/ 21 w 155"/>
                <a:gd name="T27" fmla="*/ 167 h 224"/>
                <a:gd name="T28" fmla="*/ 0 w 155"/>
                <a:gd name="T29" fmla="*/ 205 h 224"/>
                <a:gd name="T30" fmla="*/ 74 w 155"/>
                <a:gd name="T31" fmla="*/ 224 h 224"/>
                <a:gd name="T32" fmla="*/ 155 w 155"/>
                <a:gd name="T33" fmla="*/ 156 h 224"/>
                <a:gd name="T34" fmla="*/ 96 w 155"/>
                <a:gd name="T35" fmla="*/ 8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224">
                  <a:moveTo>
                    <a:pt x="96" y="88"/>
                  </a:moveTo>
                  <a:cubicBezTo>
                    <a:pt x="78" y="80"/>
                    <a:pt x="63" y="73"/>
                    <a:pt x="63" y="59"/>
                  </a:cubicBezTo>
                  <a:cubicBezTo>
                    <a:pt x="63" y="48"/>
                    <a:pt x="72" y="41"/>
                    <a:pt x="89" y="41"/>
                  </a:cubicBezTo>
                  <a:cubicBezTo>
                    <a:pt x="95" y="41"/>
                    <a:pt x="100" y="41"/>
                    <a:pt x="105" y="42"/>
                  </a:cubicBezTo>
                  <a:cubicBezTo>
                    <a:pt x="108" y="43"/>
                    <a:pt x="111" y="43"/>
                    <a:pt x="113" y="43"/>
                  </a:cubicBezTo>
                  <a:cubicBezTo>
                    <a:pt x="128" y="43"/>
                    <a:pt x="136" y="34"/>
                    <a:pt x="141" y="18"/>
                  </a:cubicBezTo>
                  <a:cubicBezTo>
                    <a:pt x="144" y="11"/>
                    <a:pt x="144" y="11"/>
                    <a:pt x="144" y="11"/>
                  </a:cubicBezTo>
                  <a:cubicBezTo>
                    <a:pt x="141" y="10"/>
                    <a:pt x="117" y="0"/>
                    <a:pt x="86" y="0"/>
                  </a:cubicBezTo>
                  <a:cubicBezTo>
                    <a:pt x="37" y="0"/>
                    <a:pt x="11" y="31"/>
                    <a:pt x="11" y="64"/>
                  </a:cubicBezTo>
                  <a:cubicBezTo>
                    <a:pt x="11" y="81"/>
                    <a:pt x="16" y="93"/>
                    <a:pt x="24" y="103"/>
                  </a:cubicBezTo>
                  <a:cubicBezTo>
                    <a:pt x="34" y="115"/>
                    <a:pt x="49" y="123"/>
                    <a:pt x="63" y="130"/>
                  </a:cubicBezTo>
                  <a:cubicBezTo>
                    <a:pt x="84" y="140"/>
                    <a:pt x="102" y="147"/>
                    <a:pt x="102" y="162"/>
                  </a:cubicBezTo>
                  <a:cubicBezTo>
                    <a:pt x="102" y="175"/>
                    <a:pt x="89" y="183"/>
                    <a:pt x="70" y="183"/>
                  </a:cubicBezTo>
                  <a:cubicBezTo>
                    <a:pt x="45" y="183"/>
                    <a:pt x="24" y="168"/>
                    <a:pt x="21" y="167"/>
                  </a:cubicBezTo>
                  <a:cubicBezTo>
                    <a:pt x="0" y="205"/>
                    <a:pt x="0" y="205"/>
                    <a:pt x="0" y="205"/>
                  </a:cubicBezTo>
                  <a:cubicBezTo>
                    <a:pt x="4" y="207"/>
                    <a:pt x="30" y="224"/>
                    <a:pt x="74" y="224"/>
                  </a:cubicBezTo>
                  <a:cubicBezTo>
                    <a:pt x="120" y="224"/>
                    <a:pt x="155" y="197"/>
                    <a:pt x="155" y="156"/>
                  </a:cubicBezTo>
                  <a:cubicBezTo>
                    <a:pt x="155" y="116"/>
                    <a:pt x="123" y="101"/>
                    <a:pt x="96" y="88"/>
                  </a:cubicBez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6" name="Freeform 12"/>
            <p:cNvSpPr>
              <a:spLocks/>
            </p:cNvSpPr>
            <p:nvPr/>
          </p:nvSpPr>
          <p:spPr bwMode="auto">
            <a:xfrm>
              <a:off x="4486295" y="4428928"/>
              <a:ext cx="284414" cy="342573"/>
            </a:xfrm>
            <a:custGeom>
              <a:avLst/>
              <a:gdLst>
                <a:gd name="T0" fmla="*/ 93 w 181"/>
                <a:gd name="T1" fmla="*/ 103 h 218"/>
                <a:gd name="T2" fmla="*/ 177 w 181"/>
                <a:gd name="T3" fmla="*/ 0 h 218"/>
                <a:gd name="T4" fmla="*/ 117 w 181"/>
                <a:gd name="T5" fmla="*/ 0 h 218"/>
                <a:gd name="T6" fmla="*/ 50 w 181"/>
                <a:gd name="T7" fmla="*/ 89 h 218"/>
                <a:gd name="T8" fmla="*/ 49 w 181"/>
                <a:gd name="T9" fmla="*/ 89 h 218"/>
                <a:gd name="T10" fmla="*/ 49 w 181"/>
                <a:gd name="T11" fmla="*/ 0 h 218"/>
                <a:gd name="T12" fmla="*/ 0 w 181"/>
                <a:gd name="T13" fmla="*/ 0 h 218"/>
                <a:gd name="T14" fmla="*/ 0 w 181"/>
                <a:gd name="T15" fmla="*/ 218 h 218"/>
                <a:gd name="T16" fmla="*/ 3 w 181"/>
                <a:gd name="T17" fmla="*/ 218 h 218"/>
                <a:gd name="T18" fmla="*/ 50 w 181"/>
                <a:gd name="T19" fmla="*/ 173 h 218"/>
                <a:gd name="T20" fmla="*/ 50 w 181"/>
                <a:gd name="T21" fmla="*/ 123 h 218"/>
                <a:gd name="T22" fmla="*/ 51 w 181"/>
                <a:gd name="T23" fmla="*/ 123 h 218"/>
                <a:gd name="T24" fmla="*/ 119 w 181"/>
                <a:gd name="T25" fmla="*/ 215 h 218"/>
                <a:gd name="T26" fmla="*/ 181 w 181"/>
                <a:gd name="T27" fmla="*/ 215 h 218"/>
                <a:gd name="T28" fmla="*/ 93 w 181"/>
                <a:gd name="T29" fmla="*/ 10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218">
                  <a:moveTo>
                    <a:pt x="93" y="103"/>
                  </a:moveTo>
                  <a:cubicBezTo>
                    <a:pt x="177" y="0"/>
                    <a:pt x="177" y="0"/>
                    <a:pt x="177" y="0"/>
                  </a:cubicBezTo>
                  <a:cubicBezTo>
                    <a:pt x="117" y="0"/>
                    <a:pt x="117" y="0"/>
                    <a:pt x="117" y="0"/>
                  </a:cubicBezTo>
                  <a:cubicBezTo>
                    <a:pt x="50" y="89"/>
                    <a:pt x="50" y="89"/>
                    <a:pt x="50" y="89"/>
                  </a:cubicBezTo>
                  <a:cubicBezTo>
                    <a:pt x="49" y="89"/>
                    <a:pt x="49" y="89"/>
                    <a:pt x="49" y="89"/>
                  </a:cubicBezTo>
                  <a:cubicBezTo>
                    <a:pt x="49" y="0"/>
                    <a:pt x="49" y="0"/>
                    <a:pt x="49" y="0"/>
                  </a:cubicBezTo>
                  <a:cubicBezTo>
                    <a:pt x="0" y="0"/>
                    <a:pt x="0" y="0"/>
                    <a:pt x="0" y="0"/>
                  </a:cubicBezTo>
                  <a:cubicBezTo>
                    <a:pt x="0" y="218"/>
                    <a:pt x="0" y="218"/>
                    <a:pt x="0" y="218"/>
                  </a:cubicBezTo>
                  <a:cubicBezTo>
                    <a:pt x="3" y="218"/>
                    <a:pt x="3" y="218"/>
                    <a:pt x="3" y="218"/>
                  </a:cubicBezTo>
                  <a:cubicBezTo>
                    <a:pt x="24" y="218"/>
                    <a:pt x="50" y="208"/>
                    <a:pt x="50" y="173"/>
                  </a:cubicBezTo>
                  <a:cubicBezTo>
                    <a:pt x="50" y="123"/>
                    <a:pt x="50" y="123"/>
                    <a:pt x="50" y="123"/>
                  </a:cubicBezTo>
                  <a:cubicBezTo>
                    <a:pt x="51" y="123"/>
                    <a:pt x="51" y="123"/>
                    <a:pt x="51" y="123"/>
                  </a:cubicBezTo>
                  <a:cubicBezTo>
                    <a:pt x="119" y="215"/>
                    <a:pt x="119" y="215"/>
                    <a:pt x="119" y="215"/>
                  </a:cubicBezTo>
                  <a:cubicBezTo>
                    <a:pt x="181" y="215"/>
                    <a:pt x="181" y="215"/>
                    <a:pt x="181" y="215"/>
                  </a:cubicBezTo>
                  <a:lnTo>
                    <a:pt x="93" y="103"/>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7" name="Freeform 13"/>
            <p:cNvSpPr>
              <a:spLocks/>
            </p:cNvSpPr>
            <p:nvPr/>
          </p:nvSpPr>
          <p:spPr bwMode="auto">
            <a:xfrm>
              <a:off x="4689143" y="4062240"/>
              <a:ext cx="192919" cy="270229"/>
            </a:xfrm>
            <a:custGeom>
              <a:avLst/>
              <a:gdLst>
                <a:gd name="T0" fmla="*/ 51 w 123"/>
                <a:gd name="T1" fmla="*/ 0 h 172"/>
                <a:gd name="T2" fmla="*/ 8 w 123"/>
                <a:gd name="T3" fmla="*/ 47 h 172"/>
                <a:gd name="T4" fmla="*/ 29 w 123"/>
                <a:gd name="T5" fmla="*/ 120 h 172"/>
                <a:gd name="T6" fmla="*/ 0 w 123"/>
                <a:gd name="T7" fmla="*/ 171 h 172"/>
                <a:gd name="T8" fmla="*/ 20 w 123"/>
                <a:gd name="T9" fmla="*/ 171 h 172"/>
                <a:gd name="T10" fmla="*/ 45 w 123"/>
                <a:gd name="T11" fmla="*/ 172 h 172"/>
                <a:gd name="T12" fmla="*/ 123 w 123"/>
                <a:gd name="T13" fmla="*/ 77 h 172"/>
                <a:gd name="T14" fmla="*/ 51 w 123"/>
                <a:gd name="T15" fmla="*/ 0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172">
                  <a:moveTo>
                    <a:pt x="51" y="0"/>
                  </a:moveTo>
                  <a:cubicBezTo>
                    <a:pt x="33" y="3"/>
                    <a:pt x="8" y="19"/>
                    <a:pt x="8" y="47"/>
                  </a:cubicBezTo>
                  <a:cubicBezTo>
                    <a:pt x="8" y="72"/>
                    <a:pt x="29" y="87"/>
                    <a:pt x="29" y="120"/>
                  </a:cubicBezTo>
                  <a:cubicBezTo>
                    <a:pt x="29" y="145"/>
                    <a:pt x="15" y="162"/>
                    <a:pt x="0" y="171"/>
                  </a:cubicBezTo>
                  <a:cubicBezTo>
                    <a:pt x="6" y="171"/>
                    <a:pt x="13" y="171"/>
                    <a:pt x="20" y="171"/>
                  </a:cubicBezTo>
                  <a:cubicBezTo>
                    <a:pt x="35" y="171"/>
                    <a:pt x="44" y="172"/>
                    <a:pt x="45" y="172"/>
                  </a:cubicBezTo>
                  <a:cubicBezTo>
                    <a:pt x="123" y="77"/>
                    <a:pt x="123" y="77"/>
                    <a:pt x="123" y="77"/>
                  </a:cubicBezTo>
                  <a:cubicBezTo>
                    <a:pt x="101" y="44"/>
                    <a:pt x="76" y="19"/>
                    <a:pt x="51" y="0"/>
                  </a:cubicBez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8" name="Freeform 14"/>
            <p:cNvSpPr>
              <a:spLocks/>
            </p:cNvSpPr>
            <p:nvPr/>
          </p:nvSpPr>
          <p:spPr bwMode="auto">
            <a:xfrm>
              <a:off x="4816101" y="4183524"/>
              <a:ext cx="317749" cy="284414"/>
            </a:xfrm>
            <a:custGeom>
              <a:avLst/>
              <a:gdLst>
                <a:gd name="T0" fmla="*/ 35 w 202"/>
                <a:gd name="T1" fmla="*/ 181 h 181"/>
                <a:gd name="T2" fmla="*/ 47 w 202"/>
                <a:gd name="T3" fmla="*/ 116 h 181"/>
                <a:gd name="T4" fmla="*/ 84 w 202"/>
                <a:gd name="T5" fmla="*/ 76 h 181"/>
                <a:gd name="T6" fmla="*/ 109 w 202"/>
                <a:gd name="T7" fmla="*/ 77 h 181"/>
                <a:gd name="T8" fmla="*/ 202 w 202"/>
                <a:gd name="T9" fmla="*/ 51 h 181"/>
                <a:gd name="T10" fmla="*/ 42 w 202"/>
                <a:gd name="T11" fmla="*/ 0 h 181"/>
                <a:gd name="T12" fmla="*/ 0 w 202"/>
                <a:gd name="T13" fmla="*/ 116 h 181"/>
                <a:gd name="T14" fmla="*/ 14 w 202"/>
                <a:gd name="T15" fmla="*/ 136 h 181"/>
                <a:gd name="T16" fmla="*/ 35 w 202"/>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181">
                  <a:moveTo>
                    <a:pt x="35" y="181"/>
                  </a:moveTo>
                  <a:cubicBezTo>
                    <a:pt x="45" y="165"/>
                    <a:pt x="46" y="141"/>
                    <a:pt x="47" y="116"/>
                  </a:cubicBezTo>
                  <a:cubicBezTo>
                    <a:pt x="48" y="93"/>
                    <a:pt x="53" y="76"/>
                    <a:pt x="84" y="76"/>
                  </a:cubicBezTo>
                  <a:cubicBezTo>
                    <a:pt x="90" y="76"/>
                    <a:pt x="97" y="77"/>
                    <a:pt x="109" y="77"/>
                  </a:cubicBezTo>
                  <a:cubicBezTo>
                    <a:pt x="154" y="77"/>
                    <a:pt x="183" y="61"/>
                    <a:pt x="202" y="51"/>
                  </a:cubicBezTo>
                  <a:cubicBezTo>
                    <a:pt x="164" y="27"/>
                    <a:pt x="110" y="2"/>
                    <a:pt x="42" y="0"/>
                  </a:cubicBezTo>
                  <a:cubicBezTo>
                    <a:pt x="37" y="12"/>
                    <a:pt x="3" y="108"/>
                    <a:pt x="0" y="116"/>
                  </a:cubicBezTo>
                  <a:cubicBezTo>
                    <a:pt x="0" y="116"/>
                    <a:pt x="7" y="123"/>
                    <a:pt x="14" y="136"/>
                  </a:cubicBezTo>
                  <a:cubicBezTo>
                    <a:pt x="25" y="154"/>
                    <a:pt x="31" y="169"/>
                    <a:pt x="35" y="181"/>
                  </a:cubicBez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9" name="Freeform 15"/>
            <p:cNvSpPr>
              <a:spLocks/>
            </p:cNvSpPr>
            <p:nvPr/>
          </p:nvSpPr>
          <p:spPr bwMode="auto">
            <a:xfrm>
              <a:off x="4565022" y="3972164"/>
              <a:ext cx="186536" cy="371653"/>
            </a:xfrm>
            <a:custGeom>
              <a:avLst/>
              <a:gdLst>
                <a:gd name="T0" fmla="*/ 31 w 119"/>
                <a:gd name="T1" fmla="*/ 236 h 236"/>
                <a:gd name="T2" fmla="*/ 24 w 119"/>
                <a:gd name="T3" fmla="*/ 229 h 236"/>
                <a:gd name="T4" fmla="*/ 2 w 119"/>
                <a:gd name="T5" fmla="*/ 20 h 236"/>
                <a:gd name="T6" fmla="*/ 0 w 119"/>
                <a:gd name="T7" fmla="*/ 6 h 236"/>
                <a:gd name="T8" fmla="*/ 6 w 119"/>
                <a:gd name="T9" fmla="*/ 0 h 236"/>
                <a:gd name="T10" fmla="*/ 119 w 119"/>
                <a:gd name="T11" fmla="*/ 49 h 236"/>
                <a:gd name="T12" fmla="*/ 76 w 119"/>
                <a:gd name="T13" fmla="*/ 102 h 236"/>
                <a:gd name="T14" fmla="*/ 97 w 119"/>
                <a:gd name="T15" fmla="*/ 177 h 236"/>
                <a:gd name="T16" fmla="*/ 31 w 119"/>
                <a:gd name="T1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236">
                  <a:moveTo>
                    <a:pt x="31" y="236"/>
                  </a:moveTo>
                  <a:cubicBezTo>
                    <a:pt x="27" y="236"/>
                    <a:pt x="25" y="234"/>
                    <a:pt x="24" y="229"/>
                  </a:cubicBezTo>
                  <a:cubicBezTo>
                    <a:pt x="24" y="225"/>
                    <a:pt x="4" y="47"/>
                    <a:pt x="2" y="20"/>
                  </a:cubicBezTo>
                  <a:cubicBezTo>
                    <a:pt x="1" y="16"/>
                    <a:pt x="0" y="9"/>
                    <a:pt x="0" y="6"/>
                  </a:cubicBezTo>
                  <a:cubicBezTo>
                    <a:pt x="0" y="2"/>
                    <a:pt x="3" y="0"/>
                    <a:pt x="6" y="0"/>
                  </a:cubicBezTo>
                  <a:cubicBezTo>
                    <a:pt x="15" y="0"/>
                    <a:pt x="65" y="12"/>
                    <a:pt x="119" y="49"/>
                  </a:cubicBezTo>
                  <a:cubicBezTo>
                    <a:pt x="103" y="53"/>
                    <a:pt x="76" y="69"/>
                    <a:pt x="76" y="102"/>
                  </a:cubicBezTo>
                  <a:cubicBezTo>
                    <a:pt x="76" y="132"/>
                    <a:pt x="97" y="148"/>
                    <a:pt x="97" y="177"/>
                  </a:cubicBezTo>
                  <a:cubicBezTo>
                    <a:pt x="97" y="225"/>
                    <a:pt x="42" y="236"/>
                    <a:pt x="31" y="236"/>
                  </a:cubicBez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0" name="Freeform 16"/>
            <p:cNvSpPr>
              <a:spLocks/>
            </p:cNvSpPr>
            <p:nvPr/>
          </p:nvSpPr>
          <p:spPr bwMode="auto">
            <a:xfrm>
              <a:off x="4879225" y="4274309"/>
              <a:ext cx="342573" cy="226964"/>
            </a:xfrm>
            <a:custGeom>
              <a:avLst/>
              <a:gdLst>
                <a:gd name="T0" fmla="*/ 0 w 218"/>
                <a:gd name="T1" fmla="*/ 135 h 144"/>
                <a:gd name="T2" fmla="*/ 2 w 218"/>
                <a:gd name="T3" fmla="*/ 141 h 144"/>
                <a:gd name="T4" fmla="*/ 7 w 218"/>
                <a:gd name="T5" fmla="*/ 144 h 144"/>
                <a:gd name="T6" fmla="*/ 11 w 218"/>
                <a:gd name="T7" fmla="*/ 143 h 144"/>
                <a:gd name="T8" fmla="*/ 202 w 218"/>
                <a:gd name="T9" fmla="*/ 54 h 144"/>
                <a:gd name="T10" fmla="*/ 215 w 218"/>
                <a:gd name="T11" fmla="*/ 48 h 144"/>
                <a:gd name="T12" fmla="*/ 218 w 218"/>
                <a:gd name="T13" fmla="*/ 43 h 144"/>
                <a:gd name="T14" fmla="*/ 217 w 218"/>
                <a:gd name="T15" fmla="*/ 39 h 144"/>
                <a:gd name="T16" fmla="*/ 172 w 218"/>
                <a:gd name="T17" fmla="*/ 0 h 144"/>
                <a:gd name="T18" fmla="*/ 70 w 218"/>
                <a:gd name="T19" fmla="*/ 29 h 144"/>
                <a:gd name="T20" fmla="*/ 48 w 218"/>
                <a:gd name="T21" fmla="*/ 28 h 144"/>
                <a:gd name="T22" fmla="*/ 17 w 218"/>
                <a:gd name="T23" fmla="*/ 59 h 144"/>
                <a:gd name="T24" fmla="*/ 17 w 218"/>
                <a:gd name="T25" fmla="*/ 74 h 144"/>
                <a:gd name="T26" fmla="*/ 0 w 218"/>
                <a:gd name="T27" fmla="*/ 13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 h="144">
                  <a:moveTo>
                    <a:pt x="0" y="135"/>
                  </a:moveTo>
                  <a:cubicBezTo>
                    <a:pt x="0" y="138"/>
                    <a:pt x="1" y="139"/>
                    <a:pt x="2" y="141"/>
                  </a:cubicBezTo>
                  <a:cubicBezTo>
                    <a:pt x="3" y="143"/>
                    <a:pt x="5" y="144"/>
                    <a:pt x="7" y="144"/>
                  </a:cubicBezTo>
                  <a:cubicBezTo>
                    <a:pt x="8" y="144"/>
                    <a:pt x="10" y="143"/>
                    <a:pt x="11" y="143"/>
                  </a:cubicBezTo>
                  <a:cubicBezTo>
                    <a:pt x="15" y="141"/>
                    <a:pt x="178" y="65"/>
                    <a:pt x="202" y="54"/>
                  </a:cubicBezTo>
                  <a:cubicBezTo>
                    <a:pt x="206" y="52"/>
                    <a:pt x="212" y="49"/>
                    <a:pt x="215" y="48"/>
                  </a:cubicBezTo>
                  <a:cubicBezTo>
                    <a:pt x="217" y="46"/>
                    <a:pt x="218" y="45"/>
                    <a:pt x="218" y="43"/>
                  </a:cubicBezTo>
                  <a:cubicBezTo>
                    <a:pt x="218" y="42"/>
                    <a:pt x="218" y="40"/>
                    <a:pt x="217" y="39"/>
                  </a:cubicBezTo>
                  <a:cubicBezTo>
                    <a:pt x="214" y="34"/>
                    <a:pt x="198" y="18"/>
                    <a:pt x="172" y="0"/>
                  </a:cubicBezTo>
                  <a:cubicBezTo>
                    <a:pt x="151" y="11"/>
                    <a:pt x="119" y="29"/>
                    <a:pt x="70" y="29"/>
                  </a:cubicBezTo>
                  <a:cubicBezTo>
                    <a:pt x="58" y="29"/>
                    <a:pt x="56" y="28"/>
                    <a:pt x="48" y="28"/>
                  </a:cubicBezTo>
                  <a:cubicBezTo>
                    <a:pt x="24" y="28"/>
                    <a:pt x="18" y="38"/>
                    <a:pt x="17" y="59"/>
                  </a:cubicBezTo>
                  <a:cubicBezTo>
                    <a:pt x="17" y="63"/>
                    <a:pt x="17" y="68"/>
                    <a:pt x="17" y="74"/>
                  </a:cubicBezTo>
                  <a:cubicBezTo>
                    <a:pt x="16" y="93"/>
                    <a:pt x="14" y="118"/>
                    <a:pt x="0" y="135"/>
                  </a:cubicBez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1" name="Freeform 17"/>
            <p:cNvSpPr>
              <a:spLocks/>
            </p:cNvSpPr>
            <p:nvPr/>
          </p:nvSpPr>
          <p:spPr bwMode="auto">
            <a:xfrm>
              <a:off x="5047320" y="4496308"/>
              <a:ext cx="250369" cy="140434"/>
            </a:xfrm>
            <a:custGeom>
              <a:avLst/>
              <a:gdLst>
                <a:gd name="T0" fmla="*/ 104 w 159"/>
                <a:gd name="T1" fmla="*/ 19 h 89"/>
                <a:gd name="T2" fmla="*/ 153 w 159"/>
                <a:gd name="T3" fmla="*/ 19 h 89"/>
                <a:gd name="T4" fmla="*/ 153 w 159"/>
                <a:gd name="T5" fmla="*/ 0 h 89"/>
                <a:gd name="T6" fmla="*/ 7 w 159"/>
                <a:gd name="T7" fmla="*/ 0 h 89"/>
                <a:gd name="T8" fmla="*/ 7 w 159"/>
                <a:gd name="T9" fmla="*/ 19 h 89"/>
                <a:gd name="T10" fmla="*/ 55 w 159"/>
                <a:gd name="T11" fmla="*/ 19 h 89"/>
                <a:gd name="T12" fmla="*/ 0 w 159"/>
                <a:gd name="T13" fmla="*/ 89 h 89"/>
                <a:gd name="T14" fmla="*/ 32 w 159"/>
                <a:gd name="T15" fmla="*/ 89 h 89"/>
                <a:gd name="T16" fmla="*/ 79 w 159"/>
                <a:gd name="T17" fmla="*/ 27 h 89"/>
                <a:gd name="T18" fmla="*/ 121 w 159"/>
                <a:gd name="T19" fmla="*/ 82 h 89"/>
                <a:gd name="T20" fmla="*/ 135 w 159"/>
                <a:gd name="T21" fmla="*/ 89 h 89"/>
                <a:gd name="T22" fmla="*/ 159 w 159"/>
                <a:gd name="T23" fmla="*/ 89 h 89"/>
                <a:gd name="T24" fmla="*/ 104 w 159"/>
                <a:gd name="T25"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89">
                  <a:moveTo>
                    <a:pt x="104" y="19"/>
                  </a:moveTo>
                  <a:cubicBezTo>
                    <a:pt x="153" y="19"/>
                    <a:pt x="153" y="19"/>
                    <a:pt x="153" y="19"/>
                  </a:cubicBezTo>
                  <a:cubicBezTo>
                    <a:pt x="153" y="0"/>
                    <a:pt x="153" y="0"/>
                    <a:pt x="153" y="0"/>
                  </a:cubicBezTo>
                  <a:cubicBezTo>
                    <a:pt x="7" y="0"/>
                    <a:pt x="7" y="0"/>
                    <a:pt x="7" y="0"/>
                  </a:cubicBezTo>
                  <a:cubicBezTo>
                    <a:pt x="7" y="19"/>
                    <a:pt x="7" y="19"/>
                    <a:pt x="7" y="19"/>
                  </a:cubicBezTo>
                  <a:cubicBezTo>
                    <a:pt x="55" y="19"/>
                    <a:pt x="55" y="19"/>
                    <a:pt x="55" y="19"/>
                  </a:cubicBezTo>
                  <a:cubicBezTo>
                    <a:pt x="0" y="89"/>
                    <a:pt x="0" y="89"/>
                    <a:pt x="0" y="89"/>
                  </a:cubicBezTo>
                  <a:cubicBezTo>
                    <a:pt x="32" y="89"/>
                    <a:pt x="32" y="89"/>
                    <a:pt x="32" y="89"/>
                  </a:cubicBezTo>
                  <a:cubicBezTo>
                    <a:pt x="79" y="27"/>
                    <a:pt x="79" y="27"/>
                    <a:pt x="79" y="27"/>
                  </a:cubicBezTo>
                  <a:cubicBezTo>
                    <a:pt x="121" y="82"/>
                    <a:pt x="121" y="82"/>
                    <a:pt x="121" y="82"/>
                  </a:cubicBezTo>
                  <a:cubicBezTo>
                    <a:pt x="125" y="87"/>
                    <a:pt x="129" y="89"/>
                    <a:pt x="135" y="89"/>
                  </a:cubicBezTo>
                  <a:cubicBezTo>
                    <a:pt x="159" y="89"/>
                    <a:pt x="159" y="89"/>
                    <a:pt x="159" y="89"/>
                  </a:cubicBezTo>
                  <a:lnTo>
                    <a:pt x="104" y="19"/>
                  </a:ln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2" name="Freeform 18"/>
            <p:cNvSpPr>
              <a:spLocks/>
            </p:cNvSpPr>
            <p:nvPr/>
          </p:nvSpPr>
          <p:spPr bwMode="auto">
            <a:xfrm>
              <a:off x="5035263" y="4662984"/>
              <a:ext cx="275193" cy="118447"/>
            </a:xfrm>
            <a:custGeom>
              <a:avLst/>
              <a:gdLst>
                <a:gd name="T0" fmla="*/ 175 w 175"/>
                <a:gd name="T1" fmla="*/ 0 h 75"/>
                <a:gd name="T2" fmla="*/ 0 w 175"/>
                <a:gd name="T3" fmla="*/ 0 h 75"/>
                <a:gd name="T4" fmla="*/ 0 w 175"/>
                <a:gd name="T5" fmla="*/ 18 h 75"/>
                <a:gd name="T6" fmla="*/ 74 w 175"/>
                <a:gd name="T7" fmla="*/ 18 h 75"/>
                <a:gd name="T8" fmla="*/ 74 w 175"/>
                <a:gd name="T9" fmla="*/ 75 h 75"/>
                <a:gd name="T10" fmla="*/ 81 w 175"/>
                <a:gd name="T11" fmla="*/ 75 h 75"/>
                <a:gd name="T12" fmla="*/ 101 w 175"/>
                <a:gd name="T13" fmla="*/ 56 h 75"/>
                <a:gd name="T14" fmla="*/ 101 w 175"/>
                <a:gd name="T15" fmla="*/ 18 h 75"/>
                <a:gd name="T16" fmla="*/ 175 w 175"/>
                <a:gd name="T17" fmla="*/ 18 h 75"/>
                <a:gd name="T18" fmla="*/ 175 w 175"/>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75">
                  <a:moveTo>
                    <a:pt x="175" y="0"/>
                  </a:moveTo>
                  <a:cubicBezTo>
                    <a:pt x="0" y="0"/>
                    <a:pt x="0" y="0"/>
                    <a:pt x="0" y="0"/>
                  </a:cubicBezTo>
                  <a:cubicBezTo>
                    <a:pt x="0" y="18"/>
                    <a:pt x="0" y="18"/>
                    <a:pt x="0" y="18"/>
                  </a:cubicBezTo>
                  <a:cubicBezTo>
                    <a:pt x="74" y="18"/>
                    <a:pt x="74" y="18"/>
                    <a:pt x="74" y="18"/>
                  </a:cubicBezTo>
                  <a:cubicBezTo>
                    <a:pt x="74" y="75"/>
                    <a:pt x="74" y="75"/>
                    <a:pt x="74" y="75"/>
                  </a:cubicBezTo>
                  <a:cubicBezTo>
                    <a:pt x="81" y="75"/>
                    <a:pt x="81" y="75"/>
                    <a:pt x="81" y="75"/>
                  </a:cubicBezTo>
                  <a:cubicBezTo>
                    <a:pt x="92" y="75"/>
                    <a:pt x="101" y="66"/>
                    <a:pt x="101" y="56"/>
                  </a:cubicBezTo>
                  <a:cubicBezTo>
                    <a:pt x="101" y="18"/>
                    <a:pt x="101" y="18"/>
                    <a:pt x="101" y="18"/>
                  </a:cubicBezTo>
                  <a:cubicBezTo>
                    <a:pt x="175" y="18"/>
                    <a:pt x="175" y="18"/>
                    <a:pt x="175" y="18"/>
                  </a:cubicBezTo>
                  <a:lnTo>
                    <a:pt x="175" y="0"/>
                  </a:ln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3" name="Freeform 19"/>
            <p:cNvSpPr>
              <a:spLocks/>
            </p:cNvSpPr>
            <p:nvPr/>
          </p:nvSpPr>
          <p:spPr bwMode="auto">
            <a:xfrm>
              <a:off x="5936025" y="4496308"/>
              <a:ext cx="195047" cy="193628"/>
            </a:xfrm>
            <a:custGeom>
              <a:avLst/>
              <a:gdLst>
                <a:gd name="T0" fmla="*/ 55 w 124"/>
                <a:gd name="T1" fmla="*/ 0 h 123"/>
                <a:gd name="T2" fmla="*/ 44 w 124"/>
                <a:gd name="T3" fmla="*/ 8 h 123"/>
                <a:gd name="T4" fmla="*/ 0 w 124"/>
                <a:gd name="T5" fmla="*/ 123 h 123"/>
                <a:gd name="T6" fmla="*/ 28 w 124"/>
                <a:gd name="T7" fmla="*/ 123 h 123"/>
                <a:gd name="T8" fmla="*/ 63 w 124"/>
                <a:gd name="T9" fmla="*/ 29 h 123"/>
                <a:gd name="T10" fmla="*/ 94 w 124"/>
                <a:gd name="T11" fmla="*/ 115 h 123"/>
                <a:gd name="T12" fmla="*/ 105 w 124"/>
                <a:gd name="T13" fmla="*/ 123 h 123"/>
                <a:gd name="T14" fmla="*/ 124 w 124"/>
                <a:gd name="T15" fmla="*/ 123 h 123"/>
                <a:gd name="T16" fmla="*/ 76 w 124"/>
                <a:gd name="T17" fmla="*/ 0 h 123"/>
                <a:gd name="T18" fmla="*/ 55 w 124"/>
                <a:gd name="T1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23">
                  <a:moveTo>
                    <a:pt x="55" y="0"/>
                  </a:moveTo>
                  <a:cubicBezTo>
                    <a:pt x="51" y="0"/>
                    <a:pt x="47" y="3"/>
                    <a:pt x="44" y="8"/>
                  </a:cubicBezTo>
                  <a:cubicBezTo>
                    <a:pt x="0" y="123"/>
                    <a:pt x="0" y="123"/>
                    <a:pt x="0" y="123"/>
                  </a:cubicBezTo>
                  <a:cubicBezTo>
                    <a:pt x="28" y="123"/>
                    <a:pt x="28" y="123"/>
                    <a:pt x="28" y="123"/>
                  </a:cubicBezTo>
                  <a:cubicBezTo>
                    <a:pt x="63" y="29"/>
                    <a:pt x="63" y="29"/>
                    <a:pt x="63" y="29"/>
                  </a:cubicBezTo>
                  <a:cubicBezTo>
                    <a:pt x="94" y="115"/>
                    <a:pt x="94" y="115"/>
                    <a:pt x="94" y="115"/>
                  </a:cubicBezTo>
                  <a:cubicBezTo>
                    <a:pt x="96" y="120"/>
                    <a:pt x="100" y="122"/>
                    <a:pt x="105" y="123"/>
                  </a:cubicBezTo>
                  <a:cubicBezTo>
                    <a:pt x="124" y="123"/>
                    <a:pt x="124" y="123"/>
                    <a:pt x="124" y="123"/>
                  </a:cubicBezTo>
                  <a:cubicBezTo>
                    <a:pt x="76" y="0"/>
                    <a:pt x="76" y="0"/>
                    <a:pt x="76" y="0"/>
                  </a:cubicBezTo>
                  <a:lnTo>
                    <a:pt x="55" y="0"/>
                  </a:ln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4" name="Freeform 20"/>
            <p:cNvSpPr>
              <a:spLocks/>
            </p:cNvSpPr>
            <p:nvPr/>
          </p:nvSpPr>
          <p:spPr bwMode="auto">
            <a:xfrm>
              <a:off x="6143838" y="4496308"/>
              <a:ext cx="73763" cy="270938"/>
            </a:xfrm>
            <a:custGeom>
              <a:avLst/>
              <a:gdLst>
                <a:gd name="T0" fmla="*/ 47 w 47"/>
                <a:gd name="T1" fmla="*/ 46 h 172"/>
                <a:gd name="T2" fmla="*/ 26 w 47"/>
                <a:gd name="T3" fmla="*/ 46 h 172"/>
                <a:gd name="T4" fmla="*/ 26 w 47"/>
                <a:gd name="T5" fmla="*/ 0 h 172"/>
                <a:gd name="T6" fmla="*/ 0 w 47"/>
                <a:gd name="T7" fmla="*/ 0 h 172"/>
                <a:gd name="T8" fmla="*/ 0 w 47"/>
                <a:gd name="T9" fmla="*/ 172 h 172"/>
                <a:gd name="T10" fmla="*/ 7 w 47"/>
                <a:gd name="T11" fmla="*/ 172 h 172"/>
                <a:gd name="T12" fmla="*/ 26 w 47"/>
                <a:gd name="T13" fmla="*/ 153 h 172"/>
                <a:gd name="T14" fmla="*/ 26 w 47"/>
                <a:gd name="T15" fmla="*/ 64 h 172"/>
                <a:gd name="T16" fmla="*/ 47 w 47"/>
                <a:gd name="T17" fmla="*/ 64 h 172"/>
                <a:gd name="T18" fmla="*/ 47 w 47"/>
                <a:gd name="T19" fmla="*/ 4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172">
                  <a:moveTo>
                    <a:pt x="47" y="46"/>
                  </a:moveTo>
                  <a:cubicBezTo>
                    <a:pt x="26" y="46"/>
                    <a:pt x="26" y="46"/>
                    <a:pt x="26" y="46"/>
                  </a:cubicBezTo>
                  <a:cubicBezTo>
                    <a:pt x="26" y="0"/>
                    <a:pt x="26" y="0"/>
                    <a:pt x="26" y="0"/>
                  </a:cubicBezTo>
                  <a:cubicBezTo>
                    <a:pt x="0" y="0"/>
                    <a:pt x="0" y="0"/>
                    <a:pt x="0" y="0"/>
                  </a:cubicBezTo>
                  <a:cubicBezTo>
                    <a:pt x="0" y="172"/>
                    <a:pt x="0" y="172"/>
                    <a:pt x="0" y="172"/>
                  </a:cubicBezTo>
                  <a:cubicBezTo>
                    <a:pt x="7" y="172"/>
                    <a:pt x="7" y="172"/>
                    <a:pt x="7" y="172"/>
                  </a:cubicBezTo>
                  <a:cubicBezTo>
                    <a:pt x="18" y="172"/>
                    <a:pt x="26" y="164"/>
                    <a:pt x="26" y="153"/>
                  </a:cubicBezTo>
                  <a:cubicBezTo>
                    <a:pt x="26" y="64"/>
                    <a:pt x="26" y="64"/>
                    <a:pt x="26" y="64"/>
                  </a:cubicBezTo>
                  <a:cubicBezTo>
                    <a:pt x="47" y="64"/>
                    <a:pt x="47" y="64"/>
                    <a:pt x="47" y="64"/>
                  </a:cubicBezTo>
                  <a:lnTo>
                    <a:pt x="47" y="46"/>
                  </a:ln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5" name="Freeform 21"/>
            <p:cNvSpPr>
              <a:spLocks/>
            </p:cNvSpPr>
            <p:nvPr/>
          </p:nvSpPr>
          <p:spPr bwMode="auto">
            <a:xfrm>
              <a:off x="5335280" y="4496308"/>
              <a:ext cx="193629" cy="141852"/>
            </a:xfrm>
            <a:custGeom>
              <a:avLst/>
              <a:gdLst>
                <a:gd name="T0" fmla="*/ 93 w 123"/>
                <a:gd name="T1" fmla="*/ 82 h 90"/>
                <a:gd name="T2" fmla="*/ 104 w 123"/>
                <a:gd name="T3" fmla="*/ 90 h 90"/>
                <a:gd name="T4" fmla="*/ 123 w 123"/>
                <a:gd name="T5" fmla="*/ 90 h 90"/>
                <a:gd name="T6" fmla="*/ 75 w 123"/>
                <a:gd name="T7" fmla="*/ 0 h 90"/>
                <a:gd name="T8" fmla="*/ 54 w 123"/>
                <a:gd name="T9" fmla="*/ 0 h 90"/>
                <a:gd name="T10" fmla="*/ 43 w 123"/>
                <a:gd name="T11" fmla="*/ 8 h 90"/>
                <a:gd name="T12" fmla="*/ 0 w 123"/>
                <a:gd name="T13" fmla="*/ 90 h 90"/>
                <a:gd name="T14" fmla="*/ 27 w 123"/>
                <a:gd name="T15" fmla="*/ 90 h 90"/>
                <a:gd name="T16" fmla="*/ 62 w 123"/>
                <a:gd name="T17" fmla="*/ 24 h 90"/>
                <a:gd name="T18" fmla="*/ 93 w 123"/>
                <a:gd name="T19" fmla="*/ 8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90">
                  <a:moveTo>
                    <a:pt x="93" y="82"/>
                  </a:moveTo>
                  <a:cubicBezTo>
                    <a:pt x="95" y="87"/>
                    <a:pt x="100" y="90"/>
                    <a:pt x="104" y="90"/>
                  </a:cubicBezTo>
                  <a:cubicBezTo>
                    <a:pt x="123" y="90"/>
                    <a:pt x="123" y="90"/>
                    <a:pt x="123" y="90"/>
                  </a:cubicBezTo>
                  <a:cubicBezTo>
                    <a:pt x="75" y="0"/>
                    <a:pt x="75" y="0"/>
                    <a:pt x="75" y="0"/>
                  </a:cubicBezTo>
                  <a:cubicBezTo>
                    <a:pt x="54" y="0"/>
                    <a:pt x="54" y="0"/>
                    <a:pt x="54" y="0"/>
                  </a:cubicBezTo>
                  <a:cubicBezTo>
                    <a:pt x="50" y="0"/>
                    <a:pt x="46" y="3"/>
                    <a:pt x="43" y="8"/>
                  </a:cubicBezTo>
                  <a:cubicBezTo>
                    <a:pt x="0" y="90"/>
                    <a:pt x="0" y="90"/>
                    <a:pt x="0" y="90"/>
                  </a:cubicBezTo>
                  <a:cubicBezTo>
                    <a:pt x="27" y="90"/>
                    <a:pt x="27" y="90"/>
                    <a:pt x="27" y="90"/>
                  </a:cubicBezTo>
                  <a:cubicBezTo>
                    <a:pt x="62" y="24"/>
                    <a:pt x="62" y="24"/>
                    <a:pt x="62" y="24"/>
                  </a:cubicBezTo>
                  <a:lnTo>
                    <a:pt x="93" y="82"/>
                  </a:ln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6" name="Freeform 22"/>
            <p:cNvSpPr>
              <a:spLocks/>
            </p:cNvSpPr>
            <p:nvPr/>
          </p:nvSpPr>
          <p:spPr bwMode="auto">
            <a:xfrm>
              <a:off x="5379254" y="4665112"/>
              <a:ext cx="210651" cy="111354"/>
            </a:xfrm>
            <a:custGeom>
              <a:avLst/>
              <a:gdLst>
                <a:gd name="T0" fmla="*/ 0 w 134"/>
                <a:gd name="T1" fmla="*/ 0 h 71"/>
                <a:gd name="T2" fmla="*/ 0 w 134"/>
                <a:gd name="T3" fmla="*/ 18 h 71"/>
                <a:gd name="T4" fmla="*/ 107 w 134"/>
                <a:gd name="T5" fmla="*/ 18 h 71"/>
                <a:gd name="T6" fmla="*/ 107 w 134"/>
                <a:gd name="T7" fmla="*/ 71 h 71"/>
                <a:gd name="T8" fmla="*/ 114 w 134"/>
                <a:gd name="T9" fmla="*/ 71 h 71"/>
                <a:gd name="T10" fmla="*/ 134 w 134"/>
                <a:gd name="T11" fmla="*/ 52 h 71"/>
                <a:gd name="T12" fmla="*/ 134 w 134"/>
                <a:gd name="T13" fmla="*/ 0 h 71"/>
                <a:gd name="T14" fmla="*/ 0 w 134"/>
                <a:gd name="T15" fmla="*/ 0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71">
                  <a:moveTo>
                    <a:pt x="0" y="0"/>
                  </a:moveTo>
                  <a:cubicBezTo>
                    <a:pt x="0" y="18"/>
                    <a:pt x="0" y="18"/>
                    <a:pt x="0" y="18"/>
                  </a:cubicBezTo>
                  <a:cubicBezTo>
                    <a:pt x="107" y="18"/>
                    <a:pt x="107" y="18"/>
                    <a:pt x="107" y="18"/>
                  </a:cubicBezTo>
                  <a:cubicBezTo>
                    <a:pt x="107" y="71"/>
                    <a:pt x="107" y="71"/>
                    <a:pt x="107" y="71"/>
                  </a:cubicBezTo>
                  <a:cubicBezTo>
                    <a:pt x="114" y="71"/>
                    <a:pt x="114" y="71"/>
                    <a:pt x="114" y="71"/>
                  </a:cubicBezTo>
                  <a:cubicBezTo>
                    <a:pt x="125" y="71"/>
                    <a:pt x="134" y="62"/>
                    <a:pt x="134" y="52"/>
                  </a:cubicBezTo>
                  <a:cubicBezTo>
                    <a:pt x="134" y="0"/>
                    <a:pt x="134" y="0"/>
                    <a:pt x="134" y="0"/>
                  </a:cubicBezTo>
                  <a:lnTo>
                    <a:pt x="0" y="0"/>
                  </a:ln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7" name="Rectangle 23"/>
            <p:cNvSpPr>
              <a:spLocks noChangeArrowheads="1"/>
            </p:cNvSpPr>
            <p:nvPr/>
          </p:nvSpPr>
          <p:spPr bwMode="auto">
            <a:xfrm>
              <a:off x="5547349" y="4496308"/>
              <a:ext cx="42556" cy="154619"/>
            </a:xfrm>
            <a:prstGeom prst="rect">
              <a:avLst/>
            </a:prstGeom>
            <a:solidFill>
              <a:srgbClr val="F58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8" name="Freeform 24"/>
            <p:cNvSpPr>
              <a:spLocks/>
            </p:cNvSpPr>
            <p:nvPr/>
          </p:nvSpPr>
          <p:spPr bwMode="auto">
            <a:xfrm>
              <a:off x="5857296" y="4496308"/>
              <a:ext cx="41137" cy="270938"/>
            </a:xfrm>
            <a:custGeom>
              <a:avLst/>
              <a:gdLst>
                <a:gd name="T0" fmla="*/ 26 w 26"/>
                <a:gd name="T1" fmla="*/ 0 h 172"/>
                <a:gd name="T2" fmla="*/ 26 w 26"/>
                <a:gd name="T3" fmla="*/ 153 h 172"/>
                <a:gd name="T4" fmla="*/ 7 w 26"/>
                <a:gd name="T5" fmla="*/ 172 h 172"/>
                <a:gd name="T6" fmla="*/ 0 w 26"/>
                <a:gd name="T7" fmla="*/ 172 h 172"/>
                <a:gd name="T8" fmla="*/ 0 w 26"/>
                <a:gd name="T9" fmla="*/ 0 h 172"/>
                <a:gd name="T10" fmla="*/ 26 w 26"/>
                <a:gd name="T11" fmla="*/ 0 h 172"/>
              </a:gdLst>
              <a:ahLst/>
              <a:cxnLst>
                <a:cxn ang="0">
                  <a:pos x="T0" y="T1"/>
                </a:cxn>
                <a:cxn ang="0">
                  <a:pos x="T2" y="T3"/>
                </a:cxn>
                <a:cxn ang="0">
                  <a:pos x="T4" y="T5"/>
                </a:cxn>
                <a:cxn ang="0">
                  <a:pos x="T6" y="T7"/>
                </a:cxn>
                <a:cxn ang="0">
                  <a:pos x="T8" y="T9"/>
                </a:cxn>
                <a:cxn ang="0">
                  <a:pos x="T10" y="T11"/>
                </a:cxn>
              </a:cxnLst>
              <a:rect l="0" t="0" r="r" b="b"/>
              <a:pathLst>
                <a:path w="26" h="172">
                  <a:moveTo>
                    <a:pt x="26" y="0"/>
                  </a:moveTo>
                  <a:cubicBezTo>
                    <a:pt x="26" y="153"/>
                    <a:pt x="26" y="153"/>
                    <a:pt x="26" y="153"/>
                  </a:cubicBezTo>
                  <a:cubicBezTo>
                    <a:pt x="26" y="164"/>
                    <a:pt x="17" y="172"/>
                    <a:pt x="7" y="172"/>
                  </a:cubicBezTo>
                  <a:cubicBezTo>
                    <a:pt x="0" y="172"/>
                    <a:pt x="0" y="172"/>
                    <a:pt x="0" y="172"/>
                  </a:cubicBezTo>
                  <a:cubicBezTo>
                    <a:pt x="0" y="0"/>
                    <a:pt x="0" y="0"/>
                    <a:pt x="0" y="0"/>
                  </a:cubicBezTo>
                  <a:lnTo>
                    <a:pt x="26" y="0"/>
                  </a:ln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9" name="Freeform 25"/>
            <p:cNvSpPr>
              <a:spLocks noEditPoints="1"/>
            </p:cNvSpPr>
            <p:nvPr/>
          </p:nvSpPr>
          <p:spPr bwMode="auto">
            <a:xfrm>
              <a:off x="5646646" y="4489925"/>
              <a:ext cx="196466" cy="202849"/>
            </a:xfrm>
            <a:custGeom>
              <a:avLst/>
              <a:gdLst>
                <a:gd name="T0" fmla="*/ 76 w 125"/>
                <a:gd name="T1" fmla="*/ 111 h 129"/>
                <a:gd name="T2" fmla="*/ 76 w 125"/>
                <a:gd name="T3" fmla="*/ 101 h 129"/>
                <a:gd name="T4" fmla="*/ 112 w 125"/>
                <a:gd name="T5" fmla="*/ 62 h 129"/>
                <a:gd name="T6" fmla="*/ 94 w 125"/>
                <a:gd name="T7" fmla="*/ 31 h 129"/>
                <a:gd name="T8" fmla="*/ 117 w 125"/>
                <a:gd name="T9" fmla="*/ 31 h 129"/>
                <a:gd name="T10" fmla="*/ 117 w 125"/>
                <a:gd name="T11" fmla="*/ 13 h 129"/>
                <a:gd name="T12" fmla="*/ 76 w 125"/>
                <a:gd name="T13" fmla="*/ 13 h 129"/>
                <a:gd name="T14" fmla="*/ 76 w 125"/>
                <a:gd name="T15" fmla="*/ 0 h 129"/>
                <a:gd name="T16" fmla="*/ 48 w 125"/>
                <a:gd name="T17" fmla="*/ 0 h 129"/>
                <a:gd name="T18" fmla="*/ 48 w 125"/>
                <a:gd name="T19" fmla="*/ 13 h 129"/>
                <a:gd name="T20" fmla="*/ 6 w 125"/>
                <a:gd name="T21" fmla="*/ 13 h 129"/>
                <a:gd name="T22" fmla="*/ 6 w 125"/>
                <a:gd name="T23" fmla="*/ 31 h 129"/>
                <a:gd name="T24" fmla="*/ 30 w 125"/>
                <a:gd name="T25" fmla="*/ 31 h 129"/>
                <a:gd name="T26" fmla="*/ 12 w 125"/>
                <a:gd name="T27" fmla="*/ 62 h 129"/>
                <a:gd name="T28" fmla="*/ 48 w 125"/>
                <a:gd name="T29" fmla="*/ 101 h 129"/>
                <a:gd name="T30" fmla="*/ 48 w 125"/>
                <a:gd name="T31" fmla="*/ 111 h 129"/>
                <a:gd name="T32" fmla="*/ 0 w 125"/>
                <a:gd name="T33" fmla="*/ 111 h 129"/>
                <a:gd name="T34" fmla="*/ 0 w 125"/>
                <a:gd name="T35" fmla="*/ 129 h 129"/>
                <a:gd name="T36" fmla="*/ 125 w 125"/>
                <a:gd name="T37" fmla="*/ 129 h 129"/>
                <a:gd name="T38" fmla="*/ 125 w 125"/>
                <a:gd name="T39" fmla="*/ 111 h 129"/>
                <a:gd name="T40" fmla="*/ 76 w 125"/>
                <a:gd name="T41" fmla="*/ 111 h 129"/>
                <a:gd name="T42" fmla="*/ 38 w 125"/>
                <a:gd name="T43" fmla="*/ 62 h 129"/>
                <a:gd name="T44" fmla="*/ 62 w 125"/>
                <a:gd name="T45" fmla="*/ 39 h 129"/>
                <a:gd name="T46" fmla="*/ 85 w 125"/>
                <a:gd name="T47" fmla="*/ 62 h 129"/>
                <a:gd name="T48" fmla="*/ 62 w 125"/>
                <a:gd name="T49" fmla="*/ 85 h 129"/>
                <a:gd name="T50" fmla="*/ 38 w 125"/>
                <a:gd name="T51" fmla="*/ 6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5" h="129">
                  <a:moveTo>
                    <a:pt x="76" y="111"/>
                  </a:moveTo>
                  <a:cubicBezTo>
                    <a:pt x="76" y="101"/>
                    <a:pt x="76" y="101"/>
                    <a:pt x="76" y="101"/>
                  </a:cubicBezTo>
                  <a:cubicBezTo>
                    <a:pt x="97" y="96"/>
                    <a:pt x="112" y="81"/>
                    <a:pt x="112" y="62"/>
                  </a:cubicBezTo>
                  <a:cubicBezTo>
                    <a:pt x="112" y="50"/>
                    <a:pt x="105" y="39"/>
                    <a:pt x="94" y="31"/>
                  </a:cubicBezTo>
                  <a:cubicBezTo>
                    <a:pt x="117" y="31"/>
                    <a:pt x="117" y="31"/>
                    <a:pt x="117" y="31"/>
                  </a:cubicBezTo>
                  <a:cubicBezTo>
                    <a:pt x="117" y="13"/>
                    <a:pt x="117" y="13"/>
                    <a:pt x="117" y="13"/>
                  </a:cubicBezTo>
                  <a:cubicBezTo>
                    <a:pt x="76" y="13"/>
                    <a:pt x="76" y="13"/>
                    <a:pt x="76" y="13"/>
                  </a:cubicBezTo>
                  <a:cubicBezTo>
                    <a:pt x="76" y="0"/>
                    <a:pt x="76" y="0"/>
                    <a:pt x="76" y="0"/>
                  </a:cubicBezTo>
                  <a:cubicBezTo>
                    <a:pt x="48" y="0"/>
                    <a:pt x="48" y="0"/>
                    <a:pt x="48" y="0"/>
                  </a:cubicBezTo>
                  <a:cubicBezTo>
                    <a:pt x="48" y="13"/>
                    <a:pt x="48" y="13"/>
                    <a:pt x="48" y="13"/>
                  </a:cubicBezTo>
                  <a:cubicBezTo>
                    <a:pt x="6" y="13"/>
                    <a:pt x="6" y="13"/>
                    <a:pt x="6" y="13"/>
                  </a:cubicBezTo>
                  <a:cubicBezTo>
                    <a:pt x="6" y="31"/>
                    <a:pt x="6" y="31"/>
                    <a:pt x="6" y="31"/>
                  </a:cubicBezTo>
                  <a:cubicBezTo>
                    <a:pt x="30" y="31"/>
                    <a:pt x="30" y="31"/>
                    <a:pt x="30" y="31"/>
                  </a:cubicBezTo>
                  <a:cubicBezTo>
                    <a:pt x="18" y="39"/>
                    <a:pt x="12" y="50"/>
                    <a:pt x="12" y="62"/>
                  </a:cubicBezTo>
                  <a:cubicBezTo>
                    <a:pt x="12" y="81"/>
                    <a:pt x="26" y="96"/>
                    <a:pt x="48" y="101"/>
                  </a:cubicBezTo>
                  <a:cubicBezTo>
                    <a:pt x="48" y="111"/>
                    <a:pt x="48" y="111"/>
                    <a:pt x="48" y="111"/>
                  </a:cubicBezTo>
                  <a:cubicBezTo>
                    <a:pt x="0" y="111"/>
                    <a:pt x="0" y="111"/>
                    <a:pt x="0" y="111"/>
                  </a:cubicBezTo>
                  <a:cubicBezTo>
                    <a:pt x="0" y="129"/>
                    <a:pt x="0" y="129"/>
                    <a:pt x="0" y="129"/>
                  </a:cubicBezTo>
                  <a:cubicBezTo>
                    <a:pt x="125" y="129"/>
                    <a:pt x="125" y="129"/>
                    <a:pt x="125" y="129"/>
                  </a:cubicBezTo>
                  <a:cubicBezTo>
                    <a:pt x="125" y="111"/>
                    <a:pt x="125" y="111"/>
                    <a:pt x="125" y="111"/>
                  </a:cubicBezTo>
                  <a:lnTo>
                    <a:pt x="76" y="111"/>
                  </a:lnTo>
                  <a:close/>
                  <a:moveTo>
                    <a:pt x="38" y="62"/>
                  </a:moveTo>
                  <a:cubicBezTo>
                    <a:pt x="38" y="49"/>
                    <a:pt x="48" y="39"/>
                    <a:pt x="62" y="39"/>
                  </a:cubicBezTo>
                  <a:cubicBezTo>
                    <a:pt x="76" y="39"/>
                    <a:pt x="85" y="49"/>
                    <a:pt x="85" y="62"/>
                  </a:cubicBezTo>
                  <a:cubicBezTo>
                    <a:pt x="85" y="75"/>
                    <a:pt x="76" y="85"/>
                    <a:pt x="62" y="85"/>
                  </a:cubicBezTo>
                  <a:cubicBezTo>
                    <a:pt x="48" y="85"/>
                    <a:pt x="38" y="75"/>
                    <a:pt x="38" y="62"/>
                  </a:cubicBez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grpSp>
      <p:sp>
        <p:nvSpPr>
          <p:cNvPr id="2" name="제목 1">
            <a:extLst>
              <a:ext uri="{FF2B5EF4-FFF2-40B4-BE49-F238E27FC236}">
                <a16:creationId xmlns:a16="http://schemas.microsoft.com/office/drawing/2014/main" id="{BD393F65-DEC5-D345-B6FF-5A3D17DB4051}"/>
              </a:ext>
            </a:extLst>
          </p:cNvPr>
          <p:cNvSpPr>
            <a:spLocks noGrp="1"/>
          </p:cNvSpPr>
          <p:nvPr>
            <p:ph type="title"/>
          </p:nvPr>
        </p:nvSpPr>
        <p:spPr>
          <a:xfrm>
            <a:off x="272480" y="365125"/>
            <a:ext cx="8543925" cy="759619"/>
          </a:xfrm>
          <a:prstGeom prst="rect">
            <a:avLst/>
          </a:prstGeom>
        </p:spPr>
        <p:txBody>
          <a:bodyPr/>
          <a:lstStyle>
            <a:lvl1pPr algn="l">
              <a:defRPr sz="3600" b="1"/>
            </a:lvl1pPr>
          </a:lstStyle>
          <a:p>
            <a:r>
              <a:rPr kumimoji="1" lang="ko-KR" altLang="en-US" dirty="0"/>
              <a:t>마스터 제목 스타일 편집</a:t>
            </a:r>
          </a:p>
        </p:txBody>
      </p:sp>
    </p:spTree>
    <p:extLst>
      <p:ext uri="{BB962C8B-B14F-4D97-AF65-F5344CB8AC3E}">
        <p14:creationId xmlns:p14="http://schemas.microsoft.com/office/powerpoint/2010/main" val="4093434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나비_거버닝無">
    <p:spTree>
      <p:nvGrpSpPr>
        <p:cNvPr id="1" name=""/>
        <p:cNvGrpSpPr/>
        <p:nvPr/>
      </p:nvGrpSpPr>
      <p:grpSpPr>
        <a:xfrm>
          <a:off x="0" y="0"/>
          <a:ext cx="0" cy="0"/>
          <a:chOff x="0" y="0"/>
          <a:chExt cx="0" cy="0"/>
        </a:xfrm>
      </p:grpSpPr>
      <p:pic>
        <p:nvPicPr>
          <p:cNvPr id="5121" name="Picture 1"/>
          <p:cNvPicPr>
            <a:picLocks noChangeAspect="1" noChangeArrowheads="1"/>
          </p:cNvPicPr>
          <p:nvPr userDrawn="1"/>
        </p:nvPicPr>
        <p:blipFill>
          <a:blip r:embed="rId2"/>
          <a:srcRect/>
          <a:stretch>
            <a:fillRect/>
          </a:stretch>
        </p:blipFill>
        <p:spPr bwMode="auto">
          <a:xfrm>
            <a:off x="1587" y="0"/>
            <a:ext cx="9904413" cy="6858000"/>
          </a:xfrm>
          <a:prstGeom prst="rect">
            <a:avLst/>
          </a:prstGeom>
          <a:noFill/>
          <a:ln w="9525">
            <a:noFill/>
            <a:miter lim="800000"/>
            <a:headEnd/>
            <a:tailEnd/>
          </a:ln>
          <a:effectLst/>
        </p:spPr>
      </p:pic>
      <p:sp>
        <p:nvSpPr>
          <p:cNvPr id="7" name="Rectangle 133"/>
          <p:cNvSpPr>
            <a:spLocks noChangeArrowheads="1"/>
          </p:cNvSpPr>
          <p:nvPr userDrawn="1"/>
        </p:nvSpPr>
        <p:spPr bwMode="auto">
          <a:xfrm>
            <a:off x="4522788" y="6608328"/>
            <a:ext cx="860425" cy="138499"/>
          </a:xfrm>
          <a:prstGeom prst="rect">
            <a:avLst/>
          </a:prstGeom>
          <a:noFill/>
          <a:ln w="9525">
            <a:noFill/>
            <a:miter lim="800000"/>
            <a:headEnd/>
            <a:tailEnd/>
          </a:ln>
        </p:spPr>
        <p:txBody>
          <a:bodyPr wrap="square" lIns="0" tIns="0" rIns="0" bIns="0" anchor="ctr">
            <a:spAutoFit/>
          </a:bodyPr>
          <a:lstStyle/>
          <a:p>
            <a:pPr algn="ctr" defTabSz="995627" latinLnBrk="0">
              <a:defRPr/>
            </a:pPr>
            <a:fld id="{2DEBB096-855E-4CFC-B3CF-C17C64DFCBCD}" type="slidenum">
              <a:rPr lang="en-US" altLang="ko-KR" sz="900" b="0" spc="-50" baseline="0" smtClean="0">
                <a:solidFill>
                  <a:schemeClr val="tx1">
                    <a:lumMod val="85000"/>
                    <a:lumOff val="15000"/>
                  </a:schemeClr>
                </a:solidFill>
                <a:latin typeface="맑은 고딕" pitchFamily="50" charset="-127"/>
                <a:ea typeface="맑은 고딕" pitchFamily="50" charset="-127"/>
              </a:rPr>
              <a:pPr algn="ctr" defTabSz="995627" latinLnBrk="0">
                <a:defRPr/>
              </a:pPr>
              <a:t>‹#›</a:t>
            </a:fld>
            <a:endParaRPr lang="en-US" altLang="ko-KR" sz="900" b="0" spc="-50" baseline="0" dirty="0">
              <a:solidFill>
                <a:schemeClr val="tx1">
                  <a:lumMod val="85000"/>
                  <a:lumOff val="15000"/>
                </a:schemeClr>
              </a:solidFill>
              <a:latin typeface="맑은 고딕" pitchFamily="50" charset="-127"/>
              <a:ea typeface="맑은 고딕" pitchFamily="50" charset="-127"/>
            </a:endParaRPr>
          </a:p>
        </p:txBody>
      </p:sp>
      <p:grpSp>
        <p:nvGrpSpPr>
          <p:cNvPr id="9" name="그룹 20"/>
          <p:cNvGrpSpPr/>
          <p:nvPr userDrawn="1"/>
        </p:nvGrpSpPr>
        <p:grpSpPr>
          <a:xfrm>
            <a:off x="9099420" y="6570740"/>
            <a:ext cx="533530" cy="213674"/>
            <a:chOff x="4196916" y="3972164"/>
            <a:chExt cx="2020685" cy="809267"/>
          </a:xfrm>
        </p:grpSpPr>
        <p:sp>
          <p:nvSpPr>
            <p:cNvPr id="10" name="Freeform 11"/>
            <p:cNvSpPr>
              <a:spLocks/>
            </p:cNvSpPr>
            <p:nvPr/>
          </p:nvSpPr>
          <p:spPr bwMode="auto">
            <a:xfrm>
              <a:off x="4196916" y="4422545"/>
              <a:ext cx="243277" cy="352503"/>
            </a:xfrm>
            <a:custGeom>
              <a:avLst/>
              <a:gdLst>
                <a:gd name="T0" fmla="*/ 96 w 155"/>
                <a:gd name="T1" fmla="*/ 88 h 224"/>
                <a:gd name="T2" fmla="*/ 63 w 155"/>
                <a:gd name="T3" fmla="*/ 59 h 224"/>
                <a:gd name="T4" fmla="*/ 89 w 155"/>
                <a:gd name="T5" fmla="*/ 41 h 224"/>
                <a:gd name="T6" fmla="*/ 105 w 155"/>
                <a:gd name="T7" fmla="*/ 42 h 224"/>
                <a:gd name="T8" fmla="*/ 113 w 155"/>
                <a:gd name="T9" fmla="*/ 43 h 224"/>
                <a:gd name="T10" fmla="*/ 141 w 155"/>
                <a:gd name="T11" fmla="*/ 18 h 224"/>
                <a:gd name="T12" fmla="*/ 144 w 155"/>
                <a:gd name="T13" fmla="*/ 11 h 224"/>
                <a:gd name="T14" fmla="*/ 86 w 155"/>
                <a:gd name="T15" fmla="*/ 0 h 224"/>
                <a:gd name="T16" fmla="*/ 11 w 155"/>
                <a:gd name="T17" fmla="*/ 64 h 224"/>
                <a:gd name="T18" fmla="*/ 24 w 155"/>
                <a:gd name="T19" fmla="*/ 103 h 224"/>
                <a:gd name="T20" fmla="*/ 63 w 155"/>
                <a:gd name="T21" fmla="*/ 130 h 224"/>
                <a:gd name="T22" fmla="*/ 102 w 155"/>
                <a:gd name="T23" fmla="*/ 162 h 224"/>
                <a:gd name="T24" fmla="*/ 70 w 155"/>
                <a:gd name="T25" fmla="*/ 183 h 224"/>
                <a:gd name="T26" fmla="*/ 21 w 155"/>
                <a:gd name="T27" fmla="*/ 167 h 224"/>
                <a:gd name="T28" fmla="*/ 0 w 155"/>
                <a:gd name="T29" fmla="*/ 205 h 224"/>
                <a:gd name="T30" fmla="*/ 74 w 155"/>
                <a:gd name="T31" fmla="*/ 224 h 224"/>
                <a:gd name="T32" fmla="*/ 155 w 155"/>
                <a:gd name="T33" fmla="*/ 156 h 224"/>
                <a:gd name="T34" fmla="*/ 96 w 155"/>
                <a:gd name="T35" fmla="*/ 8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224">
                  <a:moveTo>
                    <a:pt x="96" y="88"/>
                  </a:moveTo>
                  <a:cubicBezTo>
                    <a:pt x="78" y="80"/>
                    <a:pt x="63" y="73"/>
                    <a:pt x="63" y="59"/>
                  </a:cubicBezTo>
                  <a:cubicBezTo>
                    <a:pt x="63" y="48"/>
                    <a:pt x="72" y="41"/>
                    <a:pt x="89" y="41"/>
                  </a:cubicBezTo>
                  <a:cubicBezTo>
                    <a:pt x="95" y="41"/>
                    <a:pt x="100" y="41"/>
                    <a:pt x="105" y="42"/>
                  </a:cubicBezTo>
                  <a:cubicBezTo>
                    <a:pt x="108" y="43"/>
                    <a:pt x="111" y="43"/>
                    <a:pt x="113" y="43"/>
                  </a:cubicBezTo>
                  <a:cubicBezTo>
                    <a:pt x="128" y="43"/>
                    <a:pt x="136" y="34"/>
                    <a:pt x="141" y="18"/>
                  </a:cubicBezTo>
                  <a:cubicBezTo>
                    <a:pt x="144" y="11"/>
                    <a:pt x="144" y="11"/>
                    <a:pt x="144" y="11"/>
                  </a:cubicBezTo>
                  <a:cubicBezTo>
                    <a:pt x="141" y="10"/>
                    <a:pt x="117" y="0"/>
                    <a:pt x="86" y="0"/>
                  </a:cubicBezTo>
                  <a:cubicBezTo>
                    <a:pt x="37" y="0"/>
                    <a:pt x="11" y="31"/>
                    <a:pt x="11" y="64"/>
                  </a:cubicBezTo>
                  <a:cubicBezTo>
                    <a:pt x="11" y="81"/>
                    <a:pt x="16" y="93"/>
                    <a:pt x="24" y="103"/>
                  </a:cubicBezTo>
                  <a:cubicBezTo>
                    <a:pt x="34" y="115"/>
                    <a:pt x="49" y="123"/>
                    <a:pt x="63" y="130"/>
                  </a:cubicBezTo>
                  <a:cubicBezTo>
                    <a:pt x="84" y="140"/>
                    <a:pt x="102" y="147"/>
                    <a:pt x="102" y="162"/>
                  </a:cubicBezTo>
                  <a:cubicBezTo>
                    <a:pt x="102" y="175"/>
                    <a:pt x="89" y="183"/>
                    <a:pt x="70" y="183"/>
                  </a:cubicBezTo>
                  <a:cubicBezTo>
                    <a:pt x="45" y="183"/>
                    <a:pt x="24" y="168"/>
                    <a:pt x="21" y="167"/>
                  </a:cubicBezTo>
                  <a:cubicBezTo>
                    <a:pt x="0" y="205"/>
                    <a:pt x="0" y="205"/>
                    <a:pt x="0" y="205"/>
                  </a:cubicBezTo>
                  <a:cubicBezTo>
                    <a:pt x="4" y="207"/>
                    <a:pt x="30" y="224"/>
                    <a:pt x="74" y="224"/>
                  </a:cubicBezTo>
                  <a:cubicBezTo>
                    <a:pt x="120" y="224"/>
                    <a:pt x="155" y="197"/>
                    <a:pt x="155" y="156"/>
                  </a:cubicBezTo>
                  <a:cubicBezTo>
                    <a:pt x="155" y="116"/>
                    <a:pt x="123" y="101"/>
                    <a:pt x="96" y="88"/>
                  </a:cubicBez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 name="Freeform 12"/>
            <p:cNvSpPr>
              <a:spLocks/>
            </p:cNvSpPr>
            <p:nvPr/>
          </p:nvSpPr>
          <p:spPr bwMode="auto">
            <a:xfrm>
              <a:off x="4486295" y="4428928"/>
              <a:ext cx="284414" cy="342573"/>
            </a:xfrm>
            <a:custGeom>
              <a:avLst/>
              <a:gdLst>
                <a:gd name="T0" fmla="*/ 93 w 181"/>
                <a:gd name="T1" fmla="*/ 103 h 218"/>
                <a:gd name="T2" fmla="*/ 177 w 181"/>
                <a:gd name="T3" fmla="*/ 0 h 218"/>
                <a:gd name="T4" fmla="*/ 117 w 181"/>
                <a:gd name="T5" fmla="*/ 0 h 218"/>
                <a:gd name="T6" fmla="*/ 50 w 181"/>
                <a:gd name="T7" fmla="*/ 89 h 218"/>
                <a:gd name="T8" fmla="*/ 49 w 181"/>
                <a:gd name="T9" fmla="*/ 89 h 218"/>
                <a:gd name="T10" fmla="*/ 49 w 181"/>
                <a:gd name="T11" fmla="*/ 0 h 218"/>
                <a:gd name="T12" fmla="*/ 0 w 181"/>
                <a:gd name="T13" fmla="*/ 0 h 218"/>
                <a:gd name="T14" fmla="*/ 0 w 181"/>
                <a:gd name="T15" fmla="*/ 218 h 218"/>
                <a:gd name="T16" fmla="*/ 3 w 181"/>
                <a:gd name="T17" fmla="*/ 218 h 218"/>
                <a:gd name="T18" fmla="*/ 50 w 181"/>
                <a:gd name="T19" fmla="*/ 173 h 218"/>
                <a:gd name="T20" fmla="*/ 50 w 181"/>
                <a:gd name="T21" fmla="*/ 123 h 218"/>
                <a:gd name="T22" fmla="*/ 51 w 181"/>
                <a:gd name="T23" fmla="*/ 123 h 218"/>
                <a:gd name="T24" fmla="*/ 119 w 181"/>
                <a:gd name="T25" fmla="*/ 215 h 218"/>
                <a:gd name="T26" fmla="*/ 181 w 181"/>
                <a:gd name="T27" fmla="*/ 215 h 218"/>
                <a:gd name="T28" fmla="*/ 93 w 181"/>
                <a:gd name="T29" fmla="*/ 10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218">
                  <a:moveTo>
                    <a:pt x="93" y="103"/>
                  </a:moveTo>
                  <a:cubicBezTo>
                    <a:pt x="177" y="0"/>
                    <a:pt x="177" y="0"/>
                    <a:pt x="177" y="0"/>
                  </a:cubicBezTo>
                  <a:cubicBezTo>
                    <a:pt x="117" y="0"/>
                    <a:pt x="117" y="0"/>
                    <a:pt x="117" y="0"/>
                  </a:cubicBezTo>
                  <a:cubicBezTo>
                    <a:pt x="50" y="89"/>
                    <a:pt x="50" y="89"/>
                    <a:pt x="50" y="89"/>
                  </a:cubicBezTo>
                  <a:cubicBezTo>
                    <a:pt x="49" y="89"/>
                    <a:pt x="49" y="89"/>
                    <a:pt x="49" y="89"/>
                  </a:cubicBezTo>
                  <a:cubicBezTo>
                    <a:pt x="49" y="0"/>
                    <a:pt x="49" y="0"/>
                    <a:pt x="49" y="0"/>
                  </a:cubicBezTo>
                  <a:cubicBezTo>
                    <a:pt x="0" y="0"/>
                    <a:pt x="0" y="0"/>
                    <a:pt x="0" y="0"/>
                  </a:cubicBezTo>
                  <a:cubicBezTo>
                    <a:pt x="0" y="218"/>
                    <a:pt x="0" y="218"/>
                    <a:pt x="0" y="218"/>
                  </a:cubicBezTo>
                  <a:cubicBezTo>
                    <a:pt x="3" y="218"/>
                    <a:pt x="3" y="218"/>
                    <a:pt x="3" y="218"/>
                  </a:cubicBezTo>
                  <a:cubicBezTo>
                    <a:pt x="24" y="218"/>
                    <a:pt x="50" y="208"/>
                    <a:pt x="50" y="173"/>
                  </a:cubicBezTo>
                  <a:cubicBezTo>
                    <a:pt x="50" y="123"/>
                    <a:pt x="50" y="123"/>
                    <a:pt x="50" y="123"/>
                  </a:cubicBezTo>
                  <a:cubicBezTo>
                    <a:pt x="51" y="123"/>
                    <a:pt x="51" y="123"/>
                    <a:pt x="51" y="123"/>
                  </a:cubicBezTo>
                  <a:cubicBezTo>
                    <a:pt x="119" y="215"/>
                    <a:pt x="119" y="215"/>
                    <a:pt x="119" y="215"/>
                  </a:cubicBezTo>
                  <a:cubicBezTo>
                    <a:pt x="181" y="215"/>
                    <a:pt x="181" y="215"/>
                    <a:pt x="181" y="215"/>
                  </a:cubicBezTo>
                  <a:lnTo>
                    <a:pt x="93" y="103"/>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 name="Freeform 13"/>
            <p:cNvSpPr>
              <a:spLocks/>
            </p:cNvSpPr>
            <p:nvPr/>
          </p:nvSpPr>
          <p:spPr bwMode="auto">
            <a:xfrm>
              <a:off x="4689143" y="4062240"/>
              <a:ext cx="192919" cy="270229"/>
            </a:xfrm>
            <a:custGeom>
              <a:avLst/>
              <a:gdLst>
                <a:gd name="T0" fmla="*/ 51 w 123"/>
                <a:gd name="T1" fmla="*/ 0 h 172"/>
                <a:gd name="T2" fmla="*/ 8 w 123"/>
                <a:gd name="T3" fmla="*/ 47 h 172"/>
                <a:gd name="T4" fmla="*/ 29 w 123"/>
                <a:gd name="T5" fmla="*/ 120 h 172"/>
                <a:gd name="T6" fmla="*/ 0 w 123"/>
                <a:gd name="T7" fmla="*/ 171 h 172"/>
                <a:gd name="T8" fmla="*/ 20 w 123"/>
                <a:gd name="T9" fmla="*/ 171 h 172"/>
                <a:gd name="T10" fmla="*/ 45 w 123"/>
                <a:gd name="T11" fmla="*/ 172 h 172"/>
                <a:gd name="T12" fmla="*/ 123 w 123"/>
                <a:gd name="T13" fmla="*/ 77 h 172"/>
                <a:gd name="T14" fmla="*/ 51 w 123"/>
                <a:gd name="T15" fmla="*/ 0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172">
                  <a:moveTo>
                    <a:pt x="51" y="0"/>
                  </a:moveTo>
                  <a:cubicBezTo>
                    <a:pt x="33" y="3"/>
                    <a:pt x="8" y="19"/>
                    <a:pt x="8" y="47"/>
                  </a:cubicBezTo>
                  <a:cubicBezTo>
                    <a:pt x="8" y="72"/>
                    <a:pt x="29" y="87"/>
                    <a:pt x="29" y="120"/>
                  </a:cubicBezTo>
                  <a:cubicBezTo>
                    <a:pt x="29" y="145"/>
                    <a:pt x="15" y="162"/>
                    <a:pt x="0" y="171"/>
                  </a:cubicBezTo>
                  <a:cubicBezTo>
                    <a:pt x="6" y="171"/>
                    <a:pt x="13" y="171"/>
                    <a:pt x="20" y="171"/>
                  </a:cubicBezTo>
                  <a:cubicBezTo>
                    <a:pt x="35" y="171"/>
                    <a:pt x="44" y="172"/>
                    <a:pt x="45" y="172"/>
                  </a:cubicBezTo>
                  <a:cubicBezTo>
                    <a:pt x="123" y="77"/>
                    <a:pt x="123" y="77"/>
                    <a:pt x="123" y="77"/>
                  </a:cubicBezTo>
                  <a:cubicBezTo>
                    <a:pt x="101" y="44"/>
                    <a:pt x="76" y="19"/>
                    <a:pt x="51" y="0"/>
                  </a:cubicBez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3" name="Freeform 14"/>
            <p:cNvSpPr>
              <a:spLocks/>
            </p:cNvSpPr>
            <p:nvPr/>
          </p:nvSpPr>
          <p:spPr bwMode="auto">
            <a:xfrm>
              <a:off x="4816101" y="4183524"/>
              <a:ext cx="317749" cy="284414"/>
            </a:xfrm>
            <a:custGeom>
              <a:avLst/>
              <a:gdLst>
                <a:gd name="T0" fmla="*/ 35 w 202"/>
                <a:gd name="T1" fmla="*/ 181 h 181"/>
                <a:gd name="T2" fmla="*/ 47 w 202"/>
                <a:gd name="T3" fmla="*/ 116 h 181"/>
                <a:gd name="T4" fmla="*/ 84 w 202"/>
                <a:gd name="T5" fmla="*/ 76 h 181"/>
                <a:gd name="T6" fmla="*/ 109 w 202"/>
                <a:gd name="T7" fmla="*/ 77 h 181"/>
                <a:gd name="T8" fmla="*/ 202 w 202"/>
                <a:gd name="T9" fmla="*/ 51 h 181"/>
                <a:gd name="T10" fmla="*/ 42 w 202"/>
                <a:gd name="T11" fmla="*/ 0 h 181"/>
                <a:gd name="T12" fmla="*/ 0 w 202"/>
                <a:gd name="T13" fmla="*/ 116 h 181"/>
                <a:gd name="T14" fmla="*/ 14 w 202"/>
                <a:gd name="T15" fmla="*/ 136 h 181"/>
                <a:gd name="T16" fmla="*/ 35 w 202"/>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181">
                  <a:moveTo>
                    <a:pt x="35" y="181"/>
                  </a:moveTo>
                  <a:cubicBezTo>
                    <a:pt x="45" y="165"/>
                    <a:pt x="46" y="141"/>
                    <a:pt x="47" y="116"/>
                  </a:cubicBezTo>
                  <a:cubicBezTo>
                    <a:pt x="48" y="93"/>
                    <a:pt x="53" y="76"/>
                    <a:pt x="84" y="76"/>
                  </a:cubicBezTo>
                  <a:cubicBezTo>
                    <a:pt x="90" y="76"/>
                    <a:pt x="97" y="77"/>
                    <a:pt x="109" y="77"/>
                  </a:cubicBezTo>
                  <a:cubicBezTo>
                    <a:pt x="154" y="77"/>
                    <a:pt x="183" y="61"/>
                    <a:pt x="202" y="51"/>
                  </a:cubicBezTo>
                  <a:cubicBezTo>
                    <a:pt x="164" y="27"/>
                    <a:pt x="110" y="2"/>
                    <a:pt x="42" y="0"/>
                  </a:cubicBezTo>
                  <a:cubicBezTo>
                    <a:pt x="37" y="12"/>
                    <a:pt x="3" y="108"/>
                    <a:pt x="0" y="116"/>
                  </a:cubicBezTo>
                  <a:cubicBezTo>
                    <a:pt x="0" y="116"/>
                    <a:pt x="7" y="123"/>
                    <a:pt x="14" y="136"/>
                  </a:cubicBezTo>
                  <a:cubicBezTo>
                    <a:pt x="25" y="154"/>
                    <a:pt x="31" y="169"/>
                    <a:pt x="35" y="181"/>
                  </a:cubicBez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4" name="Freeform 15"/>
            <p:cNvSpPr>
              <a:spLocks/>
            </p:cNvSpPr>
            <p:nvPr/>
          </p:nvSpPr>
          <p:spPr bwMode="auto">
            <a:xfrm>
              <a:off x="4565022" y="3972164"/>
              <a:ext cx="186536" cy="371653"/>
            </a:xfrm>
            <a:custGeom>
              <a:avLst/>
              <a:gdLst>
                <a:gd name="T0" fmla="*/ 31 w 119"/>
                <a:gd name="T1" fmla="*/ 236 h 236"/>
                <a:gd name="T2" fmla="*/ 24 w 119"/>
                <a:gd name="T3" fmla="*/ 229 h 236"/>
                <a:gd name="T4" fmla="*/ 2 w 119"/>
                <a:gd name="T5" fmla="*/ 20 h 236"/>
                <a:gd name="T6" fmla="*/ 0 w 119"/>
                <a:gd name="T7" fmla="*/ 6 h 236"/>
                <a:gd name="T8" fmla="*/ 6 w 119"/>
                <a:gd name="T9" fmla="*/ 0 h 236"/>
                <a:gd name="T10" fmla="*/ 119 w 119"/>
                <a:gd name="T11" fmla="*/ 49 h 236"/>
                <a:gd name="T12" fmla="*/ 76 w 119"/>
                <a:gd name="T13" fmla="*/ 102 h 236"/>
                <a:gd name="T14" fmla="*/ 97 w 119"/>
                <a:gd name="T15" fmla="*/ 177 h 236"/>
                <a:gd name="T16" fmla="*/ 31 w 119"/>
                <a:gd name="T1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236">
                  <a:moveTo>
                    <a:pt x="31" y="236"/>
                  </a:moveTo>
                  <a:cubicBezTo>
                    <a:pt x="27" y="236"/>
                    <a:pt x="25" y="234"/>
                    <a:pt x="24" y="229"/>
                  </a:cubicBezTo>
                  <a:cubicBezTo>
                    <a:pt x="24" y="225"/>
                    <a:pt x="4" y="47"/>
                    <a:pt x="2" y="20"/>
                  </a:cubicBezTo>
                  <a:cubicBezTo>
                    <a:pt x="1" y="16"/>
                    <a:pt x="0" y="9"/>
                    <a:pt x="0" y="6"/>
                  </a:cubicBezTo>
                  <a:cubicBezTo>
                    <a:pt x="0" y="2"/>
                    <a:pt x="3" y="0"/>
                    <a:pt x="6" y="0"/>
                  </a:cubicBezTo>
                  <a:cubicBezTo>
                    <a:pt x="15" y="0"/>
                    <a:pt x="65" y="12"/>
                    <a:pt x="119" y="49"/>
                  </a:cubicBezTo>
                  <a:cubicBezTo>
                    <a:pt x="103" y="53"/>
                    <a:pt x="76" y="69"/>
                    <a:pt x="76" y="102"/>
                  </a:cubicBezTo>
                  <a:cubicBezTo>
                    <a:pt x="76" y="132"/>
                    <a:pt x="97" y="148"/>
                    <a:pt x="97" y="177"/>
                  </a:cubicBezTo>
                  <a:cubicBezTo>
                    <a:pt x="97" y="225"/>
                    <a:pt x="42" y="236"/>
                    <a:pt x="31" y="236"/>
                  </a:cubicBez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5" name="Freeform 16"/>
            <p:cNvSpPr>
              <a:spLocks/>
            </p:cNvSpPr>
            <p:nvPr/>
          </p:nvSpPr>
          <p:spPr bwMode="auto">
            <a:xfrm>
              <a:off x="4879225" y="4274309"/>
              <a:ext cx="342573" cy="226964"/>
            </a:xfrm>
            <a:custGeom>
              <a:avLst/>
              <a:gdLst>
                <a:gd name="T0" fmla="*/ 0 w 218"/>
                <a:gd name="T1" fmla="*/ 135 h 144"/>
                <a:gd name="T2" fmla="*/ 2 w 218"/>
                <a:gd name="T3" fmla="*/ 141 h 144"/>
                <a:gd name="T4" fmla="*/ 7 w 218"/>
                <a:gd name="T5" fmla="*/ 144 h 144"/>
                <a:gd name="T6" fmla="*/ 11 w 218"/>
                <a:gd name="T7" fmla="*/ 143 h 144"/>
                <a:gd name="T8" fmla="*/ 202 w 218"/>
                <a:gd name="T9" fmla="*/ 54 h 144"/>
                <a:gd name="T10" fmla="*/ 215 w 218"/>
                <a:gd name="T11" fmla="*/ 48 h 144"/>
                <a:gd name="T12" fmla="*/ 218 w 218"/>
                <a:gd name="T13" fmla="*/ 43 h 144"/>
                <a:gd name="T14" fmla="*/ 217 w 218"/>
                <a:gd name="T15" fmla="*/ 39 h 144"/>
                <a:gd name="T16" fmla="*/ 172 w 218"/>
                <a:gd name="T17" fmla="*/ 0 h 144"/>
                <a:gd name="T18" fmla="*/ 70 w 218"/>
                <a:gd name="T19" fmla="*/ 29 h 144"/>
                <a:gd name="T20" fmla="*/ 48 w 218"/>
                <a:gd name="T21" fmla="*/ 28 h 144"/>
                <a:gd name="T22" fmla="*/ 17 w 218"/>
                <a:gd name="T23" fmla="*/ 59 h 144"/>
                <a:gd name="T24" fmla="*/ 17 w 218"/>
                <a:gd name="T25" fmla="*/ 74 h 144"/>
                <a:gd name="T26" fmla="*/ 0 w 218"/>
                <a:gd name="T27" fmla="*/ 13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 h="144">
                  <a:moveTo>
                    <a:pt x="0" y="135"/>
                  </a:moveTo>
                  <a:cubicBezTo>
                    <a:pt x="0" y="138"/>
                    <a:pt x="1" y="139"/>
                    <a:pt x="2" y="141"/>
                  </a:cubicBezTo>
                  <a:cubicBezTo>
                    <a:pt x="3" y="143"/>
                    <a:pt x="5" y="144"/>
                    <a:pt x="7" y="144"/>
                  </a:cubicBezTo>
                  <a:cubicBezTo>
                    <a:pt x="8" y="144"/>
                    <a:pt x="10" y="143"/>
                    <a:pt x="11" y="143"/>
                  </a:cubicBezTo>
                  <a:cubicBezTo>
                    <a:pt x="15" y="141"/>
                    <a:pt x="178" y="65"/>
                    <a:pt x="202" y="54"/>
                  </a:cubicBezTo>
                  <a:cubicBezTo>
                    <a:pt x="206" y="52"/>
                    <a:pt x="212" y="49"/>
                    <a:pt x="215" y="48"/>
                  </a:cubicBezTo>
                  <a:cubicBezTo>
                    <a:pt x="217" y="46"/>
                    <a:pt x="218" y="45"/>
                    <a:pt x="218" y="43"/>
                  </a:cubicBezTo>
                  <a:cubicBezTo>
                    <a:pt x="218" y="42"/>
                    <a:pt x="218" y="40"/>
                    <a:pt x="217" y="39"/>
                  </a:cubicBezTo>
                  <a:cubicBezTo>
                    <a:pt x="214" y="34"/>
                    <a:pt x="198" y="18"/>
                    <a:pt x="172" y="0"/>
                  </a:cubicBezTo>
                  <a:cubicBezTo>
                    <a:pt x="151" y="11"/>
                    <a:pt x="119" y="29"/>
                    <a:pt x="70" y="29"/>
                  </a:cubicBezTo>
                  <a:cubicBezTo>
                    <a:pt x="58" y="29"/>
                    <a:pt x="56" y="28"/>
                    <a:pt x="48" y="28"/>
                  </a:cubicBezTo>
                  <a:cubicBezTo>
                    <a:pt x="24" y="28"/>
                    <a:pt x="18" y="38"/>
                    <a:pt x="17" y="59"/>
                  </a:cubicBezTo>
                  <a:cubicBezTo>
                    <a:pt x="17" y="63"/>
                    <a:pt x="17" y="68"/>
                    <a:pt x="17" y="74"/>
                  </a:cubicBezTo>
                  <a:cubicBezTo>
                    <a:pt x="16" y="93"/>
                    <a:pt x="14" y="118"/>
                    <a:pt x="0" y="135"/>
                  </a:cubicBez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6" name="Freeform 17"/>
            <p:cNvSpPr>
              <a:spLocks/>
            </p:cNvSpPr>
            <p:nvPr/>
          </p:nvSpPr>
          <p:spPr bwMode="auto">
            <a:xfrm>
              <a:off x="5047320" y="4496308"/>
              <a:ext cx="250369" cy="140434"/>
            </a:xfrm>
            <a:custGeom>
              <a:avLst/>
              <a:gdLst>
                <a:gd name="T0" fmla="*/ 104 w 159"/>
                <a:gd name="T1" fmla="*/ 19 h 89"/>
                <a:gd name="T2" fmla="*/ 153 w 159"/>
                <a:gd name="T3" fmla="*/ 19 h 89"/>
                <a:gd name="T4" fmla="*/ 153 w 159"/>
                <a:gd name="T5" fmla="*/ 0 h 89"/>
                <a:gd name="T6" fmla="*/ 7 w 159"/>
                <a:gd name="T7" fmla="*/ 0 h 89"/>
                <a:gd name="T8" fmla="*/ 7 w 159"/>
                <a:gd name="T9" fmla="*/ 19 h 89"/>
                <a:gd name="T10" fmla="*/ 55 w 159"/>
                <a:gd name="T11" fmla="*/ 19 h 89"/>
                <a:gd name="T12" fmla="*/ 0 w 159"/>
                <a:gd name="T13" fmla="*/ 89 h 89"/>
                <a:gd name="T14" fmla="*/ 32 w 159"/>
                <a:gd name="T15" fmla="*/ 89 h 89"/>
                <a:gd name="T16" fmla="*/ 79 w 159"/>
                <a:gd name="T17" fmla="*/ 27 h 89"/>
                <a:gd name="T18" fmla="*/ 121 w 159"/>
                <a:gd name="T19" fmla="*/ 82 h 89"/>
                <a:gd name="T20" fmla="*/ 135 w 159"/>
                <a:gd name="T21" fmla="*/ 89 h 89"/>
                <a:gd name="T22" fmla="*/ 159 w 159"/>
                <a:gd name="T23" fmla="*/ 89 h 89"/>
                <a:gd name="T24" fmla="*/ 104 w 159"/>
                <a:gd name="T25"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89">
                  <a:moveTo>
                    <a:pt x="104" y="19"/>
                  </a:moveTo>
                  <a:cubicBezTo>
                    <a:pt x="153" y="19"/>
                    <a:pt x="153" y="19"/>
                    <a:pt x="153" y="19"/>
                  </a:cubicBezTo>
                  <a:cubicBezTo>
                    <a:pt x="153" y="0"/>
                    <a:pt x="153" y="0"/>
                    <a:pt x="153" y="0"/>
                  </a:cubicBezTo>
                  <a:cubicBezTo>
                    <a:pt x="7" y="0"/>
                    <a:pt x="7" y="0"/>
                    <a:pt x="7" y="0"/>
                  </a:cubicBezTo>
                  <a:cubicBezTo>
                    <a:pt x="7" y="19"/>
                    <a:pt x="7" y="19"/>
                    <a:pt x="7" y="19"/>
                  </a:cubicBezTo>
                  <a:cubicBezTo>
                    <a:pt x="55" y="19"/>
                    <a:pt x="55" y="19"/>
                    <a:pt x="55" y="19"/>
                  </a:cubicBezTo>
                  <a:cubicBezTo>
                    <a:pt x="0" y="89"/>
                    <a:pt x="0" y="89"/>
                    <a:pt x="0" y="89"/>
                  </a:cubicBezTo>
                  <a:cubicBezTo>
                    <a:pt x="32" y="89"/>
                    <a:pt x="32" y="89"/>
                    <a:pt x="32" y="89"/>
                  </a:cubicBezTo>
                  <a:cubicBezTo>
                    <a:pt x="79" y="27"/>
                    <a:pt x="79" y="27"/>
                    <a:pt x="79" y="27"/>
                  </a:cubicBezTo>
                  <a:cubicBezTo>
                    <a:pt x="121" y="82"/>
                    <a:pt x="121" y="82"/>
                    <a:pt x="121" y="82"/>
                  </a:cubicBezTo>
                  <a:cubicBezTo>
                    <a:pt x="125" y="87"/>
                    <a:pt x="129" y="89"/>
                    <a:pt x="135" y="89"/>
                  </a:cubicBezTo>
                  <a:cubicBezTo>
                    <a:pt x="159" y="89"/>
                    <a:pt x="159" y="89"/>
                    <a:pt x="159" y="89"/>
                  </a:cubicBezTo>
                  <a:lnTo>
                    <a:pt x="104" y="19"/>
                  </a:ln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7" name="Freeform 18"/>
            <p:cNvSpPr>
              <a:spLocks/>
            </p:cNvSpPr>
            <p:nvPr/>
          </p:nvSpPr>
          <p:spPr bwMode="auto">
            <a:xfrm>
              <a:off x="5035263" y="4662984"/>
              <a:ext cx="275193" cy="118447"/>
            </a:xfrm>
            <a:custGeom>
              <a:avLst/>
              <a:gdLst>
                <a:gd name="T0" fmla="*/ 175 w 175"/>
                <a:gd name="T1" fmla="*/ 0 h 75"/>
                <a:gd name="T2" fmla="*/ 0 w 175"/>
                <a:gd name="T3" fmla="*/ 0 h 75"/>
                <a:gd name="T4" fmla="*/ 0 w 175"/>
                <a:gd name="T5" fmla="*/ 18 h 75"/>
                <a:gd name="T6" fmla="*/ 74 w 175"/>
                <a:gd name="T7" fmla="*/ 18 h 75"/>
                <a:gd name="T8" fmla="*/ 74 w 175"/>
                <a:gd name="T9" fmla="*/ 75 h 75"/>
                <a:gd name="T10" fmla="*/ 81 w 175"/>
                <a:gd name="T11" fmla="*/ 75 h 75"/>
                <a:gd name="T12" fmla="*/ 101 w 175"/>
                <a:gd name="T13" fmla="*/ 56 h 75"/>
                <a:gd name="T14" fmla="*/ 101 w 175"/>
                <a:gd name="T15" fmla="*/ 18 h 75"/>
                <a:gd name="T16" fmla="*/ 175 w 175"/>
                <a:gd name="T17" fmla="*/ 18 h 75"/>
                <a:gd name="T18" fmla="*/ 175 w 175"/>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75">
                  <a:moveTo>
                    <a:pt x="175" y="0"/>
                  </a:moveTo>
                  <a:cubicBezTo>
                    <a:pt x="0" y="0"/>
                    <a:pt x="0" y="0"/>
                    <a:pt x="0" y="0"/>
                  </a:cubicBezTo>
                  <a:cubicBezTo>
                    <a:pt x="0" y="18"/>
                    <a:pt x="0" y="18"/>
                    <a:pt x="0" y="18"/>
                  </a:cubicBezTo>
                  <a:cubicBezTo>
                    <a:pt x="74" y="18"/>
                    <a:pt x="74" y="18"/>
                    <a:pt x="74" y="18"/>
                  </a:cubicBezTo>
                  <a:cubicBezTo>
                    <a:pt x="74" y="75"/>
                    <a:pt x="74" y="75"/>
                    <a:pt x="74" y="75"/>
                  </a:cubicBezTo>
                  <a:cubicBezTo>
                    <a:pt x="81" y="75"/>
                    <a:pt x="81" y="75"/>
                    <a:pt x="81" y="75"/>
                  </a:cubicBezTo>
                  <a:cubicBezTo>
                    <a:pt x="92" y="75"/>
                    <a:pt x="101" y="66"/>
                    <a:pt x="101" y="56"/>
                  </a:cubicBezTo>
                  <a:cubicBezTo>
                    <a:pt x="101" y="18"/>
                    <a:pt x="101" y="18"/>
                    <a:pt x="101" y="18"/>
                  </a:cubicBezTo>
                  <a:cubicBezTo>
                    <a:pt x="175" y="18"/>
                    <a:pt x="175" y="18"/>
                    <a:pt x="175" y="18"/>
                  </a:cubicBezTo>
                  <a:lnTo>
                    <a:pt x="175" y="0"/>
                  </a:ln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8" name="Freeform 19"/>
            <p:cNvSpPr>
              <a:spLocks/>
            </p:cNvSpPr>
            <p:nvPr/>
          </p:nvSpPr>
          <p:spPr bwMode="auto">
            <a:xfrm>
              <a:off x="5936025" y="4496308"/>
              <a:ext cx="195047" cy="193628"/>
            </a:xfrm>
            <a:custGeom>
              <a:avLst/>
              <a:gdLst>
                <a:gd name="T0" fmla="*/ 55 w 124"/>
                <a:gd name="T1" fmla="*/ 0 h 123"/>
                <a:gd name="T2" fmla="*/ 44 w 124"/>
                <a:gd name="T3" fmla="*/ 8 h 123"/>
                <a:gd name="T4" fmla="*/ 0 w 124"/>
                <a:gd name="T5" fmla="*/ 123 h 123"/>
                <a:gd name="T6" fmla="*/ 28 w 124"/>
                <a:gd name="T7" fmla="*/ 123 h 123"/>
                <a:gd name="T8" fmla="*/ 63 w 124"/>
                <a:gd name="T9" fmla="*/ 29 h 123"/>
                <a:gd name="T10" fmla="*/ 94 w 124"/>
                <a:gd name="T11" fmla="*/ 115 h 123"/>
                <a:gd name="T12" fmla="*/ 105 w 124"/>
                <a:gd name="T13" fmla="*/ 123 h 123"/>
                <a:gd name="T14" fmla="*/ 124 w 124"/>
                <a:gd name="T15" fmla="*/ 123 h 123"/>
                <a:gd name="T16" fmla="*/ 76 w 124"/>
                <a:gd name="T17" fmla="*/ 0 h 123"/>
                <a:gd name="T18" fmla="*/ 55 w 124"/>
                <a:gd name="T1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23">
                  <a:moveTo>
                    <a:pt x="55" y="0"/>
                  </a:moveTo>
                  <a:cubicBezTo>
                    <a:pt x="51" y="0"/>
                    <a:pt x="47" y="3"/>
                    <a:pt x="44" y="8"/>
                  </a:cubicBezTo>
                  <a:cubicBezTo>
                    <a:pt x="0" y="123"/>
                    <a:pt x="0" y="123"/>
                    <a:pt x="0" y="123"/>
                  </a:cubicBezTo>
                  <a:cubicBezTo>
                    <a:pt x="28" y="123"/>
                    <a:pt x="28" y="123"/>
                    <a:pt x="28" y="123"/>
                  </a:cubicBezTo>
                  <a:cubicBezTo>
                    <a:pt x="63" y="29"/>
                    <a:pt x="63" y="29"/>
                    <a:pt x="63" y="29"/>
                  </a:cubicBezTo>
                  <a:cubicBezTo>
                    <a:pt x="94" y="115"/>
                    <a:pt x="94" y="115"/>
                    <a:pt x="94" y="115"/>
                  </a:cubicBezTo>
                  <a:cubicBezTo>
                    <a:pt x="96" y="120"/>
                    <a:pt x="100" y="122"/>
                    <a:pt x="105" y="123"/>
                  </a:cubicBezTo>
                  <a:cubicBezTo>
                    <a:pt x="124" y="123"/>
                    <a:pt x="124" y="123"/>
                    <a:pt x="124" y="123"/>
                  </a:cubicBezTo>
                  <a:cubicBezTo>
                    <a:pt x="76" y="0"/>
                    <a:pt x="76" y="0"/>
                    <a:pt x="76" y="0"/>
                  </a:cubicBezTo>
                  <a:lnTo>
                    <a:pt x="55" y="0"/>
                  </a:ln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3" name="Freeform 20"/>
            <p:cNvSpPr>
              <a:spLocks/>
            </p:cNvSpPr>
            <p:nvPr/>
          </p:nvSpPr>
          <p:spPr bwMode="auto">
            <a:xfrm>
              <a:off x="6143838" y="4496308"/>
              <a:ext cx="73763" cy="270938"/>
            </a:xfrm>
            <a:custGeom>
              <a:avLst/>
              <a:gdLst>
                <a:gd name="T0" fmla="*/ 47 w 47"/>
                <a:gd name="T1" fmla="*/ 46 h 172"/>
                <a:gd name="T2" fmla="*/ 26 w 47"/>
                <a:gd name="T3" fmla="*/ 46 h 172"/>
                <a:gd name="T4" fmla="*/ 26 w 47"/>
                <a:gd name="T5" fmla="*/ 0 h 172"/>
                <a:gd name="T6" fmla="*/ 0 w 47"/>
                <a:gd name="T7" fmla="*/ 0 h 172"/>
                <a:gd name="T8" fmla="*/ 0 w 47"/>
                <a:gd name="T9" fmla="*/ 172 h 172"/>
                <a:gd name="T10" fmla="*/ 7 w 47"/>
                <a:gd name="T11" fmla="*/ 172 h 172"/>
                <a:gd name="T12" fmla="*/ 26 w 47"/>
                <a:gd name="T13" fmla="*/ 153 h 172"/>
                <a:gd name="T14" fmla="*/ 26 w 47"/>
                <a:gd name="T15" fmla="*/ 64 h 172"/>
                <a:gd name="T16" fmla="*/ 47 w 47"/>
                <a:gd name="T17" fmla="*/ 64 h 172"/>
                <a:gd name="T18" fmla="*/ 47 w 47"/>
                <a:gd name="T19" fmla="*/ 4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172">
                  <a:moveTo>
                    <a:pt x="47" y="46"/>
                  </a:moveTo>
                  <a:cubicBezTo>
                    <a:pt x="26" y="46"/>
                    <a:pt x="26" y="46"/>
                    <a:pt x="26" y="46"/>
                  </a:cubicBezTo>
                  <a:cubicBezTo>
                    <a:pt x="26" y="0"/>
                    <a:pt x="26" y="0"/>
                    <a:pt x="26" y="0"/>
                  </a:cubicBezTo>
                  <a:cubicBezTo>
                    <a:pt x="0" y="0"/>
                    <a:pt x="0" y="0"/>
                    <a:pt x="0" y="0"/>
                  </a:cubicBezTo>
                  <a:cubicBezTo>
                    <a:pt x="0" y="172"/>
                    <a:pt x="0" y="172"/>
                    <a:pt x="0" y="172"/>
                  </a:cubicBezTo>
                  <a:cubicBezTo>
                    <a:pt x="7" y="172"/>
                    <a:pt x="7" y="172"/>
                    <a:pt x="7" y="172"/>
                  </a:cubicBezTo>
                  <a:cubicBezTo>
                    <a:pt x="18" y="172"/>
                    <a:pt x="26" y="164"/>
                    <a:pt x="26" y="153"/>
                  </a:cubicBezTo>
                  <a:cubicBezTo>
                    <a:pt x="26" y="64"/>
                    <a:pt x="26" y="64"/>
                    <a:pt x="26" y="64"/>
                  </a:cubicBezTo>
                  <a:cubicBezTo>
                    <a:pt x="47" y="64"/>
                    <a:pt x="47" y="64"/>
                    <a:pt x="47" y="64"/>
                  </a:cubicBezTo>
                  <a:lnTo>
                    <a:pt x="47" y="46"/>
                  </a:ln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4" name="Freeform 21"/>
            <p:cNvSpPr>
              <a:spLocks/>
            </p:cNvSpPr>
            <p:nvPr/>
          </p:nvSpPr>
          <p:spPr bwMode="auto">
            <a:xfrm>
              <a:off x="5335280" y="4496308"/>
              <a:ext cx="193629" cy="141852"/>
            </a:xfrm>
            <a:custGeom>
              <a:avLst/>
              <a:gdLst>
                <a:gd name="T0" fmla="*/ 93 w 123"/>
                <a:gd name="T1" fmla="*/ 82 h 90"/>
                <a:gd name="T2" fmla="*/ 104 w 123"/>
                <a:gd name="T3" fmla="*/ 90 h 90"/>
                <a:gd name="T4" fmla="*/ 123 w 123"/>
                <a:gd name="T5" fmla="*/ 90 h 90"/>
                <a:gd name="T6" fmla="*/ 75 w 123"/>
                <a:gd name="T7" fmla="*/ 0 h 90"/>
                <a:gd name="T8" fmla="*/ 54 w 123"/>
                <a:gd name="T9" fmla="*/ 0 h 90"/>
                <a:gd name="T10" fmla="*/ 43 w 123"/>
                <a:gd name="T11" fmla="*/ 8 h 90"/>
                <a:gd name="T12" fmla="*/ 0 w 123"/>
                <a:gd name="T13" fmla="*/ 90 h 90"/>
                <a:gd name="T14" fmla="*/ 27 w 123"/>
                <a:gd name="T15" fmla="*/ 90 h 90"/>
                <a:gd name="T16" fmla="*/ 62 w 123"/>
                <a:gd name="T17" fmla="*/ 24 h 90"/>
                <a:gd name="T18" fmla="*/ 93 w 123"/>
                <a:gd name="T19" fmla="*/ 8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90">
                  <a:moveTo>
                    <a:pt x="93" y="82"/>
                  </a:moveTo>
                  <a:cubicBezTo>
                    <a:pt x="95" y="87"/>
                    <a:pt x="100" y="90"/>
                    <a:pt x="104" y="90"/>
                  </a:cubicBezTo>
                  <a:cubicBezTo>
                    <a:pt x="123" y="90"/>
                    <a:pt x="123" y="90"/>
                    <a:pt x="123" y="90"/>
                  </a:cubicBezTo>
                  <a:cubicBezTo>
                    <a:pt x="75" y="0"/>
                    <a:pt x="75" y="0"/>
                    <a:pt x="75" y="0"/>
                  </a:cubicBezTo>
                  <a:cubicBezTo>
                    <a:pt x="54" y="0"/>
                    <a:pt x="54" y="0"/>
                    <a:pt x="54" y="0"/>
                  </a:cubicBezTo>
                  <a:cubicBezTo>
                    <a:pt x="50" y="0"/>
                    <a:pt x="46" y="3"/>
                    <a:pt x="43" y="8"/>
                  </a:cubicBezTo>
                  <a:cubicBezTo>
                    <a:pt x="0" y="90"/>
                    <a:pt x="0" y="90"/>
                    <a:pt x="0" y="90"/>
                  </a:cubicBezTo>
                  <a:cubicBezTo>
                    <a:pt x="27" y="90"/>
                    <a:pt x="27" y="90"/>
                    <a:pt x="27" y="90"/>
                  </a:cubicBezTo>
                  <a:cubicBezTo>
                    <a:pt x="62" y="24"/>
                    <a:pt x="62" y="24"/>
                    <a:pt x="62" y="24"/>
                  </a:cubicBezTo>
                  <a:lnTo>
                    <a:pt x="93" y="82"/>
                  </a:ln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5" name="Freeform 22"/>
            <p:cNvSpPr>
              <a:spLocks/>
            </p:cNvSpPr>
            <p:nvPr/>
          </p:nvSpPr>
          <p:spPr bwMode="auto">
            <a:xfrm>
              <a:off x="5379254" y="4665112"/>
              <a:ext cx="210651" cy="111354"/>
            </a:xfrm>
            <a:custGeom>
              <a:avLst/>
              <a:gdLst>
                <a:gd name="T0" fmla="*/ 0 w 134"/>
                <a:gd name="T1" fmla="*/ 0 h 71"/>
                <a:gd name="T2" fmla="*/ 0 w 134"/>
                <a:gd name="T3" fmla="*/ 18 h 71"/>
                <a:gd name="T4" fmla="*/ 107 w 134"/>
                <a:gd name="T5" fmla="*/ 18 h 71"/>
                <a:gd name="T6" fmla="*/ 107 w 134"/>
                <a:gd name="T7" fmla="*/ 71 h 71"/>
                <a:gd name="T8" fmla="*/ 114 w 134"/>
                <a:gd name="T9" fmla="*/ 71 h 71"/>
                <a:gd name="T10" fmla="*/ 134 w 134"/>
                <a:gd name="T11" fmla="*/ 52 h 71"/>
                <a:gd name="T12" fmla="*/ 134 w 134"/>
                <a:gd name="T13" fmla="*/ 0 h 71"/>
                <a:gd name="T14" fmla="*/ 0 w 134"/>
                <a:gd name="T15" fmla="*/ 0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71">
                  <a:moveTo>
                    <a:pt x="0" y="0"/>
                  </a:moveTo>
                  <a:cubicBezTo>
                    <a:pt x="0" y="18"/>
                    <a:pt x="0" y="18"/>
                    <a:pt x="0" y="18"/>
                  </a:cubicBezTo>
                  <a:cubicBezTo>
                    <a:pt x="107" y="18"/>
                    <a:pt x="107" y="18"/>
                    <a:pt x="107" y="18"/>
                  </a:cubicBezTo>
                  <a:cubicBezTo>
                    <a:pt x="107" y="71"/>
                    <a:pt x="107" y="71"/>
                    <a:pt x="107" y="71"/>
                  </a:cubicBezTo>
                  <a:cubicBezTo>
                    <a:pt x="114" y="71"/>
                    <a:pt x="114" y="71"/>
                    <a:pt x="114" y="71"/>
                  </a:cubicBezTo>
                  <a:cubicBezTo>
                    <a:pt x="125" y="71"/>
                    <a:pt x="134" y="62"/>
                    <a:pt x="134" y="52"/>
                  </a:cubicBezTo>
                  <a:cubicBezTo>
                    <a:pt x="134" y="0"/>
                    <a:pt x="134" y="0"/>
                    <a:pt x="134" y="0"/>
                  </a:cubicBezTo>
                  <a:lnTo>
                    <a:pt x="0" y="0"/>
                  </a:ln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6" name="Rectangle 23"/>
            <p:cNvSpPr>
              <a:spLocks noChangeArrowheads="1"/>
            </p:cNvSpPr>
            <p:nvPr/>
          </p:nvSpPr>
          <p:spPr bwMode="auto">
            <a:xfrm>
              <a:off x="5547349" y="4496308"/>
              <a:ext cx="42556" cy="154619"/>
            </a:xfrm>
            <a:prstGeom prst="rect">
              <a:avLst/>
            </a:prstGeom>
            <a:solidFill>
              <a:srgbClr val="F58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7" name="Freeform 24"/>
            <p:cNvSpPr>
              <a:spLocks/>
            </p:cNvSpPr>
            <p:nvPr/>
          </p:nvSpPr>
          <p:spPr bwMode="auto">
            <a:xfrm>
              <a:off x="5857296" y="4496308"/>
              <a:ext cx="41137" cy="270938"/>
            </a:xfrm>
            <a:custGeom>
              <a:avLst/>
              <a:gdLst>
                <a:gd name="T0" fmla="*/ 26 w 26"/>
                <a:gd name="T1" fmla="*/ 0 h 172"/>
                <a:gd name="T2" fmla="*/ 26 w 26"/>
                <a:gd name="T3" fmla="*/ 153 h 172"/>
                <a:gd name="T4" fmla="*/ 7 w 26"/>
                <a:gd name="T5" fmla="*/ 172 h 172"/>
                <a:gd name="T6" fmla="*/ 0 w 26"/>
                <a:gd name="T7" fmla="*/ 172 h 172"/>
                <a:gd name="T8" fmla="*/ 0 w 26"/>
                <a:gd name="T9" fmla="*/ 0 h 172"/>
                <a:gd name="T10" fmla="*/ 26 w 26"/>
                <a:gd name="T11" fmla="*/ 0 h 172"/>
              </a:gdLst>
              <a:ahLst/>
              <a:cxnLst>
                <a:cxn ang="0">
                  <a:pos x="T0" y="T1"/>
                </a:cxn>
                <a:cxn ang="0">
                  <a:pos x="T2" y="T3"/>
                </a:cxn>
                <a:cxn ang="0">
                  <a:pos x="T4" y="T5"/>
                </a:cxn>
                <a:cxn ang="0">
                  <a:pos x="T6" y="T7"/>
                </a:cxn>
                <a:cxn ang="0">
                  <a:pos x="T8" y="T9"/>
                </a:cxn>
                <a:cxn ang="0">
                  <a:pos x="T10" y="T11"/>
                </a:cxn>
              </a:cxnLst>
              <a:rect l="0" t="0" r="r" b="b"/>
              <a:pathLst>
                <a:path w="26" h="172">
                  <a:moveTo>
                    <a:pt x="26" y="0"/>
                  </a:moveTo>
                  <a:cubicBezTo>
                    <a:pt x="26" y="153"/>
                    <a:pt x="26" y="153"/>
                    <a:pt x="26" y="153"/>
                  </a:cubicBezTo>
                  <a:cubicBezTo>
                    <a:pt x="26" y="164"/>
                    <a:pt x="17" y="172"/>
                    <a:pt x="7" y="172"/>
                  </a:cubicBezTo>
                  <a:cubicBezTo>
                    <a:pt x="0" y="172"/>
                    <a:pt x="0" y="172"/>
                    <a:pt x="0" y="172"/>
                  </a:cubicBezTo>
                  <a:cubicBezTo>
                    <a:pt x="0" y="0"/>
                    <a:pt x="0" y="0"/>
                    <a:pt x="0" y="0"/>
                  </a:cubicBezTo>
                  <a:lnTo>
                    <a:pt x="26" y="0"/>
                  </a:ln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8" name="Freeform 25"/>
            <p:cNvSpPr>
              <a:spLocks noEditPoints="1"/>
            </p:cNvSpPr>
            <p:nvPr/>
          </p:nvSpPr>
          <p:spPr bwMode="auto">
            <a:xfrm>
              <a:off x="5646646" y="4489925"/>
              <a:ext cx="196466" cy="202849"/>
            </a:xfrm>
            <a:custGeom>
              <a:avLst/>
              <a:gdLst>
                <a:gd name="T0" fmla="*/ 76 w 125"/>
                <a:gd name="T1" fmla="*/ 111 h 129"/>
                <a:gd name="T2" fmla="*/ 76 w 125"/>
                <a:gd name="T3" fmla="*/ 101 h 129"/>
                <a:gd name="T4" fmla="*/ 112 w 125"/>
                <a:gd name="T5" fmla="*/ 62 h 129"/>
                <a:gd name="T6" fmla="*/ 94 w 125"/>
                <a:gd name="T7" fmla="*/ 31 h 129"/>
                <a:gd name="T8" fmla="*/ 117 w 125"/>
                <a:gd name="T9" fmla="*/ 31 h 129"/>
                <a:gd name="T10" fmla="*/ 117 w 125"/>
                <a:gd name="T11" fmla="*/ 13 h 129"/>
                <a:gd name="T12" fmla="*/ 76 w 125"/>
                <a:gd name="T13" fmla="*/ 13 h 129"/>
                <a:gd name="T14" fmla="*/ 76 w 125"/>
                <a:gd name="T15" fmla="*/ 0 h 129"/>
                <a:gd name="T16" fmla="*/ 48 w 125"/>
                <a:gd name="T17" fmla="*/ 0 h 129"/>
                <a:gd name="T18" fmla="*/ 48 w 125"/>
                <a:gd name="T19" fmla="*/ 13 h 129"/>
                <a:gd name="T20" fmla="*/ 6 w 125"/>
                <a:gd name="T21" fmla="*/ 13 h 129"/>
                <a:gd name="T22" fmla="*/ 6 w 125"/>
                <a:gd name="T23" fmla="*/ 31 h 129"/>
                <a:gd name="T24" fmla="*/ 30 w 125"/>
                <a:gd name="T25" fmla="*/ 31 h 129"/>
                <a:gd name="T26" fmla="*/ 12 w 125"/>
                <a:gd name="T27" fmla="*/ 62 h 129"/>
                <a:gd name="T28" fmla="*/ 48 w 125"/>
                <a:gd name="T29" fmla="*/ 101 h 129"/>
                <a:gd name="T30" fmla="*/ 48 w 125"/>
                <a:gd name="T31" fmla="*/ 111 h 129"/>
                <a:gd name="T32" fmla="*/ 0 w 125"/>
                <a:gd name="T33" fmla="*/ 111 h 129"/>
                <a:gd name="T34" fmla="*/ 0 w 125"/>
                <a:gd name="T35" fmla="*/ 129 h 129"/>
                <a:gd name="T36" fmla="*/ 125 w 125"/>
                <a:gd name="T37" fmla="*/ 129 h 129"/>
                <a:gd name="T38" fmla="*/ 125 w 125"/>
                <a:gd name="T39" fmla="*/ 111 h 129"/>
                <a:gd name="T40" fmla="*/ 76 w 125"/>
                <a:gd name="T41" fmla="*/ 111 h 129"/>
                <a:gd name="T42" fmla="*/ 38 w 125"/>
                <a:gd name="T43" fmla="*/ 62 h 129"/>
                <a:gd name="T44" fmla="*/ 62 w 125"/>
                <a:gd name="T45" fmla="*/ 39 h 129"/>
                <a:gd name="T46" fmla="*/ 85 w 125"/>
                <a:gd name="T47" fmla="*/ 62 h 129"/>
                <a:gd name="T48" fmla="*/ 62 w 125"/>
                <a:gd name="T49" fmla="*/ 85 h 129"/>
                <a:gd name="T50" fmla="*/ 38 w 125"/>
                <a:gd name="T51" fmla="*/ 6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5" h="129">
                  <a:moveTo>
                    <a:pt x="76" y="111"/>
                  </a:moveTo>
                  <a:cubicBezTo>
                    <a:pt x="76" y="101"/>
                    <a:pt x="76" y="101"/>
                    <a:pt x="76" y="101"/>
                  </a:cubicBezTo>
                  <a:cubicBezTo>
                    <a:pt x="97" y="96"/>
                    <a:pt x="112" y="81"/>
                    <a:pt x="112" y="62"/>
                  </a:cubicBezTo>
                  <a:cubicBezTo>
                    <a:pt x="112" y="50"/>
                    <a:pt x="105" y="39"/>
                    <a:pt x="94" y="31"/>
                  </a:cubicBezTo>
                  <a:cubicBezTo>
                    <a:pt x="117" y="31"/>
                    <a:pt x="117" y="31"/>
                    <a:pt x="117" y="31"/>
                  </a:cubicBezTo>
                  <a:cubicBezTo>
                    <a:pt x="117" y="13"/>
                    <a:pt x="117" y="13"/>
                    <a:pt x="117" y="13"/>
                  </a:cubicBezTo>
                  <a:cubicBezTo>
                    <a:pt x="76" y="13"/>
                    <a:pt x="76" y="13"/>
                    <a:pt x="76" y="13"/>
                  </a:cubicBezTo>
                  <a:cubicBezTo>
                    <a:pt x="76" y="0"/>
                    <a:pt x="76" y="0"/>
                    <a:pt x="76" y="0"/>
                  </a:cubicBezTo>
                  <a:cubicBezTo>
                    <a:pt x="48" y="0"/>
                    <a:pt x="48" y="0"/>
                    <a:pt x="48" y="0"/>
                  </a:cubicBezTo>
                  <a:cubicBezTo>
                    <a:pt x="48" y="13"/>
                    <a:pt x="48" y="13"/>
                    <a:pt x="48" y="13"/>
                  </a:cubicBezTo>
                  <a:cubicBezTo>
                    <a:pt x="6" y="13"/>
                    <a:pt x="6" y="13"/>
                    <a:pt x="6" y="13"/>
                  </a:cubicBezTo>
                  <a:cubicBezTo>
                    <a:pt x="6" y="31"/>
                    <a:pt x="6" y="31"/>
                    <a:pt x="6" y="31"/>
                  </a:cubicBezTo>
                  <a:cubicBezTo>
                    <a:pt x="30" y="31"/>
                    <a:pt x="30" y="31"/>
                    <a:pt x="30" y="31"/>
                  </a:cubicBezTo>
                  <a:cubicBezTo>
                    <a:pt x="18" y="39"/>
                    <a:pt x="12" y="50"/>
                    <a:pt x="12" y="62"/>
                  </a:cubicBezTo>
                  <a:cubicBezTo>
                    <a:pt x="12" y="81"/>
                    <a:pt x="26" y="96"/>
                    <a:pt x="48" y="101"/>
                  </a:cubicBezTo>
                  <a:cubicBezTo>
                    <a:pt x="48" y="111"/>
                    <a:pt x="48" y="111"/>
                    <a:pt x="48" y="111"/>
                  </a:cubicBezTo>
                  <a:cubicBezTo>
                    <a:pt x="0" y="111"/>
                    <a:pt x="0" y="111"/>
                    <a:pt x="0" y="111"/>
                  </a:cubicBezTo>
                  <a:cubicBezTo>
                    <a:pt x="0" y="129"/>
                    <a:pt x="0" y="129"/>
                    <a:pt x="0" y="129"/>
                  </a:cubicBezTo>
                  <a:cubicBezTo>
                    <a:pt x="125" y="129"/>
                    <a:pt x="125" y="129"/>
                    <a:pt x="125" y="129"/>
                  </a:cubicBezTo>
                  <a:cubicBezTo>
                    <a:pt x="125" y="111"/>
                    <a:pt x="125" y="111"/>
                    <a:pt x="125" y="111"/>
                  </a:cubicBezTo>
                  <a:lnTo>
                    <a:pt x="76" y="111"/>
                  </a:lnTo>
                  <a:close/>
                  <a:moveTo>
                    <a:pt x="38" y="62"/>
                  </a:moveTo>
                  <a:cubicBezTo>
                    <a:pt x="38" y="49"/>
                    <a:pt x="48" y="39"/>
                    <a:pt x="62" y="39"/>
                  </a:cubicBezTo>
                  <a:cubicBezTo>
                    <a:pt x="76" y="39"/>
                    <a:pt x="85" y="49"/>
                    <a:pt x="85" y="62"/>
                  </a:cubicBezTo>
                  <a:cubicBezTo>
                    <a:pt x="85" y="75"/>
                    <a:pt x="76" y="85"/>
                    <a:pt x="62" y="85"/>
                  </a:cubicBezTo>
                  <a:cubicBezTo>
                    <a:pt x="48" y="85"/>
                    <a:pt x="38" y="75"/>
                    <a:pt x="38" y="62"/>
                  </a:cubicBez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grpSp>
      <p:sp>
        <p:nvSpPr>
          <p:cNvPr id="2" name="제목 1">
            <a:extLst>
              <a:ext uri="{FF2B5EF4-FFF2-40B4-BE49-F238E27FC236}">
                <a16:creationId xmlns:a16="http://schemas.microsoft.com/office/drawing/2014/main" id="{16FF459C-040B-9843-9708-1E70F177D80A}"/>
              </a:ext>
            </a:extLst>
          </p:cNvPr>
          <p:cNvSpPr>
            <a:spLocks noGrp="1"/>
          </p:cNvSpPr>
          <p:nvPr>
            <p:ph type="title"/>
          </p:nvPr>
        </p:nvSpPr>
        <p:spPr>
          <a:xfrm>
            <a:off x="272480" y="188641"/>
            <a:ext cx="8543925" cy="648072"/>
          </a:xfrm>
          <a:prstGeom prst="rect">
            <a:avLst/>
          </a:prstGeom>
        </p:spPr>
        <p:txBody>
          <a:bodyPr/>
          <a:lstStyle>
            <a:lvl1pPr algn="l">
              <a:defRPr sz="3600" b="1"/>
            </a:lvl1pPr>
          </a:lstStyle>
          <a:p>
            <a:r>
              <a:rPr kumimoji="1" lang="ko-KR" altLang="en-US" dirty="0"/>
              <a:t>마스터 제목 스타일 편집</a:t>
            </a:r>
          </a:p>
        </p:txBody>
      </p:sp>
    </p:spTree>
    <p:extLst>
      <p:ext uri="{BB962C8B-B14F-4D97-AF65-F5344CB8AC3E}">
        <p14:creationId xmlns:p14="http://schemas.microsoft.com/office/powerpoint/2010/main" val="901918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128588" y="188640"/>
            <a:ext cx="9648825" cy="360040"/>
          </a:xfrm>
          <a:noFill/>
        </p:spPr>
        <p:txBody>
          <a:bodyPr>
            <a:noAutofit/>
          </a:bodyPr>
          <a:lstStyle>
            <a:lvl1pPr>
              <a:defRPr sz="1800">
                <a:latin typeface="Cambria" panose="02040503050406030204" pitchFamily="18" charset="0"/>
              </a:defRPr>
            </a:lvl1pPr>
          </a:lstStyle>
          <a:p>
            <a:r>
              <a:rPr lang="ko-KR" altLang="en-US" dirty="0"/>
              <a:t>마스터 제목 스타일 편집</a:t>
            </a:r>
          </a:p>
        </p:txBody>
      </p:sp>
      <p:sp>
        <p:nvSpPr>
          <p:cNvPr id="9" name="슬라이드 번호 개체 틀 2"/>
          <p:cNvSpPr txBox="1">
            <a:spLocks/>
          </p:cNvSpPr>
          <p:nvPr userDrawn="1"/>
        </p:nvSpPr>
        <p:spPr>
          <a:xfrm>
            <a:off x="3797300" y="6597352"/>
            <a:ext cx="2311400" cy="216024"/>
          </a:xfrm>
          <a:prstGeom prst="rect">
            <a:avLst/>
          </a:prstGeom>
        </p:spPr>
        <p:txBody>
          <a:bodyPr vert="horz" lIns="91428" tIns="45714" rIns="91428" bIns="45714" rtlCol="0" anchor="ctr"/>
          <a:lstStyle>
            <a:defPPr>
              <a:defRPr lang="ko-KR"/>
            </a:defPPr>
            <a:lvl1pPr marL="0" algn="r" defTabSz="914287" rtl="0" eaLnBrk="1" latinLnBrk="1" hangingPunct="1">
              <a:defRPr sz="1000" kern="1200">
                <a:solidFill>
                  <a:schemeClr val="tx1">
                    <a:tint val="75000"/>
                  </a:schemeClr>
                </a:solidFill>
                <a:latin typeface="맑은 고딕" panose="020B0503020000020004" pitchFamily="50" charset="-127"/>
                <a:ea typeface="+mn-ea"/>
                <a:cs typeface="+mn-cs"/>
              </a:defRPr>
            </a:lvl1pPr>
            <a:lvl2pPr marL="457144" algn="l" defTabSz="914287" rtl="0" eaLnBrk="1" latinLnBrk="1" hangingPunct="1">
              <a:defRPr sz="1800" kern="1200">
                <a:solidFill>
                  <a:schemeClr val="tx1"/>
                </a:solidFill>
                <a:latin typeface="+mn-lt"/>
                <a:ea typeface="+mn-ea"/>
                <a:cs typeface="+mn-cs"/>
              </a:defRPr>
            </a:lvl2pPr>
            <a:lvl3pPr marL="914287" algn="l" defTabSz="914287" rtl="0" eaLnBrk="1" latinLnBrk="1" hangingPunct="1">
              <a:defRPr sz="1800" kern="1200">
                <a:solidFill>
                  <a:schemeClr val="tx1"/>
                </a:solidFill>
                <a:latin typeface="+mn-lt"/>
                <a:ea typeface="+mn-ea"/>
                <a:cs typeface="+mn-cs"/>
              </a:defRPr>
            </a:lvl3pPr>
            <a:lvl4pPr marL="1371430" algn="l" defTabSz="914287" rtl="0" eaLnBrk="1" latinLnBrk="1" hangingPunct="1">
              <a:defRPr sz="1800" kern="1200">
                <a:solidFill>
                  <a:schemeClr val="tx1"/>
                </a:solidFill>
                <a:latin typeface="+mn-lt"/>
                <a:ea typeface="+mn-ea"/>
                <a:cs typeface="+mn-cs"/>
              </a:defRPr>
            </a:lvl4pPr>
            <a:lvl5pPr marL="1828573" algn="l" defTabSz="914287" rtl="0" eaLnBrk="1" latinLnBrk="1" hangingPunct="1">
              <a:defRPr sz="1800" kern="1200">
                <a:solidFill>
                  <a:schemeClr val="tx1"/>
                </a:solidFill>
                <a:latin typeface="+mn-lt"/>
                <a:ea typeface="+mn-ea"/>
                <a:cs typeface="+mn-cs"/>
              </a:defRPr>
            </a:lvl5pPr>
            <a:lvl6pPr marL="2285717" algn="l" defTabSz="914287" rtl="0" eaLnBrk="1" latinLnBrk="1" hangingPunct="1">
              <a:defRPr sz="1800" kern="1200">
                <a:solidFill>
                  <a:schemeClr val="tx1"/>
                </a:solidFill>
                <a:latin typeface="+mn-lt"/>
                <a:ea typeface="+mn-ea"/>
                <a:cs typeface="+mn-cs"/>
              </a:defRPr>
            </a:lvl6pPr>
            <a:lvl7pPr marL="2742860" algn="l" defTabSz="914287" rtl="0" eaLnBrk="1" latinLnBrk="1" hangingPunct="1">
              <a:defRPr sz="1800" kern="1200">
                <a:solidFill>
                  <a:schemeClr val="tx1"/>
                </a:solidFill>
                <a:latin typeface="+mn-lt"/>
                <a:ea typeface="+mn-ea"/>
                <a:cs typeface="+mn-cs"/>
              </a:defRPr>
            </a:lvl7pPr>
            <a:lvl8pPr marL="3200003" algn="l" defTabSz="914287" rtl="0" eaLnBrk="1" latinLnBrk="1" hangingPunct="1">
              <a:defRPr sz="1800" kern="1200">
                <a:solidFill>
                  <a:schemeClr val="tx1"/>
                </a:solidFill>
                <a:latin typeface="+mn-lt"/>
                <a:ea typeface="+mn-ea"/>
                <a:cs typeface="+mn-cs"/>
              </a:defRPr>
            </a:lvl8pPr>
            <a:lvl9pPr marL="3657146" algn="l" defTabSz="914287" rtl="0" eaLnBrk="1" latinLnBrk="1" hangingPunct="1">
              <a:defRPr sz="1800" kern="1200">
                <a:solidFill>
                  <a:schemeClr val="tx1"/>
                </a:solidFill>
                <a:latin typeface="+mn-lt"/>
                <a:ea typeface="+mn-ea"/>
                <a:cs typeface="+mn-cs"/>
              </a:defRPr>
            </a:lvl9pPr>
          </a:lstStyle>
          <a:p>
            <a:pPr algn="ctr"/>
            <a:fld id="{ABF338F1-7BA8-4883-AA00-A587D1E26AFF}" type="slidenum">
              <a:rPr lang="ko-KR" altLang="en-US" i="1" smtClean="0">
                <a:solidFill>
                  <a:prstClr val="black">
                    <a:tint val="75000"/>
                  </a:prstClr>
                </a:solidFill>
                <a:latin typeface="Cambria" panose="02040503050406030204" pitchFamily="18" charset="0"/>
              </a:rPr>
              <a:pPr algn="ctr"/>
              <a:t>‹#›</a:t>
            </a:fld>
            <a:endParaRPr lang="ko-KR" altLang="en-US" i="1" dirty="0">
              <a:solidFill>
                <a:prstClr val="black">
                  <a:tint val="75000"/>
                </a:prstClr>
              </a:solidFill>
              <a:latin typeface="Cambria" panose="02040503050406030204" pitchFamily="18" charset="0"/>
            </a:endParaRPr>
          </a:p>
        </p:txBody>
      </p:sp>
      <p:sp>
        <p:nvSpPr>
          <p:cNvPr id="11" name="Line 13"/>
          <p:cNvSpPr>
            <a:spLocks noChangeShapeType="1"/>
          </p:cNvSpPr>
          <p:nvPr userDrawn="1"/>
        </p:nvSpPr>
        <p:spPr bwMode="auto">
          <a:xfrm>
            <a:off x="0" y="692696"/>
            <a:ext cx="9913939" cy="0"/>
          </a:xfrm>
          <a:prstGeom prst="line">
            <a:avLst/>
          </a:prstGeom>
          <a:noFill/>
          <a:ln w="28575">
            <a:solidFill>
              <a:schemeClr val="tx1">
                <a:lumMod val="50000"/>
                <a:lumOff val="50000"/>
              </a:schemeClr>
            </a:solidFill>
            <a:round/>
            <a:headEnd/>
            <a:tailEnd/>
          </a:ln>
          <a:effectLst/>
        </p:spPr>
        <p:txBody>
          <a:bodyPr anchor="ctr"/>
          <a:lstStyle/>
          <a:p>
            <a:pPr algn="ctr" eaLnBrk="0" latinLnBrk="0" hangingPunct="0">
              <a:buFontTx/>
              <a:buChar char="•"/>
              <a:defRPr/>
            </a:pPr>
            <a:endParaRPr lang="ko-KR" altLang="en-US" sz="900" dirty="0">
              <a:solidFill>
                <a:srgbClr val="000000"/>
              </a:solidFill>
              <a:latin typeface="HY그래픽M" pitchFamily="18" charset="-127"/>
              <a:ea typeface="HY그래픽M" pitchFamily="18" charset="-127"/>
            </a:endParaRPr>
          </a:p>
        </p:txBody>
      </p:sp>
    </p:spTree>
    <p:extLst>
      <p:ext uri="{BB962C8B-B14F-4D97-AF65-F5344CB8AC3E}">
        <p14:creationId xmlns:p14="http://schemas.microsoft.com/office/powerpoint/2010/main" val="1938440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거버닝O_빈화면">
    <p:spTree>
      <p:nvGrpSpPr>
        <p:cNvPr id="1" name=""/>
        <p:cNvGrpSpPr/>
        <p:nvPr/>
      </p:nvGrpSpPr>
      <p:grpSpPr>
        <a:xfrm>
          <a:off x="0" y="0"/>
          <a:ext cx="0" cy="0"/>
          <a:chOff x="0" y="0"/>
          <a:chExt cx="0" cy="0"/>
        </a:xfrm>
      </p:grpSpPr>
      <p:pic>
        <p:nvPicPr>
          <p:cNvPr id="39" name="Picture 3"/>
          <p:cNvPicPr>
            <a:picLocks noChangeAspect="1" noChangeArrowheads="1"/>
          </p:cNvPicPr>
          <p:nvPr userDrawn="1"/>
        </p:nvPicPr>
        <p:blipFill>
          <a:blip r:embed="rId2"/>
          <a:srcRect/>
          <a:stretch>
            <a:fillRect/>
          </a:stretch>
        </p:blipFill>
        <p:spPr bwMode="auto">
          <a:xfrm>
            <a:off x="0" y="0"/>
            <a:ext cx="9904413" cy="6858000"/>
          </a:xfrm>
          <a:prstGeom prst="rect">
            <a:avLst/>
          </a:prstGeom>
          <a:noFill/>
          <a:ln w="9525">
            <a:noFill/>
            <a:miter lim="800000"/>
            <a:headEnd/>
            <a:tailEnd/>
          </a:ln>
          <a:effectLst/>
        </p:spPr>
      </p:pic>
      <p:sp>
        <p:nvSpPr>
          <p:cNvPr id="17" name="Rectangle 133"/>
          <p:cNvSpPr>
            <a:spLocks noChangeArrowheads="1"/>
          </p:cNvSpPr>
          <p:nvPr userDrawn="1"/>
        </p:nvSpPr>
        <p:spPr bwMode="auto">
          <a:xfrm>
            <a:off x="4541840" y="6676973"/>
            <a:ext cx="860425" cy="138499"/>
          </a:xfrm>
          <a:prstGeom prst="rect">
            <a:avLst/>
          </a:prstGeom>
          <a:noFill/>
          <a:ln w="9525">
            <a:noFill/>
            <a:miter lim="800000"/>
            <a:headEnd/>
            <a:tailEnd/>
          </a:ln>
        </p:spPr>
        <p:txBody>
          <a:bodyPr wrap="square" lIns="0" tIns="0" rIns="0" bIns="0" anchor="ctr">
            <a:spAutoFit/>
          </a:bodyPr>
          <a:lstStyle/>
          <a:p>
            <a:pPr algn="ctr" defTabSz="995627" latinLnBrk="0">
              <a:defRPr/>
            </a:pPr>
            <a:fld id="{2DEBB096-855E-4CFC-B3CF-C17C64DFCBCD}" type="slidenum">
              <a:rPr lang="en-US" altLang="ko-KR" sz="900" b="0" spc="300" smtClean="0">
                <a:solidFill>
                  <a:schemeClr val="tx1"/>
                </a:solidFill>
                <a:latin typeface="+mn-ea"/>
                <a:ea typeface="+mn-ea"/>
              </a:rPr>
              <a:pPr algn="ctr" defTabSz="995627" latinLnBrk="0">
                <a:defRPr/>
              </a:pPr>
              <a:t>‹#›</a:t>
            </a:fld>
            <a:endParaRPr lang="en-US" altLang="ko-KR" sz="900" b="0" spc="300" dirty="0">
              <a:solidFill>
                <a:schemeClr val="tx1"/>
              </a:solidFill>
              <a:latin typeface="+mn-ea"/>
              <a:ea typeface="+mn-ea"/>
            </a:endParaRPr>
          </a:p>
        </p:txBody>
      </p:sp>
      <p:grpSp>
        <p:nvGrpSpPr>
          <p:cNvPr id="18" name="그룹 17"/>
          <p:cNvGrpSpPr/>
          <p:nvPr userDrawn="1"/>
        </p:nvGrpSpPr>
        <p:grpSpPr>
          <a:xfrm>
            <a:off x="9022700" y="6562595"/>
            <a:ext cx="610249" cy="244399"/>
            <a:chOff x="4196916" y="3972164"/>
            <a:chExt cx="2020685" cy="809267"/>
          </a:xfrm>
        </p:grpSpPr>
        <p:sp>
          <p:nvSpPr>
            <p:cNvPr id="23" name="Freeform 11"/>
            <p:cNvSpPr>
              <a:spLocks/>
            </p:cNvSpPr>
            <p:nvPr/>
          </p:nvSpPr>
          <p:spPr bwMode="auto">
            <a:xfrm>
              <a:off x="4196916" y="4422545"/>
              <a:ext cx="243277" cy="352503"/>
            </a:xfrm>
            <a:custGeom>
              <a:avLst/>
              <a:gdLst>
                <a:gd name="T0" fmla="*/ 96 w 155"/>
                <a:gd name="T1" fmla="*/ 88 h 224"/>
                <a:gd name="T2" fmla="*/ 63 w 155"/>
                <a:gd name="T3" fmla="*/ 59 h 224"/>
                <a:gd name="T4" fmla="*/ 89 w 155"/>
                <a:gd name="T5" fmla="*/ 41 h 224"/>
                <a:gd name="T6" fmla="*/ 105 w 155"/>
                <a:gd name="T7" fmla="*/ 42 h 224"/>
                <a:gd name="T8" fmla="*/ 113 w 155"/>
                <a:gd name="T9" fmla="*/ 43 h 224"/>
                <a:gd name="T10" fmla="*/ 141 w 155"/>
                <a:gd name="T11" fmla="*/ 18 h 224"/>
                <a:gd name="T12" fmla="*/ 144 w 155"/>
                <a:gd name="T13" fmla="*/ 11 h 224"/>
                <a:gd name="T14" fmla="*/ 86 w 155"/>
                <a:gd name="T15" fmla="*/ 0 h 224"/>
                <a:gd name="T16" fmla="*/ 11 w 155"/>
                <a:gd name="T17" fmla="*/ 64 h 224"/>
                <a:gd name="T18" fmla="*/ 24 w 155"/>
                <a:gd name="T19" fmla="*/ 103 h 224"/>
                <a:gd name="T20" fmla="*/ 63 w 155"/>
                <a:gd name="T21" fmla="*/ 130 h 224"/>
                <a:gd name="T22" fmla="*/ 102 w 155"/>
                <a:gd name="T23" fmla="*/ 162 h 224"/>
                <a:gd name="T24" fmla="*/ 70 w 155"/>
                <a:gd name="T25" fmla="*/ 183 h 224"/>
                <a:gd name="T26" fmla="*/ 21 w 155"/>
                <a:gd name="T27" fmla="*/ 167 h 224"/>
                <a:gd name="T28" fmla="*/ 0 w 155"/>
                <a:gd name="T29" fmla="*/ 205 h 224"/>
                <a:gd name="T30" fmla="*/ 74 w 155"/>
                <a:gd name="T31" fmla="*/ 224 h 224"/>
                <a:gd name="T32" fmla="*/ 155 w 155"/>
                <a:gd name="T33" fmla="*/ 156 h 224"/>
                <a:gd name="T34" fmla="*/ 96 w 155"/>
                <a:gd name="T35" fmla="*/ 8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224">
                  <a:moveTo>
                    <a:pt x="96" y="88"/>
                  </a:moveTo>
                  <a:cubicBezTo>
                    <a:pt x="78" y="80"/>
                    <a:pt x="63" y="73"/>
                    <a:pt x="63" y="59"/>
                  </a:cubicBezTo>
                  <a:cubicBezTo>
                    <a:pt x="63" y="48"/>
                    <a:pt x="72" y="41"/>
                    <a:pt x="89" y="41"/>
                  </a:cubicBezTo>
                  <a:cubicBezTo>
                    <a:pt x="95" y="41"/>
                    <a:pt x="100" y="41"/>
                    <a:pt x="105" y="42"/>
                  </a:cubicBezTo>
                  <a:cubicBezTo>
                    <a:pt x="108" y="43"/>
                    <a:pt x="111" y="43"/>
                    <a:pt x="113" y="43"/>
                  </a:cubicBezTo>
                  <a:cubicBezTo>
                    <a:pt x="128" y="43"/>
                    <a:pt x="136" y="34"/>
                    <a:pt x="141" y="18"/>
                  </a:cubicBezTo>
                  <a:cubicBezTo>
                    <a:pt x="144" y="11"/>
                    <a:pt x="144" y="11"/>
                    <a:pt x="144" y="11"/>
                  </a:cubicBezTo>
                  <a:cubicBezTo>
                    <a:pt x="141" y="10"/>
                    <a:pt x="117" y="0"/>
                    <a:pt x="86" y="0"/>
                  </a:cubicBezTo>
                  <a:cubicBezTo>
                    <a:pt x="37" y="0"/>
                    <a:pt x="11" y="31"/>
                    <a:pt x="11" y="64"/>
                  </a:cubicBezTo>
                  <a:cubicBezTo>
                    <a:pt x="11" y="81"/>
                    <a:pt x="16" y="93"/>
                    <a:pt x="24" y="103"/>
                  </a:cubicBezTo>
                  <a:cubicBezTo>
                    <a:pt x="34" y="115"/>
                    <a:pt x="49" y="123"/>
                    <a:pt x="63" y="130"/>
                  </a:cubicBezTo>
                  <a:cubicBezTo>
                    <a:pt x="84" y="140"/>
                    <a:pt x="102" y="147"/>
                    <a:pt x="102" y="162"/>
                  </a:cubicBezTo>
                  <a:cubicBezTo>
                    <a:pt x="102" y="175"/>
                    <a:pt x="89" y="183"/>
                    <a:pt x="70" y="183"/>
                  </a:cubicBezTo>
                  <a:cubicBezTo>
                    <a:pt x="45" y="183"/>
                    <a:pt x="24" y="168"/>
                    <a:pt x="21" y="167"/>
                  </a:cubicBezTo>
                  <a:cubicBezTo>
                    <a:pt x="0" y="205"/>
                    <a:pt x="0" y="205"/>
                    <a:pt x="0" y="205"/>
                  </a:cubicBezTo>
                  <a:cubicBezTo>
                    <a:pt x="4" y="207"/>
                    <a:pt x="30" y="224"/>
                    <a:pt x="74" y="224"/>
                  </a:cubicBezTo>
                  <a:cubicBezTo>
                    <a:pt x="120" y="224"/>
                    <a:pt x="155" y="197"/>
                    <a:pt x="155" y="156"/>
                  </a:cubicBezTo>
                  <a:cubicBezTo>
                    <a:pt x="155" y="116"/>
                    <a:pt x="123" y="101"/>
                    <a:pt x="96" y="88"/>
                  </a:cubicBez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 name="Freeform 12"/>
            <p:cNvSpPr>
              <a:spLocks/>
            </p:cNvSpPr>
            <p:nvPr/>
          </p:nvSpPr>
          <p:spPr bwMode="auto">
            <a:xfrm>
              <a:off x="4486295" y="4428928"/>
              <a:ext cx="284414" cy="342573"/>
            </a:xfrm>
            <a:custGeom>
              <a:avLst/>
              <a:gdLst>
                <a:gd name="T0" fmla="*/ 93 w 181"/>
                <a:gd name="T1" fmla="*/ 103 h 218"/>
                <a:gd name="T2" fmla="*/ 177 w 181"/>
                <a:gd name="T3" fmla="*/ 0 h 218"/>
                <a:gd name="T4" fmla="*/ 117 w 181"/>
                <a:gd name="T5" fmla="*/ 0 h 218"/>
                <a:gd name="T6" fmla="*/ 50 w 181"/>
                <a:gd name="T7" fmla="*/ 89 h 218"/>
                <a:gd name="T8" fmla="*/ 49 w 181"/>
                <a:gd name="T9" fmla="*/ 89 h 218"/>
                <a:gd name="T10" fmla="*/ 49 w 181"/>
                <a:gd name="T11" fmla="*/ 0 h 218"/>
                <a:gd name="T12" fmla="*/ 0 w 181"/>
                <a:gd name="T13" fmla="*/ 0 h 218"/>
                <a:gd name="T14" fmla="*/ 0 w 181"/>
                <a:gd name="T15" fmla="*/ 218 h 218"/>
                <a:gd name="T16" fmla="*/ 3 w 181"/>
                <a:gd name="T17" fmla="*/ 218 h 218"/>
                <a:gd name="T18" fmla="*/ 50 w 181"/>
                <a:gd name="T19" fmla="*/ 173 h 218"/>
                <a:gd name="T20" fmla="*/ 50 w 181"/>
                <a:gd name="T21" fmla="*/ 123 h 218"/>
                <a:gd name="T22" fmla="*/ 51 w 181"/>
                <a:gd name="T23" fmla="*/ 123 h 218"/>
                <a:gd name="T24" fmla="*/ 119 w 181"/>
                <a:gd name="T25" fmla="*/ 215 h 218"/>
                <a:gd name="T26" fmla="*/ 181 w 181"/>
                <a:gd name="T27" fmla="*/ 215 h 218"/>
                <a:gd name="T28" fmla="*/ 93 w 181"/>
                <a:gd name="T29" fmla="*/ 10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218">
                  <a:moveTo>
                    <a:pt x="93" y="103"/>
                  </a:moveTo>
                  <a:cubicBezTo>
                    <a:pt x="177" y="0"/>
                    <a:pt x="177" y="0"/>
                    <a:pt x="177" y="0"/>
                  </a:cubicBezTo>
                  <a:cubicBezTo>
                    <a:pt x="117" y="0"/>
                    <a:pt x="117" y="0"/>
                    <a:pt x="117" y="0"/>
                  </a:cubicBezTo>
                  <a:cubicBezTo>
                    <a:pt x="50" y="89"/>
                    <a:pt x="50" y="89"/>
                    <a:pt x="50" y="89"/>
                  </a:cubicBezTo>
                  <a:cubicBezTo>
                    <a:pt x="49" y="89"/>
                    <a:pt x="49" y="89"/>
                    <a:pt x="49" y="89"/>
                  </a:cubicBezTo>
                  <a:cubicBezTo>
                    <a:pt x="49" y="0"/>
                    <a:pt x="49" y="0"/>
                    <a:pt x="49" y="0"/>
                  </a:cubicBezTo>
                  <a:cubicBezTo>
                    <a:pt x="0" y="0"/>
                    <a:pt x="0" y="0"/>
                    <a:pt x="0" y="0"/>
                  </a:cubicBezTo>
                  <a:cubicBezTo>
                    <a:pt x="0" y="218"/>
                    <a:pt x="0" y="218"/>
                    <a:pt x="0" y="218"/>
                  </a:cubicBezTo>
                  <a:cubicBezTo>
                    <a:pt x="3" y="218"/>
                    <a:pt x="3" y="218"/>
                    <a:pt x="3" y="218"/>
                  </a:cubicBezTo>
                  <a:cubicBezTo>
                    <a:pt x="24" y="218"/>
                    <a:pt x="50" y="208"/>
                    <a:pt x="50" y="173"/>
                  </a:cubicBezTo>
                  <a:cubicBezTo>
                    <a:pt x="50" y="123"/>
                    <a:pt x="50" y="123"/>
                    <a:pt x="50" y="123"/>
                  </a:cubicBezTo>
                  <a:cubicBezTo>
                    <a:pt x="51" y="123"/>
                    <a:pt x="51" y="123"/>
                    <a:pt x="51" y="123"/>
                  </a:cubicBezTo>
                  <a:cubicBezTo>
                    <a:pt x="119" y="215"/>
                    <a:pt x="119" y="215"/>
                    <a:pt x="119" y="215"/>
                  </a:cubicBezTo>
                  <a:cubicBezTo>
                    <a:pt x="181" y="215"/>
                    <a:pt x="181" y="215"/>
                    <a:pt x="181" y="215"/>
                  </a:cubicBezTo>
                  <a:lnTo>
                    <a:pt x="93" y="103"/>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 name="Freeform 13"/>
            <p:cNvSpPr>
              <a:spLocks/>
            </p:cNvSpPr>
            <p:nvPr/>
          </p:nvSpPr>
          <p:spPr bwMode="auto">
            <a:xfrm>
              <a:off x="4689143" y="4062240"/>
              <a:ext cx="192919" cy="270229"/>
            </a:xfrm>
            <a:custGeom>
              <a:avLst/>
              <a:gdLst>
                <a:gd name="T0" fmla="*/ 51 w 123"/>
                <a:gd name="T1" fmla="*/ 0 h 172"/>
                <a:gd name="T2" fmla="*/ 8 w 123"/>
                <a:gd name="T3" fmla="*/ 47 h 172"/>
                <a:gd name="T4" fmla="*/ 29 w 123"/>
                <a:gd name="T5" fmla="*/ 120 h 172"/>
                <a:gd name="T6" fmla="*/ 0 w 123"/>
                <a:gd name="T7" fmla="*/ 171 h 172"/>
                <a:gd name="T8" fmla="*/ 20 w 123"/>
                <a:gd name="T9" fmla="*/ 171 h 172"/>
                <a:gd name="T10" fmla="*/ 45 w 123"/>
                <a:gd name="T11" fmla="*/ 172 h 172"/>
                <a:gd name="T12" fmla="*/ 123 w 123"/>
                <a:gd name="T13" fmla="*/ 77 h 172"/>
                <a:gd name="T14" fmla="*/ 51 w 123"/>
                <a:gd name="T15" fmla="*/ 0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172">
                  <a:moveTo>
                    <a:pt x="51" y="0"/>
                  </a:moveTo>
                  <a:cubicBezTo>
                    <a:pt x="33" y="3"/>
                    <a:pt x="8" y="19"/>
                    <a:pt x="8" y="47"/>
                  </a:cubicBezTo>
                  <a:cubicBezTo>
                    <a:pt x="8" y="72"/>
                    <a:pt x="29" y="87"/>
                    <a:pt x="29" y="120"/>
                  </a:cubicBezTo>
                  <a:cubicBezTo>
                    <a:pt x="29" y="145"/>
                    <a:pt x="15" y="162"/>
                    <a:pt x="0" y="171"/>
                  </a:cubicBezTo>
                  <a:cubicBezTo>
                    <a:pt x="6" y="171"/>
                    <a:pt x="13" y="171"/>
                    <a:pt x="20" y="171"/>
                  </a:cubicBezTo>
                  <a:cubicBezTo>
                    <a:pt x="35" y="171"/>
                    <a:pt x="44" y="172"/>
                    <a:pt x="45" y="172"/>
                  </a:cubicBezTo>
                  <a:cubicBezTo>
                    <a:pt x="123" y="77"/>
                    <a:pt x="123" y="77"/>
                    <a:pt x="123" y="77"/>
                  </a:cubicBezTo>
                  <a:cubicBezTo>
                    <a:pt x="101" y="44"/>
                    <a:pt x="76" y="19"/>
                    <a:pt x="51" y="0"/>
                  </a:cubicBez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 name="Freeform 14"/>
            <p:cNvSpPr>
              <a:spLocks/>
            </p:cNvSpPr>
            <p:nvPr/>
          </p:nvSpPr>
          <p:spPr bwMode="auto">
            <a:xfrm>
              <a:off x="4816101" y="4183524"/>
              <a:ext cx="317749" cy="284414"/>
            </a:xfrm>
            <a:custGeom>
              <a:avLst/>
              <a:gdLst>
                <a:gd name="T0" fmla="*/ 35 w 202"/>
                <a:gd name="T1" fmla="*/ 181 h 181"/>
                <a:gd name="T2" fmla="*/ 47 w 202"/>
                <a:gd name="T3" fmla="*/ 116 h 181"/>
                <a:gd name="T4" fmla="*/ 84 w 202"/>
                <a:gd name="T5" fmla="*/ 76 h 181"/>
                <a:gd name="T6" fmla="*/ 109 w 202"/>
                <a:gd name="T7" fmla="*/ 77 h 181"/>
                <a:gd name="T8" fmla="*/ 202 w 202"/>
                <a:gd name="T9" fmla="*/ 51 h 181"/>
                <a:gd name="T10" fmla="*/ 42 w 202"/>
                <a:gd name="T11" fmla="*/ 0 h 181"/>
                <a:gd name="T12" fmla="*/ 0 w 202"/>
                <a:gd name="T13" fmla="*/ 116 h 181"/>
                <a:gd name="T14" fmla="*/ 14 w 202"/>
                <a:gd name="T15" fmla="*/ 136 h 181"/>
                <a:gd name="T16" fmla="*/ 35 w 202"/>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181">
                  <a:moveTo>
                    <a:pt x="35" y="181"/>
                  </a:moveTo>
                  <a:cubicBezTo>
                    <a:pt x="45" y="165"/>
                    <a:pt x="46" y="141"/>
                    <a:pt x="47" y="116"/>
                  </a:cubicBezTo>
                  <a:cubicBezTo>
                    <a:pt x="48" y="93"/>
                    <a:pt x="53" y="76"/>
                    <a:pt x="84" y="76"/>
                  </a:cubicBezTo>
                  <a:cubicBezTo>
                    <a:pt x="90" y="76"/>
                    <a:pt x="97" y="77"/>
                    <a:pt x="109" y="77"/>
                  </a:cubicBezTo>
                  <a:cubicBezTo>
                    <a:pt x="154" y="77"/>
                    <a:pt x="183" y="61"/>
                    <a:pt x="202" y="51"/>
                  </a:cubicBezTo>
                  <a:cubicBezTo>
                    <a:pt x="164" y="27"/>
                    <a:pt x="110" y="2"/>
                    <a:pt x="42" y="0"/>
                  </a:cubicBezTo>
                  <a:cubicBezTo>
                    <a:pt x="37" y="12"/>
                    <a:pt x="3" y="108"/>
                    <a:pt x="0" y="116"/>
                  </a:cubicBezTo>
                  <a:cubicBezTo>
                    <a:pt x="0" y="116"/>
                    <a:pt x="7" y="123"/>
                    <a:pt x="14" y="136"/>
                  </a:cubicBezTo>
                  <a:cubicBezTo>
                    <a:pt x="25" y="154"/>
                    <a:pt x="31" y="169"/>
                    <a:pt x="35" y="181"/>
                  </a:cubicBez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 name="Freeform 15"/>
            <p:cNvSpPr>
              <a:spLocks/>
            </p:cNvSpPr>
            <p:nvPr/>
          </p:nvSpPr>
          <p:spPr bwMode="auto">
            <a:xfrm>
              <a:off x="4565022" y="3972164"/>
              <a:ext cx="186536" cy="371653"/>
            </a:xfrm>
            <a:custGeom>
              <a:avLst/>
              <a:gdLst>
                <a:gd name="T0" fmla="*/ 31 w 119"/>
                <a:gd name="T1" fmla="*/ 236 h 236"/>
                <a:gd name="T2" fmla="*/ 24 w 119"/>
                <a:gd name="T3" fmla="*/ 229 h 236"/>
                <a:gd name="T4" fmla="*/ 2 w 119"/>
                <a:gd name="T5" fmla="*/ 20 h 236"/>
                <a:gd name="T6" fmla="*/ 0 w 119"/>
                <a:gd name="T7" fmla="*/ 6 h 236"/>
                <a:gd name="T8" fmla="*/ 6 w 119"/>
                <a:gd name="T9" fmla="*/ 0 h 236"/>
                <a:gd name="T10" fmla="*/ 119 w 119"/>
                <a:gd name="T11" fmla="*/ 49 h 236"/>
                <a:gd name="T12" fmla="*/ 76 w 119"/>
                <a:gd name="T13" fmla="*/ 102 h 236"/>
                <a:gd name="T14" fmla="*/ 97 w 119"/>
                <a:gd name="T15" fmla="*/ 177 h 236"/>
                <a:gd name="T16" fmla="*/ 31 w 119"/>
                <a:gd name="T1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236">
                  <a:moveTo>
                    <a:pt x="31" y="236"/>
                  </a:moveTo>
                  <a:cubicBezTo>
                    <a:pt x="27" y="236"/>
                    <a:pt x="25" y="234"/>
                    <a:pt x="24" y="229"/>
                  </a:cubicBezTo>
                  <a:cubicBezTo>
                    <a:pt x="24" y="225"/>
                    <a:pt x="4" y="47"/>
                    <a:pt x="2" y="20"/>
                  </a:cubicBezTo>
                  <a:cubicBezTo>
                    <a:pt x="1" y="16"/>
                    <a:pt x="0" y="9"/>
                    <a:pt x="0" y="6"/>
                  </a:cubicBezTo>
                  <a:cubicBezTo>
                    <a:pt x="0" y="2"/>
                    <a:pt x="3" y="0"/>
                    <a:pt x="6" y="0"/>
                  </a:cubicBezTo>
                  <a:cubicBezTo>
                    <a:pt x="15" y="0"/>
                    <a:pt x="65" y="12"/>
                    <a:pt x="119" y="49"/>
                  </a:cubicBezTo>
                  <a:cubicBezTo>
                    <a:pt x="103" y="53"/>
                    <a:pt x="76" y="69"/>
                    <a:pt x="76" y="102"/>
                  </a:cubicBezTo>
                  <a:cubicBezTo>
                    <a:pt x="76" y="132"/>
                    <a:pt x="97" y="148"/>
                    <a:pt x="97" y="177"/>
                  </a:cubicBezTo>
                  <a:cubicBezTo>
                    <a:pt x="97" y="225"/>
                    <a:pt x="42" y="236"/>
                    <a:pt x="31" y="236"/>
                  </a:cubicBez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 name="Freeform 16"/>
            <p:cNvSpPr>
              <a:spLocks/>
            </p:cNvSpPr>
            <p:nvPr/>
          </p:nvSpPr>
          <p:spPr bwMode="auto">
            <a:xfrm>
              <a:off x="4879225" y="4274309"/>
              <a:ext cx="342573" cy="226964"/>
            </a:xfrm>
            <a:custGeom>
              <a:avLst/>
              <a:gdLst>
                <a:gd name="T0" fmla="*/ 0 w 218"/>
                <a:gd name="T1" fmla="*/ 135 h 144"/>
                <a:gd name="T2" fmla="*/ 2 w 218"/>
                <a:gd name="T3" fmla="*/ 141 h 144"/>
                <a:gd name="T4" fmla="*/ 7 w 218"/>
                <a:gd name="T5" fmla="*/ 144 h 144"/>
                <a:gd name="T6" fmla="*/ 11 w 218"/>
                <a:gd name="T7" fmla="*/ 143 h 144"/>
                <a:gd name="T8" fmla="*/ 202 w 218"/>
                <a:gd name="T9" fmla="*/ 54 h 144"/>
                <a:gd name="T10" fmla="*/ 215 w 218"/>
                <a:gd name="T11" fmla="*/ 48 h 144"/>
                <a:gd name="T12" fmla="*/ 218 w 218"/>
                <a:gd name="T13" fmla="*/ 43 h 144"/>
                <a:gd name="T14" fmla="*/ 217 w 218"/>
                <a:gd name="T15" fmla="*/ 39 h 144"/>
                <a:gd name="T16" fmla="*/ 172 w 218"/>
                <a:gd name="T17" fmla="*/ 0 h 144"/>
                <a:gd name="T18" fmla="*/ 70 w 218"/>
                <a:gd name="T19" fmla="*/ 29 h 144"/>
                <a:gd name="T20" fmla="*/ 48 w 218"/>
                <a:gd name="T21" fmla="*/ 28 h 144"/>
                <a:gd name="T22" fmla="*/ 17 w 218"/>
                <a:gd name="T23" fmla="*/ 59 h 144"/>
                <a:gd name="T24" fmla="*/ 17 w 218"/>
                <a:gd name="T25" fmla="*/ 74 h 144"/>
                <a:gd name="T26" fmla="*/ 0 w 218"/>
                <a:gd name="T27" fmla="*/ 13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 h="144">
                  <a:moveTo>
                    <a:pt x="0" y="135"/>
                  </a:moveTo>
                  <a:cubicBezTo>
                    <a:pt x="0" y="138"/>
                    <a:pt x="1" y="139"/>
                    <a:pt x="2" y="141"/>
                  </a:cubicBezTo>
                  <a:cubicBezTo>
                    <a:pt x="3" y="143"/>
                    <a:pt x="5" y="144"/>
                    <a:pt x="7" y="144"/>
                  </a:cubicBezTo>
                  <a:cubicBezTo>
                    <a:pt x="8" y="144"/>
                    <a:pt x="10" y="143"/>
                    <a:pt x="11" y="143"/>
                  </a:cubicBezTo>
                  <a:cubicBezTo>
                    <a:pt x="15" y="141"/>
                    <a:pt x="178" y="65"/>
                    <a:pt x="202" y="54"/>
                  </a:cubicBezTo>
                  <a:cubicBezTo>
                    <a:pt x="206" y="52"/>
                    <a:pt x="212" y="49"/>
                    <a:pt x="215" y="48"/>
                  </a:cubicBezTo>
                  <a:cubicBezTo>
                    <a:pt x="217" y="46"/>
                    <a:pt x="218" y="45"/>
                    <a:pt x="218" y="43"/>
                  </a:cubicBezTo>
                  <a:cubicBezTo>
                    <a:pt x="218" y="42"/>
                    <a:pt x="218" y="40"/>
                    <a:pt x="217" y="39"/>
                  </a:cubicBezTo>
                  <a:cubicBezTo>
                    <a:pt x="214" y="34"/>
                    <a:pt x="198" y="18"/>
                    <a:pt x="172" y="0"/>
                  </a:cubicBezTo>
                  <a:cubicBezTo>
                    <a:pt x="151" y="11"/>
                    <a:pt x="119" y="29"/>
                    <a:pt x="70" y="29"/>
                  </a:cubicBezTo>
                  <a:cubicBezTo>
                    <a:pt x="58" y="29"/>
                    <a:pt x="56" y="28"/>
                    <a:pt x="48" y="28"/>
                  </a:cubicBezTo>
                  <a:cubicBezTo>
                    <a:pt x="24" y="28"/>
                    <a:pt x="18" y="38"/>
                    <a:pt x="17" y="59"/>
                  </a:cubicBezTo>
                  <a:cubicBezTo>
                    <a:pt x="17" y="63"/>
                    <a:pt x="17" y="68"/>
                    <a:pt x="17" y="74"/>
                  </a:cubicBezTo>
                  <a:cubicBezTo>
                    <a:pt x="16" y="93"/>
                    <a:pt x="14" y="118"/>
                    <a:pt x="0" y="135"/>
                  </a:cubicBez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 name="Freeform 17"/>
            <p:cNvSpPr>
              <a:spLocks/>
            </p:cNvSpPr>
            <p:nvPr/>
          </p:nvSpPr>
          <p:spPr bwMode="auto">
            <a:xfrm>
              <a:off x="5047320" y="4496308"/>
              <a:ext cx="250369" cy="140434"/>
            </a:xfrm>
            <a:custGeom>
              <a:avLst/>
              <a:gdLst>
                <a:gd name="T0" fmla="*/ 104 w 159"/>
                <a:gd name="T1" fmla="*/ 19 h 89"/>
                <a:gd name="T2" fmla="*/ 153 w 159"/>
                <a:gd name="T3" fmla="*/ 19 h 89"/>
                <a:gd name="T4" fmla="*/ 153 w 159"/>
                <a:gd name="T5" fmla="*/ 0 h 89"/>
                <a:gd name="T6" fmla="*/ 7 w 159"/>
                <a:gd name="T7" fmla="*/ 0 h 89"/>
                <a:gd name="T8" fmla="*/ 7 w 159"/>
                <a:gd name="T9" fmla="*/ 19 h 89"/>
                <a:gd name="T10" fmla="*/ 55 w 159"/>
                <a:gd name="T11" fmla="*/ 19 h 89"/>
                <a:gd name="T12" fmla="*/ 0 w 159"/>
                <a:gd name="T13" fmla="*/ 89 h 89"/>
                <a:gd name="T14" fmla="*/ 32 w 159"/>
                <a:gd name="T15" fmla="*/ 89 h 89"/>
                <a:gd name="T16" fmla="*/ 79 w 159"/>
                <a:gd name="T17" fmla="*/ 27 h 89"/>
                <a:gd name="T18" fmla="*/ 121 w 159"/>
                <a:gd name="T19" fmla="*/ 82 h 89"/>
                <a:gd name="T20" fmla="*/ 135 w 159"/>
                <a:gd name="T21" fmla="*/ 89 h 89"/>
                <a:gd name="T22" fmla="*/ 159 w 159"/>
                <a:gd name="T23" fmla="*/ 89 h 89"/>
                <a:gd name="T24" fmla="*/ 104 w 159"/>
                <a:gd name="T25"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89">
                  <a:moveTo>
                    <a:pt x="104" y="19"/>
                  </a:moveTo>
                  <a:cubicBezTo>
                    <a:pt x="153" y="19"/>
                    <a:pt x="153" y="19"/>
                    <a:pt x="153" y="19"/>
                  </a:cubicBezTo>
                  <a:cubicBezTo>
                    <a:pt x="153" y="0"/>
                    <a:pt x="153" y="0"/>
                    <a:pt x="153" y="0"/>
                  </a:cubicBezTo>
                  <a:cubicBezTo>
                    <a:pt x="7" y="0"/>
                    <a:pt x="7" y="0"/>
                    <a:pt x="7" y="0"/>
                  </a:cubicBezTo>
                  <a:cubicBezTo>
                    <a:pt x="7" y="19"/>
                    <a:pt x="7" y="19"/>
                    <a:pt x="7" y="19"/>
                  </a:cubicBezTo>
                  <a:cubicBezTo>
                    <a:pt x="55" y="19"/>
                    <a:pt x="55" y="19"/>
                    <a:pt x="55" y="19"/>
                  </a:cubicBezTo>
                  <a:cubicBezTo>
                    <a:pt x="0" y="89"/>
                    <a:pt x="0" y="89"/>
                    <a:pt x="0" y="89"/>
                  </a:cubicBezTo>
                  <a:cubicBezTo>
                    <a:pt x="32" y="89"/>
                    <a:pt x="32" y="89"/>
                    <a:pt x="32" y="89"/>
                  </a:cubicBezTo>
                  <a:cubicBezTo>
                    <a:pt x="79" y="27"/>
                    <a:pt x="79" y="27"/>
                    <a:pt x="79" y="27"/>
                  </a:cubicBezTo>
                  <a:cubicBezTo>
                    <a:pt x="121" y="82"/>
                    <a:pt x="121" y="82"/>
                    <a:pt x="121" y="82"/>
                  </a:cubicBezTo>
                  <a:cubicBezTo>
                    <a:pt x="125" y="87"/>
                    <a:pt x="129" y="89"/>
                    <a:pt x="135" y="89"/>
                  </a:cubicBezTo>
                  <a:cubicBezTo>
                    <a:pt x="159" y="89"/>
                    <a:pt x="159" y="89"/>
                    <a:pt x="159" y="89"/>
                  </a:cubicBezTo>
                  <a:lnTo>
                    <a:pt x="104" y="19"/>
                  </a:ln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 name="Freeform 18"/>
            <p:cNvSpPr>
              <a:spLocks/>
            </p:cNvSpPr>
            <p:nvPr/>
          </p:nvSpPr>
          <p:spPr bwMode="auto">
            <a:xfrm>
              <a:off x="5035263" y="4662984"/>
              <a:ext cx="275193" cy="118447"/>
            </a:xfrm>
            <a:custGeom>
              <a:avLst/>
              <a:gdLst>
                <a:gd name="T0" fmla="*/ 175 w 175"/>
                <a:gd name="T1" fmla="*/ 0 h 75"/>
                <a:gd name="T2" fmla="*/ 0 w 175"/>
                <a:gd name="T3" fmla="*/ 0 h 75"/>
                <a:gd name="T4" fmla="*/ 0 w 175"/>
                <a:gd name="T5" fmla="*/ 18 h 75"/>
                <a:gd name="T6" fmla="*/ 74 w 175"/>
                <a:gd name="T7" fmla="*/ 18 h 75"/>
                <a:gd name="T8" fmla="*/ 74 w 175"/>
                <a:gd name="T9" fmla="*/ 75 h 75"/>
                <a:gd name="T10" fmla="*/ 81 w 175"/>
                <a:gd name="T11" fmla="*/ 75 h 75"/>
                <a:gd name="T12" fmla="*/ 101 w 175"/>
                <a:gd name="T13" fmla="*/ 56 h 75"/>
                <a:gd name="T14" fmla="*/ 101 w 175"/>
                <a:gd name="T15" fmla="*/ 18 h 75"/>
                <a:gd name="T16" fmla="*/ 175 w 175"/>
                <a:gd name="T17" fmla="*/ 18 h 75"/>
                <a:gd name="T18" fmla="*/ 175 w 175"/>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75">
                  <a:moveTo>
                    <a:pt x="175" y="0"/>
                  </a:moveTo>
                  <a:cubicBezTo>
                    <a:pt x="0" y="0"/>
                    <a:pt x="0" y="0"/>
                    <a:pt x="0" y="0"/>
                  </a:cubicBezTo>
                  <a:cubicBezTo>
                    <a:pt x="0" y="18"/>
                    <a:pt x="0" y="18"/>
                    <a:pt x="0" y="18"/>
                  </a:cubicBezTo>
                  <a:cubicBezTo>
                    <a:pt x="74" y="18"/>
                    <a:pt x="74" y="18"/>
                    <a:pt x="74" y="18"/>
                  </a:cubicBezTo>
                  <a:cubicBezTo>
                    <a:pt x="74" y="75"/>
                    <a:pt x="74" y="75"/>
                    <a:pt x="74" y="75"/>
                  </a:cubicBezTo>
                  <a:cubicBezTo>
                    <a:pt x="81" y="75"/>
                    <a:pt x="81" y="75"/>
                    <a:pt x="81" y="75"/>
                  </a:cubicBezTo>
                  <a:cubicBezTo>
                    <a:pt x="92" y="75"/>
                    <a:pt x="101" y="66"/>
                    <a:pt x="101" y="56"/>
                  </a:cubicBezTo>
                  <a:cubicBezTo>
                    <a:pt x="101" y="18"/>
                    <a:pt x="101" y="18"/>
                    <a:pt x="101" y="18"/>
                  </a:cubicBezTo>
                  <a:cubicBezTo>
                    <a:pt x="175" y="18"/>
                    <a:pt x="175" y="18"/>
                    <a:pt x="175" y="18"/>
                  </a:cubicBezTo>
                  <a:lnTo>
                    <a:pt x="175" y="0"/>
                  </a:ln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 name="Freeform 19"/>
            <p:cNvSpPr>
              <a:spLocks/>
            </p:cNvSpPr>
            <p:nvPr/>
          </p:nvSpPr>
          <p:spPr bwMode="auto">
            <a:xfrm>
              <a:off x="5936025" y="4496308"/>
              <a:ext cx="195047" cy="193628"/>
            </a:xfrm>
            <a:custGeom>
              <a:avLst/>
              <a:gdLst>
                <a:gd name="T0" fmla="*/ 55 w 124"/>
                <a:gd name="T1" fmla="*/ 0 h 123"/>
                <a:gd name="T2" fmla="*/ 44 w 124"/>
                <a:gd name="T3" fmla="*/ 8 h 123"/>
                <a:gd name="T4" fmla="*/ 0 w 124"/>
                <a:gd name="T5" fmla="*/ 123 h 123"/>
                <a:gd name="T6" fmla="*/ 28 w 124"/>
                <a:gd name="T7" fmla="*/ 123 h 123"/>
                <a:gd name="T8" fmla="*/ 63 w 124"/>
                <a:gd name="T9" fmla="*/ 29 h 123"/>
                <a:gd name="T10" fmla="*/ 94 w 124"/>
                <a:gd name="T11" fmla="*/ 115 h 123"/>
                <a:gd name="T12" fmla="*/ 105 w 124"/>
                <a:gd name="T13" fmla="*/ 123 h 123"/>
                <a:gd name="T14" fmla="*/ 124 w 124"/>
                <a:gd name="T15" fmla="*/ 123 h 123"/>
                <a:gd name="T16" fmla="*/ 76 w 124"/>
                <a:gd name="T17" fmla="*/ 0 h 123"/>
                <a:gd name="T18" fmla="*/ 55 w 124"/>
                <a:gd name="T1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23">
                  <a:moveTo>
                    <a:pt x="55" y="0"/>
                  </a:moveTo>
                  <a:cubicBezTo>
                    <a:pt x="51" y="0"/>
                    <a:pt x="47" y="3"/>
                    <a:pt x="44" y="8"/>
                  </a:cubicBezTo>
                  <a:cubicBezTo>
                    <a:pt x="0" y="123"/>
                    <a:pt x="0" y="123"/>
                    <a:pt x="0" y="123"/>
                  </a:cubicBezTo>
                  <a:cubicBezTo>
                    <a:pt x="28" y="123"/>
                    <a:pt x="28" y="123"/>
                    <a:pt x="28" y="123"/>
                  </a:cubicBezTo>
                  <a:cubicBezTo>
                    <a:pt x="63" y="29"/>
                    <a:pt x="63" y="29"/>
                    <a:pt x="63" y="29"/>
                  </a:cubicBezTo>
                  <a:cubicBezTo>
                    <a:pt x="94" y="115"/>
                    <a:pt x="94" y="115"/>
                    <a:pt x="94" y="115"/>
                  </a:cubicBezTo>
                  <a:cubicBezTo>
                    <a:pt x="96" y="120"/>
                    <a:pt x="100" y="122"/>
                    <a:pt x="105" y="123"/>
                  </a:cubicBezTo>
                  <a:cubicBezTo>
                    <a:pt x="124" y="123"/>
                    <a:pt x="124" y="123"/>
                    <a:pt x="124" y="123"/>
                  </a:cubicBezTo>
                  <a:cubicBezTo>
                    <a:pt x="76" y="0"/>
                    <a:pt x="76" y="0"/>
                    <a:pt x="76" y="0"/>
                  </a:cubicBezTo>
                  <a:lnTo>
                    <a:pt x="55" y="0"/>
                  </a:ln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 name="Freeform 20"/>
            <p:cNvSpPr>
              <a:spLocks/>
            </p:cNvSpPr>
            <p:nvPr/>
          </p:nvSpPr>
          <p:spPr bwMode="auto">
            <a:xfrm>
              <a:off x="6143838" y="4496308"/>
              <a:ext cx="73763" cy="270938"/>
            </a:xfrm>
            <a:custGeom>
              <a:avLst/>
              <a:gdLst>
                <a:gd name="T0" fmla="*/ 47 w 47"/>
                <a:gd name="T1" fmla="*/ 46 h 172"/>
                <a:gd name="T2" fmla="*/ 26 w 47"/>
                <a:gd name="T3" fmla="*/ 46 h 172"/>
                <a:gd name="T4" fmla="*/ 26 w 47"/>
                <a:gd name="T5" fmla="*/ 0 h 172"/>
                <a:gd name="T6" fmla="*/ 0 w 47"/>
                <a:gd name="T7" fmla="*/ 0 h 172"/>
                <a:gd name="T8" fmla="*/ 0 w 47"/>
                <a:gd name="T9" fmla="*/ 172 h 172"/>
                <a:gd name="T10" fmla="*/ 7 w 47"/>
                <a:gd name="T11" fmla="*/ 172 h 172"/>
                <a:gd name="T12" fmla="*/ 26 w 47"/>
                <a:gd name="T13" fmla="*/ 153 h 172"/>
                <a:gd name="T14" fmla="*/ 26 w 47"/>
                <a:gd name="T15" fmla="*/ 64 h 172"/>
                <a:gd name="T16" fmla="*/ 47 w 47"/>
                <a:gd name="T17" fmla="*/ 64 h 172"/>
                <a:gd name="T18" fmla="*/ 47 w 47"/>
                <a:gd name="T19" fmla="*/ 4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172">
                  <a:moveTo>
                    <a:pt x="47" y="46"/>
                  </a:moveTo>
                  <a:cubicBezTo>
                    <a:pt x="26" y="46"/>
                    <a:pt x="26" y="46"/>
                    <a:pt x="26" y="46"/>
                  </a:cubicBezTo>
                  <a:cubicBezTo>
                    <a:pt x="26" y="0"/>
                    <a:pt x="26" y="0"/>
                    <a:pt x="26" y="0"/>
                  </a:cubicBezTo>
                  <a:cubicBezTo>
                    <a:pt x="0" y="0"/>
                    <a:pt x="0" y="0"/>
                    <a:pt x="0" y="0"/>
                  </a:cubicBezTo>
                  <a:cubicBezTo>
                    <a:pt x="0" y="172"/>
                    <a:pt x="0" y="172"/>
                    <a:pt x="0" y="172"/>
                  </a:cubicBezTo>
                  <a:cubicBezTo>
                    <a:pt x="7" y="172"/>
                    <a:pt x="7" y="172"/>
                    <a:pt x="7" y="172"/>
                  </a:cubicBezTo>
                  <a:cubicBezTo>
                    <a:pt x="18" y="172"/>
                    <a:pt x="26" y="164"/>
                    <a:pt x="26" y="153"/>
                  </a:cubicBezTo>
                  <a:cubicBezTo>
                    <a:pt x="26" y="64"/>
                    <a:pt x="26" y="64"/>
                    <a:pt x="26" y="64"/>
                  </a:cubicBezTo>
                  <a:cubicBezTo>
                    <a:pt x="47" y="64"/>
                    <a:pt x="47" y="64"/>
                    <a:pt x="47" y="64"/>
                  </a:cubicBezTo>
                  <a:lnTo>
                    <a:pt x="47" y="46"/>
                  </a:ln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 name="Freeform 21"/>
            <p:cNvSpPr>
              <a:spLocks/>
            </p:cNvSpPr>
            <p:nvPr/>
          </p:nvSpPr>
          <p:spPr bwMode="auto">
            <a:xfrm>
              <a:off x="5335280" y="4496308"/>
              <a:ext cx="193629" cy="141852"/>
            </a:xfrm>
            <a:custGeom>
              <a:avLst/>
              <a:gdLst>
                <a:gd name="T0" fmla="*/ 93 w 123"/>
                <a:gd name="T1" fmla="*/ 82 h 90"/>
                <a:gd name="T2" fmla="*/ 104 w 123"/>
                <a:gd name="T3" fmla="*/ 90 h 90"/>
                <a:gd name="T4" fmla="*/ 123 w 123"/>
                <a:gd name="T5" fmla="*/ 90 h 90"/>
                <a:gd name="T6" fmla="*/ 75 w 123"/>
                <a:gd name="T7" fmla="*/ 0 h 90"/>
                <a:gd name="T8" fmla="*/ 54 w 123"/>
                <a:gd name="T9" fmla="*/ 0 h 90"/>
                <a:gd name="T10" fmla="*/ 43 w 123"/>
                <a:gd name="T11" fmla="*/ 8 h 90"/>
                <a:gd name="T12" fmla="*/ 0 w 123"/>
                <a:gd name="T13" fmla="*/ 90 h 90"/>
                <a:gd name="T14" fmla="*/ 27 w 123"/>
                <a:gd name="T15" fmla="*/ 90 h 90"/>
                <a:gd name="T16" fmla="*/ 62 w 123"/>
                <a:gd name="T17" fmla="*/ 24 h 90"/>
                <a:gd name="T18" fmla="*/ 93 w 123"/>
                <a:gd name="T19" fmla="*/ 8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90">
                  <a:moveTo>
                    <a:pt x="93" y="82"/>
                  </a:moveTo>
                  <a:cubicBezTo>
                    <a:pt x="95" y="87"/>
                    <a:pt x="100" y="90"/>
                    <a:pt x="104" y="90"/>
                  </a:cubicBezTo>
                  <a:cubicBezTo>
                    <a:pt x="123" y="90"/>
                    <a:pt x="123" y="90"/>
                    <a:pt x="123" y="90"/>
                  </a:cubicBezTo>
                  <a:cubicBezTo>
                    <a:pt x="75" y="0"/>
                    <a:pt x="75" y="0"/>
                    <a:pt x="75" y="0"/>
                  </a:cubicBezTo>
                  <a:cubicBezTo>
                    <a:pt x="54" y="0"/>
                    <a:pt x="54" y="0"/>
                    <a:pt x="54" y="0"/>
                  </a:cubicBezTo>
                  <a:cubicBezTo>
                    <a:pt x="50" y="0"/>
                    <a:pt x="46" y="3"/>
                    <a:pt x="43" y="8"/>
                  </a:cubicBezTo>
                  <a:cubicBezTo>
                    <a:pt x="0" y="90"/>
                    <a:pt x="0" y="90"/>
                    <a:pt x="0" y="90"/>
                  </a:cubicBezTo>
                  <a:cubicBezTo>
                    <a:pt x="27" y="90"/>
                    <a:pt x="27" y="90"/>
                    <a:pt x="27" y="90"/>
                  </a:cubicBezTo>
                  <a:cubicBezTo>
                    <a:pt x="62" y="24"/>
                    <a:pt x="62" y="24"/>
                    <a:pt x="62" y="24"/>
                  </a:cubicBezTo>
                  <a:lnTo>
                    <a:pt x="93" y="82"/>
                  </a:ln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 name="Freeform 22"/>
            <p:cNvSpPr>
              <a:spLocks/>
            </p:cNvSpPr>
            <p:nvPr/>
          </p:nvSpPr>
          <p:spPr bwMode="auto">
            <a:xfrm>
              <a:off x="5379254" y="4665112"/>
              <a:ext cx="210651" cy="111354"/>
            </a:xfrm>
            <a:custGeom>
              <a:avLst/>
              <a:gdLst>
                <a:gd name="T0" fmla="*/ 0 w 134"/>
                <a:gd name="T1" fmla="*/ 0 h 71"/>
                <a:gd name="T2" fmla="*/ 0 w 134"/>
                <a:gd name="T3" fmla="*/ 18 h 71"/>
                <a:gd name="T4" fmla="*/ 107 w 134"/>
                <a:gd name="T5" fmla="*/ 18 h 71"/>
                <a:gd name="T6" fmla="*/ 107 w 134"/>
                <a:gd name="T7" fmla="*/ 71 h 71"/>
                <a:gd name="T8" fmla="*/ 114 w 134"/>
                <a:gd name="T9" fmla="*/ 71 h 71"/>
                <a:gd name="T10" fmla="*/ 134 w 134"/>
                <a:gd name="T11" fmla="*/ 52 h 71"/>
                <a:gd name="T12" fmla="*/ 134 w 134"/>
                <a:gd name="T13" fmla="*/ 0 h 71"/>
                <a:gd name="T14" fmla="*/ 0 w 134"/>
                <a:gd name="T15" fmla="*/ 0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71">
                  <a:moveTo>
                    <a:pt x="0" y="0"/>
                  </a:moveTo>
                  <a:cubicBezTo>
                    <a:pt x="0" y="18"/>
                    <a:pt x="0" y="18"/>
                    <a:pt x="0" y="18"/>
                  </a:cubicBezTo>
                  <a:cubicBezTo>
                    <a:pt x="107" y="18"/>
                    <a:pt x="107" y="18"/>
                    <a:pt x="107" y="18"/>
                  </a:cubicBezTo>
                  <a:cubicBezTo>
                    <a:pt x="107" y="71"/>
                    <a:pt x="107" y="71"/>
                    <a:pt x="107" y="71"/>
                  </a:cubicBezTo>
                  <a:cubicBezTo>
                    <a:pt x="114" y="71"/>
                    <a:pt x="114" y="71"/>
                    <a:pt x="114" y="71"/>
                  </a:cubicBezTo>
                  <a:cubicBezTo>
                    <a:pt x="125" y="71"/>
                    <a:pt x="134" y="62"/>
                    <a:pt x="134" y="52"/>
                  </a:cubicBezTo>
                  <a:cubicBezTo>
                    <a:pt x="134" y="0"/>
                    <a:pt x="134" y="0"/>
                    <a:pt x="134" y="0"/>
                  </a:cubicBezTo>
                  <a:lnTo>
                    <a:pt x="0" y="0"/>
                  </a:ln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 name="Rectangle 23"/>
            <p:cNvSpPr>
              <a:spLocks noChangeArrowheads="1"/>
            </p:cNvSpPr>
            <p:nvPr/>
          </p:nvSpPr>
          <p:spPr bwMode="auto">
            <a:xfrm>
              <a:off x="5547349" y="4496308"/>
              <a:ext cx="42556" cy="154619"/>
            </a:xfrm>
            <a:prstGeom prst="rect">
              <a:avLst/>
            </a:prstGeom>
            <a:solidFill>
              <a:srgbClr val="F58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 name="Freeform 24"/>
            <p:cNvSpPr>
              <a:spLocks/>
            </p:cNvSpPr>
            <p:nvPr/>
          </p:nvSpPr>
          <p:spPr bwMode="auto">
            <a:xfrm>
              <a:off x="5857296" y="4496308"/>
              <a:ext cx="41137" cy="270938"/>
            </a:xfrm>
            <a:custGeom>
              <a:avLst/>
              <a:gdLst>
                <a:gd name="T0" fmla="*/ 26 w 26"/>
                <a:gd name="T1" fmla="*/ 0 h 172"/>
                <a:gd name="T2" fmla="*/ 26 w 26"/>
                <a:gd name="T3" fmla="*/ 153 h 172"/>
                <a:gd name="T4" fmla="*/ 7 w 26"/>
                <a:gd name="T5" fmla="*/ 172 h 172"/>
                <a:gd name="T6" fmla="*/ 0 w 26"/>
                <a:gd name="T7" fmla="*/ 172 h 172"/>
                <a:gd name="T8" fmla="*/ 0 w 26"/>
                <a:gd name="T9" fmla="*/ 0 h 172"/>
                <a:gd name="T10" fmla="*/ 26 w 26"/>
                <a:gd name="T11" fmla="*/ 0 h 172"/>
              </a:gdLst>
              <a:ahLst/>
              <a:cxnLst>
                <a:cxn ang="0">
                  <a:pos x="T0" y="T1"/>
                </a:cxn>
                <a:cxn ang="0">
                  <a:pos x="T2" y="T3"/>
                </a:cxn>
                <a:cxn ang="0">
                  <a:pos x="T4" y="T5"/>
                </a:cxn>
                <a:cxn ang="0">
                  <a:pos x="T6" y="T7"/>
                </a:cxn>
                <a:cxn ang="0">
                  <a:pos x="T8" y="T9"/>
                </a:cxn>
                <a:cxn ang="0">
                  <a:pos x="T10" y="T11"/>
                </a:cxn>
              </a:cxnLst>
              <a:rect l="0" t="0" r="r" b="b"/>
              <a:pathLst>
                <a:path w="26" h="172">
                  <a:moveTo>
                    <a:pt x="26" y="0"/>
                  </a:moveTo>
                  <a:cubicBezTo>
                    <a:pt x="26" y="153"/>
                    <a:pt x="26" y="153"/>
                    <a:pt x="26" y="153"/>
                  </a:cubicBezTo>
                  <a:cubicBezTo>
                    <a:pt x="26" y="164"/>
                    <a:pt x="17" y="172"/>
                    <a:pt x="7" y="172"/>
                  </a:cubicBezTo>
                  <a:cubicBezTo>
                    <a:pt x="0" y="172"/>
                    <a:pt x="0" y="172"/>
                    <a:pt x="0" y="172"/>
                  </a:cubicBezTo>
                  <a:cubicBezTo>
                    <a:pt x="0" y="0"/>
                    <a:pt x="0" y="0"/>
                    <a:pt x="0" y="0"/>
                  </a:cubicBezTo>
                  <a:lnTo>
                    <a:pt x="26" y="0"/>
                  </a:ln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 name="Freeform 25"/>
            <p:cNvSpPr>
              <a:spLocks noEditPoints="1"/>
            </p:cNvSpPr>
            <p:nvPr/>
          </p:nvSpPr>
          <p:spPr bwMode="auto">
            <a:xfrm>
              <a:off x="5646646" y="4489925"/>
              <a:ext cx="196466" cy="202849"/>
            </a:xfrm>
            <a:custGeom>
              <a:avLst/>
              <a:gdLst>
                <a:gd name="T0" fmla="*/ 76 w 125"/>
                <a:gd name="T1" fmla="*/ 111 h 129"/>
                <a:gd name="T2" fmla="*/ 76 w 125"/>
                <a:gd name="T3" fmla="*/ 101 h 129"/>
                <a:gd name="T4" fmla="*/ 112 w 125"/>
                <a:gd name="T5" fmla="*/ 62 h 129"/>
                <a:gd name="T6" fmla="*/ 94 w 125"/>
                <a:gd name="T7" fmla="*/ 31 h 129"/>
                <a:gd name="T8" fmla="*/ 117 w 125"/>
                <a:gd name="T9" fmla="*/ 31 h 129"/>
                <a:gd name="T10" fmla="*/ 117 w 125"/>
                <a:gd name="T11" fmla="*/ 13 h 129"/>
                <a:gd name="T12" fmla="*/ 76 w 125"/>
                <a:gd name="T13" fmla="*/ 13 h 129"/>
                <a:gd name="T14" fmla="*/ 76 w 125"/>
                <a:gd name="T15" fmla="*/ 0 h 129"/>
                <a:gd name="T16" fmla="*/ 48 w 125"/>
                <a:gd name="T17" fmla="*/ 0 h 129"/>
                <a:gd name="T18" fmla="*/ 48 w 125"/>
                <a:gd name="T19" fmla="*/ 13 h 129"/>
                <a:gd name="T20" fmla="*/ 6 w 125"/>
                <a:gd name="T21" fmla="*/ 13 h 129"/>
                <a:gd name="T22" fmla="*/ 6 w 125"/>
                <a:gd name="T23" fmla="*/ 31 h 129"/>
                <a:gd name="T24" fmla="*/ 30 w 125"/>
                <a:gd name="T25" fmla="*/ 31 h 129"/>
                <a:gd name="T26" fmla="*/ 12 w 125"/>
                <a:gd name="T27" fmla="*/ 62 h 129"/>
                <a:gd name="T28" fmla="*/ 48 w 125"/>
                <a:gd name="T29" fmla="*/ 101 h 129"/>
                <a:gd name="T30" fmla="*/ 48 w 125"/>
                <a:gd name="T31" fmla="*/ 111 h 129"/>
                <a:gd name="T32" fmla="*/ 0 w 125"/>
                <a:gd name="T33" fmla="*/ 111 h 129"/>
                <a:gd name="T34" fmla="*/ 0 w 125"/>
                <a:gd name="T35" fmla="*/ 129 h 129"/>
                <a:gd name="T36" fmla="*/ 125 w 125"/>
                <a:gd name="T37" fmla="*/ 129 h 129"/>
                <a:gd name="T38" fmla="*/ 125 w 125"/>
                <a:gd name="T39" fmla="*/ 111 h 129"/>
                <a:gd name="T40" fmla="*/ 76 w 125"/>
                <a:gd name="T41" fmla="*/ 111 h 129"/>
                <a:gd name="T42" fmla="*/ 38 w 125"/>
                <a:gd name="T43" fmla="*/ 62 h 129"/>
                <a:gd name="T44" fmla="*/ 62 w 125"/>
                <a:gd name="T45" fmla="*/ 39 h 129"/>
                <a:gd name="T46" fmla="*/ 85 w 125"/>
                <a:gd name="T47" fmla="*/ 62 h 129"/>
                <a:gd name="T48" fmla="*/ 62 w 125"/>
                <a:gd name="T49" fmla="*/ 85 h 129"/>
                <a:gd name="T50" fmla="*/ 38 w 125"/>
                <a:gd name="T51" fmla="*/ 6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5" h="129">
                  <a:moveTo>
                    <a:pt x="76" y="111"/>
                  </a:moveTo>
                  <a:cubicBezTo>
                    <a:pt x="76" y="101"/>
                    <a:pt x="76" y="101"/>
                    <a:pt x="76" y="101"/>
                  </a:cubicBezTo>
                  <a:cubicBezTo>
                    <a:pt x="97" y="96"/>
                    <a:pt x="112" y="81"/>
                    <a:pt x="112" y="62"/>
                  </a:cubicBezTo>
                  <a:cubicBezTo>
                    <a:pt x="112" y="50"/>
                    <a:pt x="105" y="39"/>
                    <a:pt x="94" y="31"/>
                  </a:cubicBezTo>
                  <a:cubicBezTo>
                    <a:pt x="117" y="31"/>
                    <a:pt x="117" y="31"/>
                    <a:pt x="117" y="31"/>
                  </a:cubicBezTo>
                  <a:cubicBezTo>
                    <a:pt x="117" y="13"/>
                    <a:pt x="117" y="13"/>
                    <a:pt x="117" y="13"/>
                  </a:cubicBezTo>
                  <a:cubicBezTo>
                    <a:pt x="76" y="13"/>
                    <a:pt x="76" y="13"/>
                    <a:pt x="76" y="13"/>
                  </a:cubicBezTo>
                  <a:cubicBezTo>
                    <a:pt x="76" y="0"/>
                    <a:pt x="76" y="0"/>
                    <a:pt x="76" y="0"/>
                  </a:cubicBezTo>
                  <a:cubicBezTo>
                    <a:pt x="48" y="0"/>
                    <a:pt x="48" y="0"/>
                    <a:pt x="48" y="0"/>
                  </a:cubicBezTo>
                  <a:cubicBezTo>
                    <a:pt x="48" y="13"/>
                    <a:pt x="48" y="13"/>
                    <a:pt x="48" y="13"/>
                  </a:cubicBezTo>
                  <a:cubicBezTo>
                    <a:pt x="6" y="13"/>
                    <a:pt x="6" y="13"/>
                    <a:pt x="6" y="13"/>
                  </a:cubicBezTo>
                  <a:cubicBezTo>
                    <a:pt x="6" y="31"/>
                    <a:pt x="6" y="31"/>
                    <a:pt x="6" y="31"/>
                  </a:cubicBezTo>
                  <a:cubicBezTo>
                    <a:pt x="30" y="31"/>
                    <a:pt x="30" y="31"/>
                    <a:pt x="30" y="31"/>
                  </a:cubicBezTo>
                  <a:cubicBezTo>
                    <a:pt x="18" y="39"/>
                    <a:pt x="12" y="50"/>
                    <a:pt x="12" y="62"/>
                  </a:cubicBezTo>
                  <a:cubicBezTo>
                    <a:pt x="12" y="81"/>
                    <a:pt x="26" y="96"/>
                    <a:pt x="48" y="101"/>
                  </a:cubicBezTo>
                  <a:cubicBezTo>
                    <a:pt x="48" y="111"/>
                    <a:pt x="48" y="111"/>
                    <a:pt x="48" y="111"/>
                  </a:cubicBezTo>
                  <a:cubicBezTo>
                    <a:pt x="0" y="111"/>
                    <a:pt x="0" y="111"/>
                    <a:pt x="0" y="111"/>
                  </a:cubicBezTo>
                  <a:cubicBezTo>
                    <a:pt x="0" y="129"/>
                    <a:pt x="0" y="129"/>
                    <a:pt x="0" y="129"/>
                  </a:cubicBezTo>
                  <a:cubicBezTo>
                    <a:pt x="125" y="129"/>
                    <a:pt x="125" y="129"/>
                    <a:pt x="125" y="129"/>
                  </a:cubicBezTo>
                  <a:cubicBezTo>
                    <a:pt x="125" y="111"/>
                    <a:pt x="125" y="111"/>
                    <a:pt x="125" y="111"/>
                  </a:cubicBezTo>
                  <a:lnTo>
                    <a:pt x="76" y="111"/>
                  </a:lnTo>
                  <a:close/>
                  <a:moveTo>
                    <a:pt x="38" y="62"/>
                  </a:moveTo>
                  <a:cubicBezTo>
                    <a:pt x="38" y="49"/>
                    <a:pt x="48" y="39"/>
                    <a:pt x="62" y="39"/>
                  </a:cubicBezTo>
                  <a:cubicBezTo>
                    <a:pt x="76" y="39"/>
                    <a:pt x="85" y="49"/>
                    <a:pt x="85" y="62"/>
                  </a:cubicBezTo>
                  <a:cubicBezTo>
                    <a:pt x="85" y="75"/>
                    <a:pt x="76" y="85"/>
                    <a:pt x="62" y="85"/>
                  </a:cubicBezTo>
                  <a:cubicBezTo>
                    <a:pt x="48" y="85"/>
                    <a:pt x="38" y="75"/>
                    <a:pt x="38" y="62"/>
                  </a:cubicBezTo>
                  <a:close/>
                </a:path>
              </a:pathLst>
            </a:custGeom>
            <a:solidFill>
              <a:srgbClr val="F58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extLst>
      <p:ext uri="{BB962C8B-B14F-4D97-AF65-F5344CB8AC3E}">
        <p14:creationId xmlns:p14="http://schemas.microsoft.com/office/powerpoint/2010/main" val="2360320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3943735"/>
      </p:ext>
    </p:extLst>
  </p:cSld>
  <p:clrMap bg1="lt1" tx1="dk1" bg2="lt2" tx2="dk2" accent1="accent1" accent2="accent2" accent3="accent3" accent4="accent4" accent5="accent5" accent6="accent6" hlink="hlink" folHlink="folHlink"/>
  <p:sldLayoutIdLst>
    <p:sldLayoutId id="2147483679" r:id="rId1"/>
    <p:sldLayoutId id="2147483688" r:id="rId2"/>
    <p:sldLayoutId id="2147483689" r:id="rId3"/>
    <p:sldLayoutId id="2147483687" r:id="rId4"/>
    <p:sldLayoutId id="2147483680"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KoPub돋움체 Medium"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KoPub돋움체 Medium"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KoPub돋움체 Medium"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KoPub돋움체 Medium"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KoPub돋움체 Medium"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KoPub돋움체 Medium"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KoPub돋움체 Medium"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KoPub돋움체 Medium"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KoPub돋움체 Medium"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8.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tags" Target="../tags/tag3.xml"/><Relationship Id="rId7" Type="http://schemas.openxmlformats.org/officeDocument/2006/relationships/image" Target="../media/image5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6.jpe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slideLayout" Target="../slideLayouts/slideLayout4.xml"/><Relationship Id="rId9" Type="http://schemas.openxmlformats.org/officeDocument/2006/relationships/image" Target="../media/image59.png"/></Relationships>
</file>

<file path=ppt/slides/_rels/slide72.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image" Target="../media/image62.png"/><Relationship Id="rId21" Type="http://schemas.openxmlformats.org/officeDocument/2006/relationships/image" Target="../media/image80.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6.jpeg"/><Relationship Id="rId2" Type="http://schemas.openxmlformats.org/officeDocument/2006/relationships/image" Target="../media/image61.png"/><Relationship Id="rId16" Type="http://schemas.openxmlformats.org/officeDocument/2006/relationships/image" Target="../media/image75.png"/><Relationship Id="rId20" Type="http://schemas.openxmlformats.org/officeDocument/2006/relationships/image" Target="../media/image79.png"/><Relationship Id="rId1" Type="http://schemas.openxmlformats.org/officeDocument/2006/relationships/slideLayout" Target="../slideLayouts/slideLayout4.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23" Type="http://schemas.openxmlformats.org/officeDocument/2006/relationships/image" Target="../media/image82.png"/><Relationship Id="rId10" Type="http://schemas.openxmlformats.org/officeDocument/2006/relationships/image" Target="../media/image69.png"/><Relationship Id="rId19" Type="http://schemas.openxmlformats.org/officeDocument/2006/relationships/image" Target="../media/image78.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 Id="rId22" Type="http://schemas.openxmlformats.org/officeDocument/2006/relationships/image" Target="../media/image81.tiff"/></Relationships>
</file>

<file path=ppt/slides/_rels/slide7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7"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3152800" y="3626846"/>
            <a:ext cx="3312367" cy="648791"/>
          </a:xfrm>
          <a:prstGeom prst="rect">
            <a:avLst/>
          </a:prstGeom>
          <a:noFill/>
          <a:ln w="9525">
            <a:noFill/>
            <a:miter lim="800000"/>
            <a:headEnd/>
            <a:tailEnd/>
          </a:ln>
        </p:spPr>
        <p:txBody>
          <a:bodyPr wrap="square" lIns="93867" tIns="46938" rIns="93867" bIns="46938">
            <a:spAutoFit/>
          </a:bodyPr>
          <a:lstStyle/>
          <a:p>
            <a:pPr marL="0" marR="0" lvl="0" indent="0" algn="ctr" defTabSz="937918" rtl="0" eaLnBrk="1" fontAlgn="base" latinLnBrk="0" hangingPunct="1">
              <a:lnSpc>
                <a:spcPct val="100000"/>
              </a:lnSpc>
              <a:spcBef>
                <a:spcPct val="0"/>
              </a:spcBef>
              <a:spcAft>
                <a:spcPct val="0"/>
              </a:spcAft>
              <a:buClrTx/>
              <a:buSzTx/>
              <a:buFontTx/>
              <a:buNone/>
              <a:tabLst/>
              <a:defRPr/>
            </a:pPr>
            <a:r>
              <a:rPr lang="en-US" altLang="ko-KR" dirty="0">
                <a:ln>
                  <a:solidFill>
                    <a:schemeClr val="bg1">
                      <a:lumMod val="65000"/>
                      <a:alpha val="0"/>
                    </a:schemeClr>
                  </a:solidFill>
                </a:ln>
                <a:solidFill>
                  <a:schemeClr val="tx1">
                    <a:lumMod val="65000"/>
                    <a:lumOff val="35000"/>
                  </a:schemeClr>
                </a:solidFill>
                <a:latin typeface="HY견고딕" panose="02030600000101010101" pitchFamily="18" charset="-127"/>
                <a:ea typeface="HY견고딕" panose="02030600000101010101" pitchFamily="18" charset="-127"/>
              </a:rPr>
              <a:t>Cloud</a:t>
            </a:r>
            <a:r>
              <a:rPr lang="ko-KR" altLang="en-US" dirty="0">
                <a:ln>
                  <a:solidFill>
                    <a:schemeClr val="bg1">
                      <a:lumMod val="65000"/>
                      <a:alpha val="0"/>
                    </a:schemeClr>
                  </a:solidFill>
                </a:ln>
                <a:solidFill>
                  <a:schemeClr val="tx1">
                    <a:lumMod val="65000"/>
                    <a:lumOff val="35000"/>
                  </a:schemeClr>
                </a:solidFill>
                <a:latin typeface="HY견고딕" panose="02030600000101010101" pitchFamily="18" charset="-127"/>
                <a:ea typeface="HY견고딕" panose="02030600000101010101" pitchFamily="18" charset="-127"/>
              </a:rPr>
              <a:t>그룹</a:t>
            </a:r>
            <a:endParaRPr lang="en-US" altLang="ko-KR" dirty="0">
              <a:ln>
                <a:solidFill>
                  <a:schemeClr val="bg1">
                    <a:lumMod val="65000"/>
                    <a:alpha val="0"/>
                  </a:schemeClr>
                </a:solidFill>
              </a:ln>
              <a:solidFill>
                <a:schemeClr val="tx1">
                  <a:lumMod val="65000"/>
                  <a:lumOff val="35000"/>
                </a:schemeClr>
              </a:solidFill>
              <a:latin typeface="HY견고딕" panose="02030600000101010101" pitchFamily="18" charset="-127"/>
              <a:ea typeface="HY견고딕" panose="02030600000101010101" pitchFamily="18" charset="-127"/>
            </a:endParaRPr>
          </a:p>
          <a:p>
            <a:pPr marL="0" marR="0" lvl="0" indent="0" algn="ctr" defTabSz="937918" rtl="0" eaLnBrk="1" fontAlgn="base" latinLnBrk="0" hangingPunct="1">
              <a:lnSpc>
                <a:spcPct val="100000"/>
              </a:lnSpc>
              <a:spcBef>
                <a:spcPct val="0"/>
              </a:spcBef>
              <a:spcAft>
                <a:spcPct val="0"/>
              </a:spcAft>
              <a:buClrTx/>
              <a:buSzTx/>
              <a:buFontTx/>
              <a:buNone/>
              <a:tabLst/>
              <a:defRPr/>
            </a:pPr>
            <a:r>
              <a:rPr lang="en-US" altLang="ko-KR" dirty="0">
                <a:ln>
                  <a:solidFill>
                    <a:schemeClr val="bg1">
                      <a:lumMod val="65000"/>
                      <a:alpha val="0"/>
                    </a:schemeClr>
                  </a:solidFill>
                </a:ln>
                <a:solidFill>
                  <a:schemeClr val="tx1">
                    <a:lumMod val="65000"/>
                    <a:lumOff val="35000"/>
                  </a:schemeClr>
                </a:solidFill>
                <a:latin typeface="HY견고딕" panose="02030600000101010101" pitchFamily="18" charset="-127"/>
                <a:ea typeface="HY견고딕" panose="02030600000101010101" pitchFamily="18" charset="-127"/>
              </a:rPr>
              <a:t>Modern T.F</a:t>
            </a:r>
            <a:endParaRPr kumimoji="0" lang="en-US" altLang="ko-KR" i="0" u="none" strike="noStrike" kern="1200" cap="none" spc="0" normalizeH="0" baseline="0" noProof="0" dirty="0">
              <a:ln>
                <a:solidFill>
                  <a:schemeClr val="bg1">
                    <a:lumMod val="65000"/>
                    <a:alpha val="0"/>
                  </a:schemeClr>
                </a:solidFill>
              </a:ln>
              <a:solidFill>
                <a:schemeClr val="tx1">
                  <a:lumMod val="65000"/>
                  <a:lumOff val="35000"/>
                </a:schemeClr>
              </a:solidFill>
              <a:effectLst/>
              <a:uLnTx/>
              <a:uFillTx/>
              <a:latin typeface="HY견고딕" panose="02030600000101010101" pitchFamily="18" charset="-127"/>
              <a:ea typeface="HY견고딕" panose="02030600000101010101" pitchFamily="18" charset="-127"/>
            </a:endParaRPr>
          </a:p>
        </p:txBody>
      </p:sp>
      <p:sp>
        <p:nvSpPr>
          <p:cNvPr id="7" name="TextBox 6">
            <a:extLst>
              <a:ext uri="{FF2B5EF4-FFF2-40B4-BE49-F238E27FC236}">
                <a16:creationId xmlns:a16="http://schemas.microsoft.com/office/drawing/2014/main" id="{D31C28A6-C7D2-471F-BDDA-71E1B3A2A6D3}"/>
              </a:ext>
            </a:extLst>
          </p:cNvPr>
          <p:cNvSpPr txBox="1"/>
          <p:nvPr/>
        </p:nvSpPr>
        <p:spPr>
          <a:xfrm>
            <a:off x="0" y="1675818"/>
            <a:ext cx="9906000" cy="600164"/>
          </a:xfrm>
          <a:prstGeom prst="rect">
            <a:avLst/>
          </a:prstGeom>
          <a:noFill/>
        </p:spPr>
        <p:txBody>
          <a:bodyPr wrap="square" lIns="45720" tIns="22860" rIns="45720" bIns="22860" rtlCol="0">
            <a:spAutoFit/>
          </a:bodyPr>
          <a:lstStyle/>
          <a:p>
            <a:pPr algn="ctr"/>
            <a:r>
              <a:rPr lang="en-US" altLang="ko-KR" sz="3600" b="1" dirty="0">
                <a:ln>
                  <a:solidFill>
                    <a:schemeClr val="bg1">
                      <a:lumMod val="65000"/>
                      <a:alpha val="0"/>
                    </a:schemeClr>
                  </a:solidFill>
                </a:ln>
                <a:solidFill>
                  <a:schemeClr val="accent6">
                    <a:lumMod val="75000"/>
                  </a:schemeClr>
                </a:solidFill>
                <a:latin typeface="HY견고딕" panose="02030600000101010101" pitchFamily="18" charset="-127"/>
                <a:ea typeface="HY견고딕" panose="02030600000101010101" pitchFamily="18" charset="-127"/>
                <a:cs typeface="+mj-cs"/>
              </a:rPr>
              <a:t>A</a:t>
            </a:r>
            <a:r>
              <a:rPr lang="en-US" altLang="ko-KR" sz="2000" b="1" dirty="0">
                <a:ln>
                  <a:solidFill>
                    <a:schemeClr val="bg1">
                      <a:lumMod val="65000"/>
                      <a:alpha val="0"/>
                    </a:schemeClr>
                  </a:solidFill>
                </a:ln>
                <a:solidFill>
                  <a:schemeClr val="accent6">
                    <a:lumMod val="75000"/>
                  </a:schemeClr>
                </a:solidFill>
                <a:latin typeface="HY견고딕" panose="02030600000101010101" pitchFamily="18" charset="-127"/>
                <a:ea typeface="HY견고딕" panose="02030600000101010101" pitchFamily="18" charset="-127"/>
                <a:cs typeface="+mj-cs"/>
              </a:rPr>
              <a:t>pplication </a:t>
            </a:r>
            <a:r>
              <a:rPr lang="en-US" altLang="ko-KR" sz="3600" b="1" dirty="0">
                <a:ln>
                  <a:solidFill>
                    <a:schemeClr val="bg1">
                      <a:lumMod val="65000"/>
                      <a:alpha val="0"/>
                    </a:schemeClr>
                  </a:solidFill>
                </a:ln>
                <a:solidFill>
                  <a:schemeClr val="accent6">
                    <a:lumMod val="75000"/>
                  </a:schemeClr>
                </a:solidFill>
                <a:latin typeface="HY견고딕" panose="02030600000101010101" pitchFamily="18" charset="-127"/>
                <a:ea typeface="HY견고딕" panose="02030600000101010101" pitchFamily="18" charset="-127"/>
                <a:cs typeface="+mj-cs"/>
              </a:rPr>
              <a:t>M</a:t>
            </a:r>
            <a:r>
              <a:rPr lang="en-US" altLang="ko-KR" sz="2000" b="1" dirty="0">
                <a:ln>
                  <a:solidFill>
                    <a:schemeClr val="bg1">
                      <a:lumMod val="65000"/>
                      <a:alpha val="0"/>
                    </a:schemeClr>
                  </a:solidFill>
                </a:ln>
                <a:solidFill>
                  <a:schemeClr val="accent6">
                    <a:lumMod val="75000"/>
                  </a:schemeClr>
                </a:solidFill>
                <a:latin typeface="HY견고딕" panose="02030600000101010101" pitchFamily="18" charset="-127"/>
                <a:ea typeface="HY견고딕" panose="02030600000101010101" pitchFamily="18" charset="-127"/>
                <a:cs typeface="+mj-cs"/>
              </a:rPr>
              <a:t>odernization </a:t>
            </a:r>
            <a:r>
              <a:rPr lang="en-US" altLang="ko-KR" sz="3600" b="1" dirty="0">
                <a:ln>
                  <a:solidFill>
                    <a:schemeClr val="bg1">
                      <a:lumMod val="65000"/>
                      <a:alpha val="0"/>
                    </a:schemeClr>
                  </a:solidFill>
                </a:ln>
                <a:solidFill>
                  <a:schemeClr val="accent6">
                    <a:lumMod val="75000"/>
                  </a:schemeClr>
                </a:solidFill>
                <a:latin typeface="HY견고딕" panose="02030600000101010101" pitchFamily="18" charset="-127"/>
                <a:ea typeface="HY견고딕" panose="02030600000101010101" pitchFamily="18" charset="-127"/>
                <a:cs typeface="+mj-cs"/>
              </a:rPr>
              <a:t>F</a:t>
            </a:r>
            <a:r>
              <a:rPr lang="en-US" altLang="ko-KR" sz="2000" b="1" dirty="0">
                <a:ln>
                  <a:solidFill>
                    <a:schemeClr val="bg1">
                      <a:lumMod val="65000"/>
                      <a:alpha val="0"/>
                    </a:schemeClr>
                  </a:solidFill>
                </a:ln>
                <a:solidFill>
                  <a:schemeClr val="accent6">
                    <a:lumMod val="75000"/>
                  </a:schemeClr>
                </a:solidFill>
                <a:latin typeface="HY견고딕" panose="02030600000101010101" pitchFamily="18" charset="-127"/>
                <a:ea typeface="HY견고딕" panose="02030600000101010101" pitchFamily="18" charset="-127"/>
                <a:cs typeface="+mj-cs"/>
              </a:rPr>
              <a:t>actory</a:t>
            </a:r>
          </a:p>
        </p:txBody>
      </p:sp>
      <p:sp>
        <p:nvSpPr>
          <p:cNvPr id="8" name="Rectangle 2">
            <a:extLst>
              <a:ext uri="{FF2B5EF4-FFF2-40B4-BE49-F238E27FC236}">
                <a16:creationId xmlns:a16="http://schemas.microsoft.com/office/drawing/2014/main" id="{58147961-7F10-4A2D-B0B6-5944C64780B9}"/>
              </a:ext>
            </a:extLst>
          </p:cNvPr>
          <p:cNvSpPr txBox="1">
            <a:spLocks noChangeArrowheads="1"/>
          </p:cNvSpPr>
          <p:nvPr/>
        </p:nvSpPr>
        <p:spPr bwMode="auto">
          <a:xfrm>
            <a:off x="0" y="2326524"/>
            <a:ext cx="9906000" cy="71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233" tIns="47117" rIns="94233" bIns="47117" numCol="1" anchor="t" anchorCtr="0" compatLnSpc="1">
            <a:prstTxWarp prst="textNoShape">
              <a:avLst/>
            </a:prstTxWarp>
            <a:spAutoFit/>
          </a:bodyPr>
          <a:lstStyle>
            <a:lvl1pPr algn="ctr" rtl="0" eaLnBrk="0" fontAlgn="base" latinLnBrk="1" hangingPunct="0">
              <a:spcBef>
                <a:spcPct val="0"/>
              </a:spcBef>
              <a:spcAft>
                <a:spcPct val="0"/>
              </a:spcAft>
              <a:defRPr sz="4499" kern="1200">
                <a:solidFill>
                  <a:schemeClr val="tx1"/>
                </a:solidFill>
                <a:latin typeface="+mj-lt"/>
                <a:ea typeface="+mj-ea"/>
                <a:cs typeface="+mj-cs"/>
              </a:defRPr>
            </a:lvl1pPr>
            <a:lvl2pPr algn="ctr" rtl="0" eaLnBrk="0" fontAlgn="base" latinLnBrk="1" hangingPunct="0">
              <a:spcBef>
                <a:spcPct val="0"/>
              </a:spcBef>
              <a:spcAft>
                <a:spcPct val="0"/>
              </a:spcAft>
              <a:defRPr sz="4499">
                <a:solidFill>
                  <a:schemeClr val="tx1"/>
                </a:solidFill>
                <a:latin typeface="KoPub돋움체 Medium" pitchFamily="50" charset="-127"/>
                <a:ea typeface="KoPub돋움체 Medium" pitchFamily="50" charset="-127"/>
              </a:defRPr>
            </a:lvl2pPr>
            <a:lvl3pPr algn="ctr" rtl="0" eaLnBrk="0" fontAlgn="base" latinLnBrk="1" hangingPunct="0">
              <a:spcBef>
                <a:spcPct val="0"/>
              </a:spcBef>
              <a:spcAft>
                <a:spcPct val="0"/>
              </a:spcAft>
              <a:defRPr sz="4499">
                <a:solidFill>
                  <a:schemeClr val="tx1"/>
                </a:solidFill>
                <a:latin typeface="KoPub돋움체 Medium" pitchFamily="50" charset="-127"/>
                <a:ea typeface="KoPub돋움체 Medium" pitchFamily="50" charset="-127"/>
              </a:defRPr>
            </a:lvl3pPr>
            <a:lvl4pPr algn="ctr" rtl="0" eaLnBrk="0" fontAlgn="base" latinLnBrk="1" hangingPunct="0">
              <a:spcBef>
                <a:spcPct val="0"/>
              </a:spcBef>
              <a:spcAft>
                <a:spcPct val="0"/>
              </a:spcAft>
              <a:defRPr sz="4499">
                <a:solidFill>
                  <a:schemeClr val="tx1"/>
                </a:solidFill>
                <a:latin typeface="KoPub돋움체 Medium" pitchFamily="50" charset="-127"/>
                <a:ea typeface="KoPub돋움체 Medium" pitchFamily="50" charset="-127"/>
              </a:defRPr>
            </a:lvl4pPr>
            <a:lvl5pPr algn="ctr" rtl="0" eaLnBrk="0" fontAlgn="base" latinLnBrk="1" hangingPunct="0">
              <a:spcBef>
                <a:spcPct val="0"/>
              </a:spcBef>
              <a:spcAft>
                <a:spcPct val="0"/>
              </a:spcAft>
              <a:defRPr sz="4499">
                <a:solidFill>
                  <a:schemeClr val="tx1"/>
                </a:solidFill>
                <a:latin typeface="KoPub돋움체 Medium" pitchFamily="50" charset="-127"/>
                <a:ea typeface="KoPub돋움체 Medium" pitchFamily="50" charset="-127"/>
              </a:defRPr>
            </a:lvl5pPr>
            <a:lvl6pPr marL="471074" algn="ctr" rtl="0" fontAlgn="base" latinLnBrk="1">
              <a:spcBef>
                <a:spcPct val="0"/>
              </a:spcBef>
              <a:spcAft>
                <a:spcPct val="0"/>
              </a:spcAft>
              <a:defRPr sz="4499">
                <a:solidFill>
                  <a:schemeClr val="tx1"/>
                </a:solidFill>
                <a:latin typeface="KoPub돋움체 Medium" pitchFamily="50" charset="-127"/>
                <a:ea typeface="KoPub돋움체 Medium" pitchFamily="50" charset="-127"/>
              </a:defRPr>
            </a:lvl6pPr>
            <a:lvl7pPr marL="942148" algn="ctr" rtl="0" fontAlgn="base" latinLnBrk="1">
              <a:spcBef>
                <a:spcPct val="0"/>
              </a:spcBef>
              <a:spcAft>
                <a:spcPct val="0"/>
              </a:spcAft>
              <a:defRPr sz="4499">
                <a:solidFill>
                  <a:schemeClr val="tx1"/>
                </a:solidFill>
                <a:latin typeface="KoPub돋움체 Medium" pitchFamily="50" charset="-127"/>
                <a:ea typeface="KoPub돋움체 Medium" pitchFamily="50" charset="-127"/>
              </a:defRPr>
            </a:lvl7pPr>
            <a:lvl8pPr marL="1413221" algn="ctr" rtl="0" fontAlgn="base" latinLnBrk="1">
              <a:spcBef>
                <a:spcPct val="0"/>
              </a:spcBef>
              <a:spcAft>
                <a:spcPct val="0"/>
              </a:spcAft>
              <a:defRPr sz="4499">
                <a:solidFill>
                  <a:schemeClr val="tx1"/>
                </a:solidFill>
                <a:latin typeface="KoPub돋움체 Medium" pitchFamily="50" charset="-127"/>
                <a:ea typeface="KoPub돋움체 Medium" pitchFamily="50" charset="-127"/>
              </a:defRPr>
            </a:lvl8pPr>
            <a:lvl9pPr marL="1884296" algn="ctr" rtl="0" fontAlgn="base" latinLnBrk="1">
              <a:spcBef>
                <a:spcPct val="0"/>
              </a:spcBef>
              <a:spcAft>
                <a:spcPct val="0"/>
              </a:spcAft>
              <a:defRPr sz="4499">
                <a:solidFill>
                  <a:schemeClr val="tx1"/>
                </a:solidFill>
                <a:latin typeface="KoPub돋움체 Medium" pitchFamily="50" charset="-127"/>
                <a:ea typeface="KoPub돋움체 Medium" pitchFamily="50" charset="-127"/>
              </a:defRPr>
            </a:lvl9pPr>
          </a:lstStyle>
          <a:p>
            <a:pPr marL="0" marR="0" lvl="0" indent="0" algn="ctr" defTabSz="914400" rtl="0" eaLnBrk="0" fontAlgn="base" latinLnBrk="1" hangingPunct="0">
              <a:lnSpc>
                <a:spcPct val="100000"/>
              </a:lnSpc>
              <a:spcBef>
                <a:spcPct val="0"/>
              </a:spcBef>
              <a:spcAft>
                <a:spcPct val="0"/>
              </a:spcAft>
              <a:buClrTx/>
              <a:buSzTx/>
              <a:buFontTx/>
              <a:buNone/>
              <a:tabLst/>
              <a:defRPr/>
            </a:pPr>
            <a:r>
              <a:rPr kumimoji="0" lang="en-US" altLang="ko-KR" sz="4000" b="1" i="0" u="none" strike="noStrike" kern="1200" cap="none" spc="0" normalizeH="0" baseline="0" noProof="0" dirty="0">
                <a:ln>
                  <a:solidFill>
                    <a:schemeClr val="bg1">
                      <a:lumMod val="65000"/>
                      <a:alpha val="0"/>
                    </a:schemeClr>
                  </a:solidFill>
                </a:ln>
                <a:solidFill>
                  <a:schemeClr val="bg1"/>
                </a:solidFill>
                <a:effectLst/>
                <a:uLnTx/>
                <a:uFillTx/>
                <a:latin typeface="HY견고딕" panose="02030600000101010101" pitchFamily="18" charset="-127"/>
                <a:ea typeface="HY견고딕" panose="02030600000101010101" pitchFamily="18" charset="-127"/>
              </a:rPr>
              <a:t>ZCP</a:t>
            </a:r>
            <a:r>
              <a:rPr kumimoji="0" lang="ko-KR" altLang="en-US" sz="4000" b="1" i="0" u="none" strike="noStrike" kern="1200" cap="none" spc="0" normalizeH="0" baseline="0" noProof="0" dirty="0">
                <a:ln>
                  <a:solidFill>
                    <a:schemeClr val="bg1">
                      <a:lumMod val="65000"/>
                      <a:alpha val="0"/>
                    </a:schemeClr>
                  </a:solidFill>
                </a:ln>
                <a:solidFill>
                  <a:schemeClr val="bg1"/>
                </a:solidFill>
                <a:effectLst/>
                <a:uLnTx/>
                <a:uFillTx/>
                <a:latin typeface="HY견고딕" panose="02030600000101010101" pitchFamily="18" charset="-127"/>
                <a:ea typeface="HY견고딕" panose="02030600000101010101" pitchFamily="18" charset="-127"/>
              </a:rPr>
              <a:t>활용 </a:t>
            </a:r>
            <a:r>
              <a:rPr lang="en-US" altLang="ko-KR" sz="4000" b="1" dirty="0">
                <a:ln>
                  <a:solidFill>
                    <a:schemeClr val="bg1">
                      <a:lumMod val="65000"/>
                      <a:alpha val="0"/>
                    </a:schemeClr>
                  </a:solidFill>
                </a:ln>
                <a:solidFill>
                  <a:schemeClr val="bg1"/>
                </a:solidFill>
                <a:latin typeface="HY견고딕" panose="02030600000101010101" pitchFamily="18" charset="-127"/>
                <a:ea typeface="HY견고딕" panose="02030600000101010101" pitchFamily="18" charset="-127"/>
              </a:rPr>
              <a:t>PaaS </a:t>
            </a:r>
            <a:r>
              <a:rPr lang="ko-KR" altLang="en-US" sz="4000" b="1" dirty="0">
                <a:ln>
                  <a:solidFill>
                    <a:schemeClr val="bg1">
                      <a:lumMod val="65000"/>
                      <a:alpha val="0"/>
                    </a:schemeClr>
                  </a:solidFill>
                </a:ln>
                <a:solidFill>
                  <a:schemeClr val="bg1"/>
                </a:solidFill>
                <a:latin typeface="HY견고딕" panose="02030600000101010101" pitchFamily="18" charset="-127"/>
                <a:ea typeface="HY견고딕" panose="02030600000101010101" pitchFamily="18" charset="-127"/>
              </a:rPr>
              <a:t>소개</a:t>
            </a:r>
            <a:endParaRPr kumimoji="0" lang="ko-KR" altLang="en-US" sz="4000" b="1" i="0" u="none" strike="noStrike" kern="1200" cap="none" spc="0" normalizeH="0" baseline="0" noProof="0" dirty="0">
              <a:ln>
                <a:solidFill>
                  <a:schemeClr val="bg1">
                    <a:lumMod val="65000"/>
                    <a:alpha val="0"/>
                  </a:schemeClr>
                </a:solidFill>
              </a:ln>
              <a:solidFill>
                <a:schemeClr val="bg1"/>
              </a:solidFill>
              <a:effectLst/>
              <a:uLnTx/>
              <a:uFillTx/>
              <a:latin typeface="HY견고딕" panose="02030600000101010101" pitchFamily="18" charset="-127"/>
              <a:ea typeface="HY견고딕" panose="02030600000101010101" pitchFamily="18" charset="-127"/>
            </a:endParaRPr>
          </a:p>
        </p:txBody>
      </p:sp>
    </p:spTree>
    <p:extLst>
      <p:ext uri="{BB962C8B-B14F-4D97-AF65-F5344CB8AC3E}">
        <p14:creationId xmlns:p14="http://schemas.microsoft.com/office/powerpoint/2010/main" val="645260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그룹 21">
            <a:extLst>
              <a:ext uri="{FF2B5EF4-FFF2-40B4-BE49-F238E27FC236}">
                <a16:creationId xmlns:a16="http://schemas.microsoft.com/office/drawing/2014/main" id="{C6B5AFA0-7CAF-FE4C-AF1D-E068B93B2155}"/>
              </a:ext>
            </a:extLst>
          </p:cNvPr>
          <p:cNvGrpSpPr/>
          <p:nvPr/>
        </p:nvGrpSpPr>
        <p:grpSpPr>
          <a:xfrm>
            <a:off x="2698347" y="3675877"/>
            <a:ext cx="864000" cy="389011"/>
            <a:chOff x="2772320" y="3933096"/>
            <a:chExt cx="864000" cy="389011"/>
          </a:xfrm>
        </p:grpSpPr>
        <p:cxnSp>
          <p:nvCxnSpPr>
            <p:cNvPr id="19" name="Straight Arrow Connector 29"/>
            <p:cNvCxnSpPr>
              <a:cxnSpLocks/>
            </p:cNvCxnSpPr>
            <p:nvPr/>
          </p:nvCxnSpPr>
          <p:spPr>
            <a:xfrm>
              <a:off x="2772320" y="4322107"/>
              <a:ext cx="864000" cy="0"/>
            </a:xfrm>
            <a:prstGeom prst="straightConnector1">
              <a:avLst/>
            </a:prstGeom>
            <a:ln w="571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777876" y="3933096"/>
              <a:ext cx="852889" cy="356453"/>
            </a:xfrm>
            <a:prstGeom prst="rect">
              <a:avLst/>
            </a:prstGeom>
            <a:noFill/>
          </p:spPr>
          <p:txBody>
            <a:bodyPr wrap="square" lIns="0" tIns="0" rIns="0" bIns="0" rtlCol="0">
              <a:noAutofit/>
            </a:bodyPr>
            <a:lstStyle/>
            <a:p>
              <a:pPr algn="ctr">
                <a:lnSpc>
                  <a:spcPct val="90000"/>
                </a:lnSpc>
              </a:pPr>
              <a:r>
                <a:rPr lang="en-US" sz="2000" b="1" dirty="0"/>
                <a:t>build</a:t>
              </a:r>
            </a:p>
          </p:txBody>
        </p:sp>
      </p:grpSp>
      <p:grpSp>
        <p:nvGrpSpPr>
          <p:cNvPr id="41" name="그룹 40">
            <a:extLst>
              <a:ext uri="{FF2B5EF4-FFF2-40B4-BE49-F238E27FC236}">
                <a16:creationId xmlns:a16="http://schemas.microsoft.com/office/drawing/2014/main" id="{85951D70-57BA-524B-8F88-AD8D10FDB6B1}"/>
              </a:ext>
            </a:extLst>
          </p:cNvPr>
          <p:cNvGrpSpPr/>
          <p:nvPr/>
        </p:nvGrpSpPr>
        <p:grpSpPr>
          <a:xfrm>
            <a:off x="262963" y="2492896"/>
            <a:ext cx="2320486" cy="3271173"/>
            <a:chOff x="344488" y="2750115"/>
            <a:chExt cx="2320486" cy="3271173"/>
          </a:xfrm>
        </p:grpSpPr>
        <p:sp>
          <p:nvSpPr>
            <p:cNvPr id="29" name="한쪽 모서리가 잘린 사각형 28">
              <a:extLst>
                <a:ext uri="{FF2B5EF4-FFF2-40B4-BE49-F238E27FC236}">
                  <a16:creationId xmlns:a16="http://schemas.microsoft.com/office/drawing/2014/main" id="{5D3FAA59-81A1-8C47-BDDF-3EDB0034869D}"/>
                </a:ext>
              </a:extLst>
            </p:cNvPr>
            <p:cNvSpPr/>
            <p:nvPr/>
          </p:nvSpPr>
          <p:spPr>
            <a:xfrm>
              <a:off x="344488" y="2750115"/>
              <a:ext cx="2320486" cy="2990730"/>
            </a:xfrm>
            <a:prstGeom prst="snip1Rect">
              <a:avLst>
                <a:gd name="adj" fmla="val 12358"/>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endParaRPr>
            </a:p>
          </p:txBody>
        </p:sp>
        <p:sp>
          <p:nvSpPr>
            <p:cNvPr id="30" name="삼각형 29">
              <a:extLst>
                <a:ext uri="{FF2B5EF4-FFF2-40B4-BE49-F238E27FC236}">
                  <a16:creationId xmlns:a16="http://schemas.microsoft.com/office/drawing/2014/main" id="{142A2D18-6E7D-3D41-BD47-8FF1A4414CE0}"/>
                </a:ext>
              </a:extLst>
            </p:cNvPr>
            <p:cNvSpPr/>
            <p:nvPr/>
          </p:nvSpPr>
          <p:spPr>
            <a:xfrm>
              <a:off x="2362722" y="2750115"/>
              <a:ext cx="302252" cy="288032"/>
            </a:xfrm>
            <a:prstGeom prst="triangle">
              <a:avLst>
                <a:gd name="adj" fmla="val 3028"/>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endParaRPr>
            </a:p>
          </p:txBody>
        </p:sp>
        <p:sp>
          <p:nvSpPr>
            <p:cNvPr id="31" name="TextBox 30">
              <a:extLst>
                <a:ext uri="{FF2B5EF4-FFF2-40B4-BE49-F238E27FC236}">
                  <a16:creationId xmlns:a16="http://schemas.microsoft.com/office/drawing/2014/main" id="{A82F6AF9-26E3-C74E-8E94-175260C83D54}"/>
                </a:ext>
              </a:extLst>
            </p:cNvPr>
            <p:cNvSpPr txBox="1"/>
            <p:nvPr/>
          </p:nvSpPr>
          <p:spPr>
            <a:xfrm>
              <a:off x="410774" y="5383256"/>
              <a:ext cx="2187914" cy="638032"/>
            </a:xfrm>
            <a:prstGeom prst="rect">
              <a:avLst/>
            </a:prstGeom>
            <a:noFill/>
          </p:spPr>
          <p:txBody>
            <a:bodyPr wrap="none" rtlCol="0">
              <a:spAutoFit/>
            </a:bodyPr>
            <a:lstStyle/>
            <a:p>
              <a:pPr algn="ctr"/>
              <a:r>
                <a:rPr kumimoji="1" lang="en-US" altLang="ko-KR" sz="1400" b="1" dirty="0" err="1">
                  <a:solidFill>
                    <a:srgbClr val="246EAA"/>
                  </a:solidFill>
                  <a:ea typeface="맑은고딕" charset="0"/>
                </a:rPr>
                <a:t>Dockerfile</a:t>
              </a:r>
              <a:endParaRPr kumimoji="1" lang="ko-KR" altLang="en-US" sz="1400" b="1" dirty="0">
                <a:solidFill>
                  <a:srgbClr val="246EAA"/>
                </a:solidFill>
                <a:ea typeface="맑은고딕" charset="0"/>
              </a:endParaRPr>
            </a:p>
          </p:txBody>
        </p:sp>
        <p:sp>
          <p:nvSpPr>
            <p:cNvPr id="2" name="TextBox 1">
              <a:extLst>
                <a:ext uri="{FF2B5EF4-FFF2-40B4-BE49-F238E27FC236}">
                  <a16:creationId xmlns:a16="http://schemas.microsoft.com/office/drawing/2014/main" id="{3A0182AB-E395-7049-B147-44716C0B6B5C}"/>
                </a:ext>
              </a:extLst>
            </p:cNvPr>
            <p:cNvSpPr txBox="1"/>
            <p:nvPr/>
          </p:nvSpPr>
          <p:spPr>
            <a:xfrm>
              <a:off x="367914" y="2992884"/>
              <a:ext cx="2217037" cy="2308324"/>
            </a:xfrm>
            <a:prstGeom prst="rect">
              <a:avLst/>
            </a:prstGeom>
            <a:noFill/>
          </p:spPr>
          <p:txBody>
            <a:bodyPr wrap="square" rtlCol="0">
              <a:spAutoFit/>
            </a:bodyPr>
            <a:lstStyle/>
            <a:p>
              <a:r>
                <a:rPr kumimoji="1" lang="en-US" altLang="ko-KR" sz="1200" dirty="0">
                  <a:solidFill>
                    <a:schemeClr val="accent6">
                      <a:lumMod val="75000"/>
                    </a:schemeClr>
                  </a:solidFill>
                  <a:latin typeface="Consolas" panose="020B0609020204030204" pitchFamily="49" charset="0"/>
                  <a:ea typeface="맑은고딕" charset="0"/>
                  <a:cs typeface="Consolas" panose="020B0609020204030204" pitchFamily="49" charset="0"/>
                </a:rPr>
                <a:t>FROM</a:t>
              </a:r>
              <a:r>
                <a:rPr kumimoji="1" lang="en-US" altLang="ko-KR" sz="1200" dirty="0">
                  <a:latin typeface="Consolas" panose="020B0609020204030204" pitchFamily="49" charset="0"/>
                  <a:ea typeface="맑은고딕" charset="0"/>
                  <a:cs typeface="Consolas" panose="020B0609020204030204" pitchFamily="49" charset="0"/>
                </a:rPr>
                <a:t> ubuntu:14.04</a:t>
              </a:r>
            </a:p>
            <a:p>
              <a:endParaRPr kumimoji="1" lang="en-US" altLang="ko-KR" sz="1200" dirty="0">
                <a:latin typeface="Consolas" panose="020B0609020204030204" pitchFamily="49" charset="0"/>
                <a:ea typeface="맑은고딕" charset="0"/>
                <a:cs typeface="Consolas" panose="020B0609020204030204" pitchFamily="49" charset="0"/>
              </a:endParaRPr>
            </a:p>
            <a:p>
              <a:r>
                <a:rPr kumimoji="1" lang="en-US" altLang="ko-KR" sz="1200" dirty="0">
                  <a:solidFill>
                    <a:schemeClr val="accent6">
                      <a:lumMod val="75000"/>
                    </a:schemeClr>
                  </a:solidFill>
                  <a:latin typeface="Consolas" panose="020B0609020204030204" pitchFamily="49" charset="0"/>
                  <a:ea typeface="맑은고딕" charset="0"/>
                  <a:cs typeface="Consolas" panose="020B0609020204030204" pitchFamily="49" charset="0"/>
                </a:rPr>
                <a:t>RUN</a:t>
              </a:r>
              <a:r>
                <a:rPr kumimoji="1" lang="en-US" altLang="ko-KR" sz="1200" dirty="0">
                  <a:latin typeface="Consolas" panose="020B0609020204030204" pitchFamily="49" charset="0"/>
                  <a:ea typeface="맑은고딕" charset="0"/>
                  <a:cs typeface="Consolas" panose="020B0609020204030204" pitchFamily="49" charset="0"/>
                </a:rPr>
                <a:t> apt-get update</a:t>
              </a:r>
            </a:p>
            <a:p>
              <a:r>
                <a:rPr kumimoji="1" lang="en-US" altLang="ko-KR" sz="1200" dirty="0">
                  <a:solidFill>
                    <a:schemeClr val="accent6">
                      <a:lumMod val="75000"/>
                    </a:schemeClr>
                  </a:solidFill>
                  <a:latin typeface="Consolas" panose="020B0609020204030204" pitchFamily="49" charset="0"/>
                  <a:ea typeface="맑은고딕" charset="0"/>
                  <a:cs typeface="Consolas" panose="020B0609020204030204" pitchFamily="49" charset="0"/>
                </a:rPr>
                <a:t>RUN</a:t>
              </a:r>
              <a:r>
                <a:rPr kumimoji="1" lang="en-US" altLang="ko-KR" sz="1200" dirty="0">
                  <a:latin typeface="Consolas" panose="020B0609020204030204" pitchFamily="49" charset="0"/>
                  <a:ea typeface="맑은고딕" charset="0"/>
                  <a:cs typeface="Consolas" panose="020B0609020204030204" pitchFamily="49" charset="0"/>
                </a:rPr>
                <a:t> apt-get install </a:t>
              </a:r>
              <a:r>
                <a:rPr kumimoji="1" lang="en-US" altLang="ko-KR" sz="1200" dirty="0" err="1">
                  <a:latin typeface="Consolas" panose="020B0609020204030204" pitchFamily="49" charset="0"/>
                  <a:ea typeface="맑은고딕" charset="0"/>
                  <a:cs typeface="Consolas" panose="020B0609020204030204" pitchFamily="49" charset="0"/>
                </a:rPr>
                <a:t>nginx</a:t>
              </a:r>
              <a:r>
                <a:rPr kumimoji="1" lang="en-US" altLang="ko-KR" sz="1200" dirty="0">
                  <a:latin typeface="Consolas" panose="020B0609020204030204" pitchFamily="49" charset="0"/>
                  <a:ea typeface="맑은고딕" charset="0"/>
                  <a:cs typeface="Consolas" panose="020B0609020204030204" pitchFamily="49" charset="0"/>
                </a:rPr>
                <a:t> -y</a:t>
              </a:r>
            </a:p>
            <a:p>
              <a:endParaRPr kumimoji="1" lang="en-US" altLang="ko-KR" sz="1200" dirty="0">
                <a:latin typeface="Consolas" panose="020B0609020204030204" pitchFamily="49" charset="0"/>
                <a:ea typeface="맑은고딕" charset="0"/>
                <a:cs typeface="Consolas" panose="020B0609020204030204" pitchFamily="49" charset="0"/>
              </a:endParaRPr>
            </a:p>
            <a:p>
              <a:r>
                <a:rPr kumimoji="1" lang="en-US" altLang="ko-KR" sz="1200" dirty="0">
                  <a:solidFill>
                    <a:schemeClr val="accent6">
                      <a:lumMod val="75000"/>
                    </a:schemeClr>
                  </a:solidFill>
                  <a:latin typeface="Consolas" panose="020B0609020204030204" pitchFamily="49" charset="0"/>
                  <a:ea typeface="맑은고딕" charset="0"/>
                  <a:cs typeface="Consolas" panose="020B0609020204030204" pitchFamily="49" charset="0"/>
                </a:rPr>
                <a:t>WORKDIR</a:t>
              </a:r>
              <a:r>
                <a:rPr kumimoji="1" lang="en-US" altLang="ko-KR" sz="1200" dirty="0">
                  <a:latin typeface="Consolas" panose="020B0609020204030204" pitchFamily="49" charset="0"/>
                  <a:ea typeface="맑은고딕" charset="0"/>
                  <a:cs typeface="Consolas" panose="020B0609020204030204" pitchFamily="49" charset="0"/>
                </a:rPr>
                <a:t> /</a:t>
              </a:r>
              <a:r>
                <a:rPr kumimoji="1" lang="en-US" altLang="ko-KR" sz="1200" dirty="0" err="1">
                  <a:latin typeface="Consolas" panose="020B0609020204030204" pitchFamily="49" charset="0"/>
                  <a:ea typeface="맑은고딕" charset="0"/>
                  <a:cs typeface="Consolas" panose="020B0609020204030204" pitchFamily="49" charset="0"/>
                </a:rPr>
                <a:t>etc</a:t>
              </a:r>
              <a:r>
                <a:rPr kumimoji="1" lang="en-US" altLang="ko-KR" sz="1200" dirty="0">
                  <a:latin typeface="Consolas" panose="020B0609020204030204" pitchFamily="49" charset="0"/>
                  <a:ea typeface="맑은고딕" charset="0"/>
                  <a:cs typeface="Consolas" panose="020B0609020204030204" pitchFamily="49" charset="0"/>
                </a:rPr>
                <a:t>/</a:t>
              </a:r>
              <a:r>
                <a:rPr kumimoji="1" lang="en-US" altLang="ko-KR" sz="1200" dirty="0" err="1">
                  <a:latin typeface="Consolas" panose="020B0609020204030204" pitchFamily="49" charset="0"/>
                  <a:ea typeface="맑은고딕" charset="0"/>
                  <a:cs typeface="Consolas" panose="020B0609020204030204" pitchFamily="49" charset="0"/>
                </a:rPr>
                <a:t>nginx</a:t>
              </a:r>
              <a:endParaRPr kumimoji="1" lang="en-US" altLang="ko-KR" sz="1200" dirty="0">
                <a:latin typeface="Consolas" panose="020B0609020204030204" pitchFamily="49" charset="0"/>
                <a:ea typeface="맑은고딕" charset="0"/>
                <a:cs typeface="Consolas" panose="020B0609020204030204" pitchFamily="49" charset="0"/>
              </a:endParaRPr>
            </a:p>
            <a:p>
              <a:r>
                <a:rPr kumimoji="1" lang="en-US" altLang="ko-KR" sz="1200" dirty="0">
                  <a:solidFill>
                    <a:schemeClr val="accent6">
                      <a:lumMod val="75000"/>
                    </a:schemeClr>
                  </a:solidFill>
                  <a:latin typeface="Consolas" panose="020B0609020204030204" pitchFamily="49" charset="0"/>
                  <a:ea typeface="맑은고딕" charset="0"/>
                  <a:cs typeface="Consolas" panose="020B0609020204030204" pitchFamily="49" charset="0"/>
                </a:rPr>
                <a:t>CMD</a:t>
              </a:r>
              <a:r>
                <a:rPr kumimoji="1" lang="en-US" altLang="ko-KR" sz="1200" dirty="0">
                  <a:latin typeface="Consolas" panose="020B0609020204030204" pitchFamily="49" charset="0"/>
                  <a:ea typeface="맑은고딕" charset="0"/>
                  <a:cs typeface="Consolas" panose="020B0609020204030204" pitchFamily="49" charset="0"/>
                </a:rPr>
                <a:t> [“</a:t>
              </a:r>
              <a:r>
                <a:rPr kumimoji="1" lang="en-US" altLang="ko-KR" sz="1200" dirty="0" err="1">
                  <a:latin typeface="Consolas" panose="020B0609020204030204" pitchFamily="49" charset="0"/>
                  <a:ea typeface="맑은고딕" charset="0"/>
                  <a:cs typeface="Consolas" panose="020B0609020204030204" pitchFamily="49" charset="0"/>
                </a:rPr>
                <a:t>nginx</a:t>
              </a:r>
              <a:r>
                <a:rPr kumimoji="1" lang="en-US" altLang="ko-KR" sz="1200" dirty="0">
                  <a:latin typeface="Consolas" panose="020B0609020204030204" pitchFamily="49" charset="0"/>
                  <a:ea typeface="맑은고딕" charset="0"/>
                  <a:cs typeface="Consolas" panose="020B0609020204030204" pitchFamily="49" charset="0"/>
                </a:rPr>
                <a:t>”, “-g”, “daemon off;”]</a:t>
              </a:r>
            </a:p>
            <a:p>
              <a:endParaRPr kumimoji="1" lang="en-US" altLang="ko-KR" sz="1200" dirty="0">
                <a:latin typeface="Consolas" panose="020B0609020204030204" pitchFamily="49" charset="0"/>
                <a:ea typeface="맑은고딕" charset="0"/>
                <a:cs typeface="Consolas" panose="020B0609020204030204" pitchFamily="49" charset="0"/>
              </a:endParaRPr>
            </a:p>
            <a:p>
              <a:r>
                <a:rPr kumimoji="1" lang="en-US" altLang="ko-KR" sz="1200" dirty="0">
                  <a:solidFill>
                    <a:schemeClr val="accent6">
                      <a:lumMod val="75000"/>
                    </a:schemeClr>
                  </a:solidFill>
                  <a:latin typeface="Consolas" panose="020B0609020204030204" pitchFamily="49" charset="0"/>
                  <a:ea typeface="맑은고딕" charset="0"/>
                  <a:cs typeface="Consolas" panose="020B0609020204030204" pitchFamily="49" charset="0"/>
                </a:rPr>
                <a:t>EXPOSE</a:t>
              </a:r>
              <a:r>
                <a:rPr kumimoji="1" lang="en-US" altLang="ko-KR" sz="1200" dirty="0">
                  <a:latin typeface="Consolas" panose="020B0609020204030204" pitchFamily="49" charset="0"/>
                  <a:ea typeface="맑은고딕" charset="0"/>
                  <a:cs typeface="Consolas" panose="020B0609020204030204" pitchFamily="49" charset="0"/>
                </a:rPr>
                <a:t> 80</a:t>
              </a:r>
            </a:p>
            <a:p>
              <a:r>
                <a:rPr kumimoji="1" lang="en-US" altLang="ko-KR" sz="1200" dirty="0">
                  <a:solidFill>
                    <a:schemeClr val="accent6">
                      <a:lumMod val="75000"/>
                    </a:schemeClr>
                  </a:solidFill>
                  <a:latin typeface="Consolas" panose="020B0609020204030204" pitchFamily="49" charset="0"/>
                  <a:ea typeface="맑은고딕" charset="0"/>
                  <a:cs typeface="Consolas" panose="020B0609020204030204" pitchFamily="49" charset="0"/>
                </a:rPr>
                <a:t>EXPOSE</a:t>
              </a:r>
              <a:r>
                <a:rPr kumimoji="1" lang="en-US" altLang="ko-KR" sz="1200" dirty="0">
                  <a:latin typeface="Consolas" panose="020B0609020204030204" pitchFamily="49" charset="0"/>
                  <a:ea typeface="맑은고딕" charset="0"/>
                  <a:cs typeface="Consolas" panose="020B0609020204030204" pitchFamily="49" charset="0"/>
                </a:rPr>
                <a:t> 443</a:t>
              </a:r>
              <a:endParaRPr kumimoji="1" lang="ko-KR" altLang="en-US" sz="1200" dirty="0">
                <a:latin typeface="Consolas" panose="020B0609020204030204" pitchFamily="49" charset="0"/>
                <a:ea typeface="맑은고딕" charset="0"/>
                <a:cs typeface="Consolas" panose="020B0609020204030204" pitchFamily="49" charset="0"/>
              </a:endParaRPr>
            </a:p>
          </p:txBody>
        </p:sp>
      </p:grpSp>
      <p:grpSp>
        <p:nvGrpSpPr>
          <p:cNvPr id="32" name="그룹 31">
            <a:extLst>
              <a:ext uri="{FF2B5EF4-FFF2-40B4-BE49-F238E27FC236}">
                <a16:creationId xmlns:a16="http://schemas.microsoft.com/office/drawing/2014/main" id="{31D88E71-0812-FC46-9162-272B4A9AD7A2}"/>
              </a:ext>
            </a:extLst>
          </p:cNvPr>
          <p:cNvGrpSpPr/>
          <p:nvPr/>
        </p:nvGrpSpPr>
        <p:grpSpPr>
          <a:xfrm>
            <a:off x="3677245" y="2504718"/>
            <a:ext cx="2520280" cy="2978908"/>
            <a:chOff x="3732556" y="2761937"/>
            <a:chExt cx="2520280" cy="2978908"/>
          </a:xfrm>
        </p:grpSpPr>
        <p:sp>
          <p:nvSpPr>
            <p:cNvPr id="4" name="직사각형 3">
              <a:extLst>
                <a:ext uri="{FF2B5EF4-FFF2-40B4-BE49-F238E27FC236}">
                  <a16:creationId xmlns:a16="http://schemas.microsoft.com/office/drawing/2014/main" id="{C3DA68C0-751A-E145-AF18-663C30A363B5}"/>
                </a:ext>
              </a:extLst>
            </p:cNvPr>
            <p:cNvSpPr/>
            <p:nvPr/>
          </p:nvSpPr>
          <p:spPr>
            <a:xfrm>
              <a:off x="3732556" y="2761937"/>
              <a:ext cx="2520280" cy="297890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endParaRPr>
            </a:p>
          </p:txBody>
        </p:sp>
        <p:sp>
          <p:nvSpPr>
            <p:cNvPr id="33" name="직사각형 32">
              <a:extLst>
                <a:ext uri="{FF2B5EF4-FFF2-40B4-BE49-F238E27FC236}">
                  <a16:creationId xmlns:a16="http://schemas.microsoft.com/office/drawing/2014/main" id="{4BABCB6E-E768-324A-A26A-1825EEEC4A72}"/>
                </a:ext>
              </a:extLst>
            </p:cNvPr>
            <p:cNvSpPr/>
            <p:nvPr/>
          </p:nvSpPr>
          <p:spPr>
            <a:xfrm>
              <a:off x="3796896" y="5301248"/>
              <a:ext cx="2376000"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chemeClr val="tx1"/>
                  </a:solidFill>
                </a:rPr>
                <a:t>Base Image (Ubuntu:14.04)</a:t>
              </a:r>
              <a:endParaRPr kumimoji="1" lang="ko-KR" altLang="en-US" sz="1100" dirty="0">
                <a:solidFill>
                  <a:schemeClr val="tx1"/>
                </a:solidFill>
              </a:endParaRPr>
            </a:p>
          </p:txBody>
        </p:sp>
        <p:sp>
          <p:nvSpPr>
            <p:cNvPr id="34" name="직사각형 33">
              <a:extLst>
                <a:ext uri="{FF2B5EF4-FFF2-40B4-BE49-F238E27FC236}">
                  <a16:creationId xmlns:a16="http://schemas.microsoft.com/office/drawing/2014/main" id="{0CF4F7B6-5FC9-6441-B510-AAE728DFBA9B}"/>
                </a:ext>
              </a:extLst>
            </p:cNvPr>
            <p:cNvSpPr/>
            <p:nvPr/>
          </p:nvSpPr>
          <p:spPr>
            <a:xfrm>
              <a:off x="3796896" y="4874109"/>
              <a:ext cx="2376000" cy="360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chemeClr val="tx1"/>
                  </a:solidFill>
                </a:rPr>
                <a:t>Image Layer (</a:t>
              </a:r>
              <a:r>
                <a:rPr kumimoji="1" lang="ko-KR" altLang="en-US" sz="1100" dirty="0">
                  <a:solidFill>
                    <a:schemeClr val="tx1"/>
                  </a:solidFill>
                </a:rPr>
                <a:t>명령어</a:t>
              </a:r>
              <a:r>
                <a:rPr kumimoji="1" lang="en-US" altLang="ko-KR" sz="1100" dirty="0">
                  <a:solidFill>
                    <a:schemeClr val="tx1"/>
                  </a:solidFill>
                </a:rPr>
                <a:t>-RUN)</a:t>
              </a:r>
              <a:endParaRPr kumimoji="1" lang="ko-KR" altLang="en-US" sz="1100" dirty="0">
                <a:solidFill>
                  <a:schemeClr val="tx1"/>
                </a:solidFill>
              </a:endParaRPr>
            </a:p>
          </p:txBody>
        </p:sp>
        <p:sp>
          <p:nvSpPr>
            <p:cNvPr id="37" name="직사각형 36">
              <a:extLst>
                <a:ext uri="{FF2B5EF4-FFF2-40B4-BE49-F238E27FC236}">
                  <a16:creationId xmlns:a16="http://schemas.microsoft.com/office/drawing/2014/main" id="{0B23A8F7-0545-FB46-A93E-1BA428273C20}"/>
                </a:ext>
              </a:extLst>
            </p:cNvPr>
            <p:cNvSpPr/>
            <p:nvPr/>
          </p:nvSpPr>
          <p:spPr>
            <a:xfrm>
              <a:off x="3796896" y="4446970"/>
              <a:ext cx="2376000" cy="360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chemeClr val="tx1"/>
                  </a:solidFill>
                </a:rPr>
                <a:t>Image Layer (</a:t>
              </a:r>
              <a:r>
                <a:rPr kumimoji="1" lang="ko-KR" altLang="en-US" sz="1100" dirty="0">
                  <a:solidFill>
                    <a:schemeClr val="tx1"/>
                  </a:solidFill>
                </a:rPr>
                <a:t>명령어</a:t>
              </a:r>
              <a:r>
                <a:rPr kumimoji="1" lang="en-US" altLang="ko-KR" sz="1100" dirty="0">
                  <a:solidFill>
                    <a:schemeClr val="tx1"/>
                  </a:solidFill>
                </a:rPr>
                <a:t>-RUN)</a:t>
              </a:r>
              <a:endParaRPr kumimoji="1" lang="ko-KR" altLang="en-US" sz="1100" dirty="0">
                <a:solidFill>
                  <a:schemeClr val="tx1"/>
                </a:solidFill>
              </a:endParaRPr>
            </a:p>
          </p:txBody>
        </p:sp>
        <p:sp>
          <p:nvSpPr>
            <p:cNvPr id="38" name="직사각형 37">
              <a:extLst>
                <a:ext uri="{FF2B5EF4-FFF2-40B4-BE49-F238E27FC236}">
                  <a16:creationId xmlns:a16="http://schemas.microsoft.com/office/drawing/2014/main" id="{BC7E3965-7CDB-E541-A56A-EC62D43369F9}"/>
                </a:ext>
              </a:extLst>
            </p:cNvPr>
            <p:cNvSpPr/>
            <p:nvPr/>
          </p:nvSpPr>
          <p:spPr>
            <a:xfrm>
              <a:off x="3796896" y="4019831"/>
              <a:ext cx="2376000" cy="360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chemeClr val="tx1"/>
                  </a:solidFill>
                </a:rPr>
                <a:t>Image Layer (</a:t>
              </a:r>
              <a:r>
                <a:rPr kumimoji="1" lang="ko-KR" altLang="en-US" sz="1100" dirty="0">
                  <a:solidFill>
                    <a:schemeClr val="tx1"/>
                  </a:solidFill>
                </a:rPr>
                <a:t>명령어</a:t>
              </a:r>
              <a:r>
                <a:rPr kumimoji="1" lang="en-US" altLang="ko-KR" sz="1100" dirty="0">
                  <a:solidFill>
                    <a:schemeClr val="tx1"/>
                  </a:solidFill>
                </a:rPr>
                <a:t>-WORDIR)</a:t>
              </a:r>
              <a:endParaRPr kumimoji="1" lang="ko-KR" altLang="en-US" sz="1100" dirty="0">
                <a:solidFill>
                  <a:schemeClr val="tx1"/>
                </a:solidFill>
              </a:endParaRPr>
            </a:p>
          </p:txBody>
        </p:sp>
        <p:sp>
          <p:nvSpPr>
            <p:cNvPr id="39" name="직사각형 38">
              <a:extLst>
                <a:ext uri="{FF2B5EF4-FFF2-40B4-BE49-F238E27FC236}">
                  <a16:creationId xmlns:a16="http://schemas.microsoft.com/office/drawing/2014/main" id="{CD7DFDE8-8D5D-0A40-826C-F953BDEB738E}"/>
                </a:ext>
              </a:extLst>
            </p:cNvPr>
            <p:cNvSpPr/>
            <p:nvPr/>
          </p:nvSpPr>
          <p:spPr>
            <a:xfrm>
              <a:off x="3796896" y="3592692"/>
              <a:ext cx="2376000" cy="360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chemeClr val="tx1"/>
                  </a:solidFill>
                </a:rPr>
                <a:t>Image Layer (</a:t>
              </a:r>
              <a:r>
                <a:rPr kumimoji="1" lang="ko-KR" altLang="en-US" sz="1100" dirty="0">
                  <a:solidFill>
                    <a:schemeClr val="tx1"/>
                  </a:solidFill>
                </a:rPr>
                <a:t>명령어</a:t>
              </a:r>
              <a:r>
                <a:rPr kumimoji="1" lang="en-US" altLang="ko-KR" sz="1100" dirty="0">
                  <a:solidFill>
                    <a:schemeClr val="tx1"/>
                  </a:solidFill>
                </a:rPr>
                <a:t>-CMD)</a:t>
              </a:r>
              <a:endParaRPr kumimoji="1" lang="ko-KR" altLang="en-US" sz="1100" dirty="0">
                <a:solidFill>
                  <a:schemeClr val="tx1"/>
                </a:solidFill>
              </a:endParaRPr>
            </a:p>
          </p:txBody>
        </p:sp>
        <p:sp>
          <p:nvSpPr>
            <p:cNvPr id="40" name="직사각형 39">
              <a:extLst>
                <a:ext uri="{FF2B5EF4-FFF2-40B4-BE49-F238E27FC236}">
                  <a16:creationId xmlns:a16="http://schemas.microsoft.com/office/drawing/2014/main" id="{34E6A601-B70D-1E49-B5DE-3442041DA7BC}"/>
                </a:ext>
              </a:extLst>
            </p:cNvPr>
            <p:cNvSpPr/>
            <p:nvPr/>
          </p:nvSpPr>
          <p:spPr>
            <a:xfrm>
              <a:off x="3796896" y="3165553"/>
              <a:ext cx="2376000" cy="360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chemeClr val="tx1"/>
                  </a:solidFill>
                </a:rPr>
                <a:t>Image Layer (</a:t>
              </a:r>
              <a:r>
                <a:rPr kumimoji="1" lang="ko-KR" altLang="en-US" sz="1100" dirty="0">
                  <a:solidFill>
                    <a:schemeClr val="tx1"/>
                  </a:solidFill>
                </a:rPr>
                <a:t>명령어</a:t>
              </a:r>
              <a:r>
                <a:rPr kumimoji="1" lang="en-US" altLang="ko-KR" sz="1100" dirty="0">
                  <a:solidFill>
                    <a:schemeClr val="tx1"/>
                  </a:solidFill>
                </a:rPr>
                <a:t>-EXPOSE)</a:t>
              </a:r>
              <a:endParaRPr kumimoji="1" lang="ko-KR" altLang="en-US" sz="1100" dirty="0">
                <a:solidFill>
                  <a:schemeClr val="tx1"/>
                </a:solidFill>
              </a:endParaRPr>
            </a:p>
          </p:txBody>
        </p:sp>
        <p:sp>
          <p:nvSpPr>
            <p:cNvPr id="5" name="TextBox 4">
              <a:extLst>
                <a:ext uri="{FF2B5EF4-FFF2-40B4-BE49-F238E27FC236}">
                  <a16:creationId xmlns:a16="http://schemas.microsoft.com/office/drawing/2014/main" id="{00FD383B-24B7-814E-819A-130723F048EA}"/>
                </a:ext>
              </a:extLst>
            </p:cNvPr>
            <p:cNvSpPr txBox="1"/>
            <p:nvPr/>
          </p:nvSpPr>
          <p:spPr>
            <a:xfrm>
              <a:off x="4348929" y="2794973"/>
              <a:ext cx="1287533" cy="307777"/>
            </a:xfrm>
            <a:prstGeom prst="rect">
              <a:avLst/>
            </a:prstGeom>
            <a:noFill/>
          </p:spPr>
          <p:txBody>
            <a:bodyPr wrap="none" rtlCol="0">
              <a:spAutoFit/>
            </a:bodyPr>
            <a:lstStyle/>
            <a:p>
              <a:pPr algn="ctr"/>
              <a:r>
                <a:rPr kumimoji="1" lang="en-US" altLang="ko-KR" sz="1400" b="1" dirty="0">
                  <a:latin typeface="+mj-lt"/>
                  <a:ea typeface="맑은고딕" charset="0"/>
                </a:rPr>
                <a:t>Nginx Image</a:t>
              </a:r>
              <a:endParaRPr kumimoji="1" lang="ko-KR" altLang="en-US" sz="1400" b="1" dirty="0">
                <a:latin typeface="+mj-lt"/>
                <a:ea typeface="맑은고딕" charset="0"/>
              </a:endParaRPr>
            </a:p>
          </p:txBody>
        </p:sp>
      </p:grpSp>
      <p:grpSp>
        <p:nvGrpSpPr>
          <p:cNvPr id="17" name="그룹 16">
            <a:extLst>
              <a:ext uri="{FF2B5EF4-FFF2-40B4-BE49-F238E27FC236}">
                <a16:creationId xmlns:a16="http://schemas.microsoft.com/office/drawing/2014/main" id="{E4FCB292-2F73-6843-8185-EB3DAD3B957A}"/>
              </a:ext>
            </a:extLst>
          </p:cNvPr>
          <p:cNvGrpSpPr/>
          <p:nvPr/>
        </p:nvGrpSpPr>
        <p:grpSpPr>
          <a:xfrm>
            <a:off x="7291320" y="2492896"/>
            <a:ext cx="2342200" cy="2990730"/>
            <a:chOff x="7372845" y="2750115"/>
            <a:chExt cx="2342200" cy="2990730"/>
          </a:xfrm>
        </p:grpSpPr>
        <p:sp>
          <p:nvSpPr>
            <p:cNvPr id="26" name="직사각형 25">
              <a:extLst>
                <a:ext uri="{FF2B5EF4-FFF2-40B4-BE49-F238E27FC236}">
                  <a16:creationId xmlns:a16="http://schemas.microsoft.com/office/drawing/2014/main" id="{5B4405E7-BE33-2549-BCD7-B752C173DD03}"/>
                </a:ext>
              </a:extLst>
            </p:cNvPr>
            <p:cNvSpPr/>
            <p:nvPr/>
          </p:nvSpPr>
          <p:spPr>
            <a:xfrm>
              <a:off x="7372845" y="2750115"/>
              <a:ext cx="2332684" cy="2990730"/>
            </a:xfrm>
            <a:prstGeom prst="rect">
              <a:avLst/>
            </a:prstGeom>
            <a:noFill/>
            <a:ln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endParaRPr>
            </a:p>
          </p:txBody>
        </p:sp>
        <p:grpSp>
          <p:nvGrpSpPr>
            <p:cNvPr id="6" name="그룹 5">
              <a:extLst>
                <a:ext uri="{FF2B5EF4-FFF2-40B4-BE49-F238E27FC236}">
                  <a16:creationId xmlns:a16="http://schemas.microsoft.com/office/drawing/2014/main" id="{433AC5FD-7936-2D4C-8269-929C5D23C3A7}"/>
                </a:ext>
              </a:extLst>
            </p:cNvPr>
            <p:cNvGrpSpPr/>
            <p:nvPr/>
          </p:nvGrpSpPr>
          <p:grpSpPr>
            <a:xfrm>
              <a:off x="7525129" y="3213136"/>
              <a:ext cx="2180400" cy="720000"/>
              <a:chOff x="7525129" y="2761937"/>
              <a:chExt cx="2180400" cy="720000"/>
            </a:xfrm>
          </p:grpSpPr>
          <p:sp>
            <p:nvSpPr>
              <p:cNvPr id="50" name="Oval 3">
                <a:extLst>
                  <a:ext uri="{FF2B5EF4-FFF2-40B4-BE49-F238E27FC236}">
                    <a16:creationId xmlns:a16="http://schemas.microsoft.com/office/drawing/2014/main" id="{8E75C189-0A7A-C941-ABDC-94498F5A0F52}"/>
                  </a:ext>
                </a:extLst>
              </p:cNvPr>
              <p:cNvSpPr/>
              <p:nvPr/>
            </p:nvSpPr>
            <p:spPr>
              <a:xfrm>
                <a:off x="7525129" y="2761937"/>
                <a:ext cx="720000" cy="720000"/>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a:t>Image</a:t>
                </a:r>
              </a:p>
            </p:txBody>
          </p:sp>
          <p:sp>
            <p:nvSpPr>
              <p:cNvPr id="53" name="TextBox 52">
                <a:extLst>
                  <a:ext uri="{FF2B5EF4-FFF2-40B4-BE49-F238E27FC236}">
                    <a16:creationId xmlns:a16="http://schemas.microsoft.com/office/drawing/2014/main" id="{6F5F63E7-30DE-7A48-ACB6-6E4059223425}"/>
                  </a:ext>
                </a:extLst>
              </p:cNvPr>
              <p:cNvSpPr txBox="1"/>
              <p:nvPr/>
            </p:nvSpPr>
            <p:spPr>
              <a:xfrm>
                <a:off x="8321202" y="2948861"/>
                <a:ext cx="1384327" cy="356453"/>
              </a:xfrm>
              <a:prstGeom prst="rect">
                <a:avLst/>
              </a:prstGeom>
              <a:noFill/>
            </p:spPr>
            <p:txBody>
              <a:bodyPr wrap="square" lIns="0" tIns="0" rIns="0" bIns="0" rtlCol="0" anchor="ctr">
                <a:noAutofit/>
              </a:bodyPr>
              <a:lstStyle/>
              <a:p>
                <a:pPr>
                  <a:lnSpc>
                    <a:spcPct val="90000"/>
                  </a:lnSpc>
                </a:pPr>
                <a:r>
                  <a:rPr lang="en-US" sz="1400" b="1" dirty="0" err="1"/>
                  <a:t>mynginx:latest</a:t>
                </a:r>
                <a:endParaRPr lang="en-US" sz="1400" b="1" dirty="0"/>
              </a:p>
            </p:txBody>
          </p:sp>
        </p:grpSp>
        <p:grpSp>
          <p:nvGrpSpPr>
            <p:cNvPr id="8" name="그룹 7">
              <a:extLst>
                <a:ext uri="{FF2B5EF4-FFF2-40B4-BE49-F238E27FC236}">
                  <a16:creationId xmlns:a16="http://schemas.microsoft.com/office/drawing/2014/main" id="{C41DA758-7620-9143-BC38-63E8F8A356A0}"/>
                </a:ext>
              </a:extLst>
            </p:cNvPr>
            <p:cNvGrpSpPr/>
            <p:nvPr/>
          </p:nvGrpSpPr>
          <p:grpSpPr>
            <a:xfrm>
              <a:off x="7525129" y="4005184"/>
              <a:ext cx="2186679" cy="720000"/>
              <a:chOff x="7525129" y="3844507"/>
              <a:chExt cx="2186679" cy="720000"/>
            </a:xfrm>
          </p:grpSpPr>
          <p:sp>
            <p:nvSpPr>
              <p:cNvPr id="51" name="Oval 3">
                <a:extLst>
                  <a:ext uri="{FF2B5EF4-FFF2-40B4-BE49-F238E27FC236}">
                    <a16:creationId xmlns:a16="http://schemas.microsoft.com/office/drawing/2014/main" id="{0CA04145-49A8-3E4D-9D14-E473438CE5A2}"/>
                  </a:ext>
                </a:extLst>
              </p:cNvPr>
              <p:cNvSpPr/>
              <p:nvPr/>
            </p:nvSpPr>
            <p:spPr>
              <a:xfrm>
                <a:off x="7525129" y="3844507"/>
                <a:ext cx="720000" cy="720000"/>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a:t>Image</a:t>
                </a:r>
              </a:p>
            </p:txBody>
          </p:sp>
          <p:sp>
            <p:nvSpPr>
              <p:cNvPr id="42" name="TextBox 41">
                <a:extLst>
                  <a:ext uri="{FF2B5EF4-FFF2-40B4-BE49-F238E27FC236}">
                    <a16:creationId xmlns:a16="http://schemas.microsoft.com/office/drawing/2014/main" id="{E9DF797C-56E1-7449-88C7-75A5C6693F22}"/>
                  </a:ext>
                </a:extLst>
              </p:cNvPr>
              <p:cNvSpPr txBox="1"/>
              <p:nvPr/>
            </p:nvSpPr>
            <p:spPr>
              <a:xfrm>
                <a:off x="8327481" y="4023378"/>
                <a:ext cx="1384327" cy="356453"/>
              </a:xfrm>
              <a:prstGeom prst="rect">
                <a:avLst/>
              </a:prstGeom>
              <a:noFill/>
            </p:spPr>
            <p:txBody>
              <a:bodyPr wrap="square" lIns="0" tIns="0" rIns="0" bIns="0" rtlCol="0" anchor="ctr">
                <a:noAutofit/>
              </a:bodyPr>
              <a:lstStyle/>
              <a:p>
                <a:pPr>
                  <a:lnSpc>
                    <a:spcPct val="90000"/>
                  </a:lnSpc>
                </a:pPr>
                <a:r>
                  <a:rPr lang="en-US" sz="1400" b="1" dirty="0"/>
                  <a:t>mynginx:0.1</a:t>
                </a:r>
              </a:p>
            </p:txBody>
          </p:sp>
        </p:grpSp>
        <p:grpSp>
          <p:nvGrpSpPr>
            <p:cNvPr id="15" name="그룹 14">
              <a:extLst>
                <a:ext uri="{FF2B5EF4-FFF2-40B4-BE49-F238E27FC236}">
                  <a16:creationId xmlns:a16="http://schemas.microsoft.com/office/drawing/2014/main" id="{B557D7C6-A0D4-FC4B-86A2-F30AC280C143}"/>
                </a:ext>
              </a:extLst>
            </p:cNvPr>
            <p:cNvGrpSpPr/>
            <p:nvPr/>
          </p:nvGrpSpPr>
          <p:grpSpPr>
            <a:xfrm>
              <a:off x="7525129" y="4797232"/>
              <a:ext cx="2189916" cy="720000"/>
              <a:chOff x="7525129" y="4927078"/>
              <a:chExt cx="2189916" cy="720000"/>
            </a:xfrm>
          </p:grpSpPr>
          <p:sp>
            <p:nvSpPr>
              <p:cNvPr id="52" name="Oval 3">
                <a:extLst>
                  <a:ext uri="{FF2B5EF4-FFF2-40B4-BE49-F238E27FC236}">
                    <a16:creationId xmlns:a16="http://schemas.microsoft.com/office/drawing/2014/main" id="{4D86F4CE-F96D-ED4E-A1B3-5719595A1077}"/>
                  </a:ext>
                </a:extLst>
              </p:cNvPr>
              <p:cNvSpPr/>
              <p:nvPr/>
            </p:nvSpPr>
            <p:spPr>
              <a:xfrm>
                <a:off x="7525129" y="4927078"/>
                <a:ext cx="720000" cy="720000"/>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a:t>Image</a:t>
                </a:r>
              </a:p>
            </p:txBody>
          </p:sp>
          <p:sp>
            <p:nvSpPr>
              <p:cNvPr id="43" name="TextBox 42">
                <a:extLst>
                  <a:ext uri="{FF2B5EF4-FFF2-40B4-BE49-F238E27FC236}">
                    <a16:creationId xmlns:a16="http://schemas.microsoft.com/office/drawing/2014/main" id="{38374C07-8EF3-CF47-ADA3-A9C548EFB9AC}"/>
                  </a:ext>
                </a:extLst>
              </p:cNvPr>
              <p:cNvSpPr txBox="1"/>
              <p:nvPr/>
            </p:nvSpPr>
            <p:spPr>
              <a:xfrm>
                <a:off x="8330718" y="5094181"/>
                <a:ext cx="1384327" cy="356453"/>
              </a:xfrm>
              <a:prstGeom prst="rect">
                <a:avLst/>
              </a:prstGeom>
              <a:noFill/>
            </p:spPr>
            <p:txBody>
              <a:bodyPr wrap="square" lIns="0" tIns="0" rIns="0" bIns="0" rtlCol="0" anchor="ctr">
                <a:noAutofit/>
              </a:bodyPr>
              <a:lstStyle/>
              <a:p>
                <a:pPr>
                  <a:lnSpc>
                    <a:spcPct val="90000"/>
                  </a:lnSpc>
                </a:pPr>
                <a:r>
                  <a:rPr lang="en-US" sz="1400" b="1" dirty="0"/>
                  <a:t>mynginx:0.2</a:t>
                </a:r>
              </a:p>
            </p:txBody>
          </p:sp>
        </p:grpSp>
        <p:sp>
          <p:nvSpPr>
            <p:cNvPr id="47" name="TextBox 46">
              <a:extLst>
                <a:ext uri="{FF2B5EF4-FFF2-40B4-BE49-F238E27FC236}">
                  <a16:creationId xmlns:a16="http://schemas.microsoft.com/office/drawing/2014/main" id="{EB0018A9-5A9F-DD44-B3C3-6DF096C10BC1}"/>
                </a:ext>
              </a:extLst>
            </p:cNvPr>
            <p:cNvSpPr txBox="1"/>
            <p:nvPr/>
          </p:nvSpPr>
          <p:spPr>
            <a:xfrm>
              <a:off x="7800268" y="2761937"/>
              <a:ext cx="1477841" cy="307777"/>
            </a:xfrm>
            <a:prstGeom prst="rect">
              <a:avLst/>
            </a:prstGeom>
            <a:noFill/>
          </p:spPr>
          <p:txBody>
            <a:bodyPr wrap="none" rtlCol="0">
              <a:spAutoFit/>
            </a:bodyPr>
            <a:lstStyle/>
            <a:p>
              <a:pPr algn="ctr"/>
              <a:r>
                <a:rPr kumimoji="1" lang="en-US" altLang="ko-KR" sz="1400" b="1" dirty="0">
                  <a:latin typeface="+mj-lt"/>
                  <a:ea typeface="맑은고딕" charset="0"/>
                </a:rPr>
                <a:t>Image Registry</a:t>
              </a:r>
              <a:endParaRPr kumimoji="1" lang="ko-KR" altLang="en-US" sz="1400" b="1" dirty="0">
                <a:latin typeface="+mj-lt"/>
                <a:ea typeface="맑은고딕" charset="0"/>
              </a:endParaRPr>
            </a:p>
          </p:txBody>
        </p:sp>
      </p:grpSp>
      <p:grpSp>
        <p:nvGrpSpPr>
          <p:cNvPr id="21" name="그룹 20">
            <a:extLst>
              <a:ext uri="{FF2B5EF4-FFF2-40B4-BE49-F238E27FC236}">
                <a16:creationId xmlns:a16="http://schemas.microsoft.com/office/drawing/2014/main" id="{804CF53C-0AA7-FA43-BDF9-08978BCB473B}"/>
              </a:ext>
            </a:extLst>
          </p:cNvPr>
          <p:cNvGrpSpPr/>
          <p:nvPr/>
        </p:nvGrpSpPr>
        <p:grpSpPr>
          <a:xfrm>
            <a:off x="6312423" y="3704909"/>
            <a:ext cx="864000" cy="389011"/>
            <a:chOff x="6405120" y="3962128"/>
            <a:chExt cx="864000" cy="389011"/>
          </a:xfrm>
        </p:grpSpPr>
        <p:cxnSp>
          <p:nvCxnSpPr>
            <p:cNvPr id="57" name="Straight Arrow Connector 29">
              <a:extLst>
                <a:ext uri="{FF2B5EF4-FFF2-40B4-BE49-F238E27FC236}">
                  <a16:creationId xmlns:a16="http://schemas.microsoft.com/office/drawing/2014/main" id="{5A5F01D6-5115-1E48-ADA3-21492074D41B}"/>
                </a:ext>
              </a:extLst>
            </p:cNvPr>
            <p:cNvCxnSpPr>
              <a:cxnSpLocks/>
            </p:cNvCxnSpPr>
            <p:nvPr/>
          </p:nvCxnSpPr>
          <p:spPr>
            <a:xfrm>
              <a:off x="6405120" y="4351139"/>
              <a:ext cx="864000" cy="0"/>
            </a:xfrm>
            <a:prstGeom prst="straightConnector1">
              <a:avLst/>
            </a:prstGeom>
            <a:ln w="571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7C103E2-1F26-EC4F-BC04-EC8524DEED47}"/>
                </a:ext>
              </a:extLst>
            </p:cNvPr>
            <p:cNvSpPr txBox="1"/>
            <p:nvPr/>
          </p:nvSpPr>
          <p:spPr>
            <a:xfrm>
              <a:off x="6410676" y="3962128"/>
              <a:ext cx="852889" cy="356453"/>
            </a:xfrm>
            <a:prstGeom prst="rect">
              <a:avLst/>
            </a:prstGeom>
            <a:noFill/>
          </p:spPr>
          <p:txBody>
            <a:bodyPr wrap="square" lIns="0" tIns="0" rIns="0" bIns="0" rtlCol="0">
              <a:noAutofit/>
            </a:bodyPr>
            <a:lstStyle/>
            <a:p>
              <a:pPr algn="ctr">
                <a:lnSpc>
                  <a:spcPct val="90000"/>
                </a:lnSpc>
              </a:pPr>
              <a:r>
                <a:rPr lang="en-US" sz="2000" b="1" dirty="0"/>
                <a:t>push</a:t>
              </a:r>
            </a:p>
          </p:txBody>
        </p:sp>
      </p:grpSp>
      <p:sp>
        <p:nvSpPr>
          <p:cNvPr id="7" name="Title 6">
            <a:extLst>
              <a:ext uri="{FF2B5EF4-FFF2-40B4-BE49-F238E27FC236}">
                <a16:creationId xmlns:a16="http://schemas.microsoft.com/office/drawing/2014/main" id="{835DBB0B-03D2-DB47-96A9-60918AD8D394}"/>
              </a:ext>
            </a:extLst>
          </p:cNvPr>
          <p:cNvSpPr>
            <a:spLocks noGrp="1"/>
          </p:cNvSpPr>
          <p:nvPr>
            <p:ph type="title"/>
          </p:nvPr>
        </p:nvSpPr>
        <p:spPr/>
        <p:txBody>
          <a:bodyPr/>
          <a:lstStyle/>
          <a:p>
            <a:r>
              <a:rPr lang="en-KR" dirty="0"/>
              <a:t>Image </a:t>
            </a:r>
            <a:r>
              <a:rPr lang="ko-KR" altLang="en-US" dirty="0"/>
              <a:t>생성</a:t>
            </a:r>
            <a:endParaRPr lang="en-KR" dirty="0"/>
          </a:p>
        </p:txBody>
      </p:sp>
    </p:spTree>
    <p:extLst>
      <p:ext uri="{BB962C8B-B14F-4D97-AF65-F5344CB8AC3E}">
        <p14:creationId xmlns:p14="http://schemas.microsoft.com/office/powerpoint/2010/main" val="3128403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132CA5C-7DDD-4A4C-B25A-500474C60EA7}"/>
              </a:ext>
            </a:extLst>
          </p:cNvPr>
          <p:cNvSpPr>
            <a:spLocks noGrp="1"/>
          </p:cNvSpPr>
          <p:nvPr>
            <p:ph type="title"/>
          </p:nvPr>
        </p:nvSpPr>
        <p:spPr/>
        <p:txBody>
          <a:bodyPr/>
          <a:lstStyle/>
          <a:p>
            <a:r>
              <a:rPr kumimoji="1" lang="en-US" altLang="ko-KR" dirty="0"/>
              <a:t>Docker Layer</a:t>
            </a:r>
            <a:endParaRPr kumimoji="1" lang="ko-KR" altLang="en-US" dirty="0"/>
          </a:p>
        </p:txBody>
      </p:sp>
      <p:grpSp>
        <p:nvGrpSpPr>
          <p:cNvPr id="3" name="그룹 2">
            <a:extLst>
              <a:ext uri="{FF2B5EF4-FFF2-40B4-BE49-F238E27FC236}">
                <a16:creationId xmlns:a16="http://schemas.microsoft.com/office/drawing/2014/main" id="{BBD60AFF-88C5-8249-82BD-D493FB445E06}"/>
              </a:ext>
            </a:extLst>
          </p:cNvPr>
          <p:cNvGrpSpPr/>
          <p:nvPr/>
        </p:nvGrpSpPr>
        <p:grpSpPr>
          <a:xfrm>
            <a:off x="2599879" y="3068960"/>
            <a:ext cx="1656184" cy="2463148"/>
            <a:chOff x="2775162" y="3068960"/>
            <a:chExt cx="1656184" cy="2463148"/>
          </a:xfrm>
        </p:grpSpPr>
        <p:sp>
          <p:nvSpPr>
            <p:cNvPr id="17" name="직사각형 16">
              <a:extLst>
                <a:ext uri="{FF2B5EF4-FFF2-40B4-BE49-F238E27FC236}">
                  <a16:creationId xmlns:a16="http://schemas.microsoft.com/office/drawing/2014/main" id="{23D4ED2D-8FE9-3E44-A9EC-597B1F2FC32E}"/>
                </a:ext>
              </a:extLst>
            </p:cNvPr>
            <p:cNvSpPr/>
            <p:nvPr/>
          </p:nvSpPr>
          <p:spPr>
            <a:xfrm>
              <a:off x="2775162" y="3068960"/>
              <a:ext cx="1656184" cy="20882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endParaRPr>
            </a:p>
          </p:txBody>
        </p:sp>
        <p:sp>
          <p:nvSpPr>
            <p:cNvPr id="18" name="직사각형 17">
              <a:extLst>
                <a:ext uri="{FF2B5EF4-FFF2-40B4-BE49-F238E27FC236}">
                  <a16:creationId xmlns:a16="http://schemas.microsoft.com/office/drawing/2014/main" id="{2B0F7113-FD33-F64E-83A4-333BB09A5106}"/>
                </a:ext>
              </a:extLst>
            </p:cNvPr>
            <p:cNvSpPr/>
            <p:nvPr/>
          </p:nvSpPr>
          <p:spPr>
            <a:xfrm>
              <a:off x="2864768" y="4571310"/>
              <a:ext cx="1476973" cy="36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chemeClr val="tx1"/>
                  </a:solidFill>
                </a:rPr>
                <a:t>Layer A</a:t>
              </a:r>
              <a:endParaRPr kumimoji="1" lang="ko-KR" altLang="en-US" sz="1100" dirty="0">
                <a:solidFill>
                  <a:schemeClr val="tx1"/>
                </a:solidFill>
              </a:endParaRPr>
            </a:p>
          </p:txBody>
        </p:sp>
        <p:sp>
          <p:nvSpPr>
            <p:cNvPr id="19" name="직사각형 18">
              <a:extLst>
                <a:ext uri="{FF2B5EF4-FFF2-40B4-BE49-F238E27FC236}">
                  <a16:creationId xmlns:a16="http://schemas.microsoft.com/office/drawing/2014/main" id="{E951039E-9658-924D-A9B4-288C3C9472B8}"/>
                </a:ext>
              </a:extLst>
            </p:cNvPr>
            <p:cNvSpPr/>
            <p:nvPr/>
          </p:nvSpPr>
          <p:spPr>
            <a:xfrm>
              <a:off x="2864768" y="4144171"/>
              <a:ext cx="1476973" cy="36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chemeClr val="tx1"/>
                  </a:solidFill>
                </a:rPr>
                <a:t>Layer B</a:t>
              </a:r>
              <a:endParaRPr kumimoji="1" lang="ko-KR" altLang="en-US" sz="1100" dirty="0">
                <a:solidFill>
                  <a:schemeClr val="tx1"/>
                </a:solidFill>
              </a:endParaRPr>
            </a:p>
          </p:txBody>
        </p:sp>
        <p:sp>
          <p:nvSpPr>
            <p:cNvPr id="20" name="직사각형 19">
              <a:extLst>
                <a:ext uri="{FF2B5EF4-FFF2-40B4-BE49-F238E27FC236}">
                  <a16:creationId xmlns:a16="http://schemas.microsoft.com/office/drawing/2014/main" id="{DACCBC82-5668-CA44-9969-98E2D26080EF}"/>
                </a:ext>
              </a:extLst>
            </p:cNvPr>
            <p:cNvSpPr/>
            <p:nvPr/>
          </p:nvSpPr>
          <p:spPr>
            <a:xfrm>
              <a:off x="2864768" y="3717032"/>
              <a:ext cx="1476973" cy="36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chemeClr val="tx1"/>
                  </a:solidFill>
                </a:rPr>
                <a:t>Layer C</a:t>
              </a:r>
              <a:endParaRPr kumimoji="1" lang="ko-KR" altLang="en-US" sz="1100" dirty="0">
                <a:solidFill>
                  <a:schemeClr val="tx1"/>
                </a:solidFill>
              </a:endParaRPr>
            </a:p>
          </p:txBody>
        </p:sp>
        <p:sp>
          <p:nvSpPr>
            <p:cNvPr id="21" name="직사각형 20">
              <a:extLst>
                <a:ext uri="{FF2B5EF4-FFF2-40B4-BE49-F238E27FC236}">
                  <a16:creationId xmlns:a16="http://schemas.microsoft.com/office/drawing/2014/main" id="{89B2E4BD-D434-8648-AB95-6A2351FE5E0D}"/>
                </a:ext>
              </a:extLst>
            </p:cNvPr>
            <p:cNvSpPr/>
            <p:nvPr/>
          </p:nvSpPr>
          <p:spPr>
            <a:xfrm>
              <a:off x="2864768" y="3289893"/>
              <a:ext cx="1476973" cy="360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err="1">
                  <a:solidFill>
                    <a:schemeClr val="tx1"/>
                  </a:solidFill>
                </a:rPr>
                <a:t>nginx</a:t>
              </a:r>
              <a:endParaRPr kumimoji="1" lang="ko-KR" altLang="en-US" sz="1100" dirty="0">
                <a:solidFill>
                  <a:schemeClr val="tx1"/>
                </a:solidFill>
              </a:endParaRPr>
            </a:p>
          </p:txBody>
        </p:sp>
        <p:sp>
          <p:nvSpPr>
            <p:cNvPr id="29" name="TextBox 28">
              <a:extLst>
                <a:ext uri="{FF2B5EF4-FFF2-40B4-BE49-F238E27FC236}">
                  <a16:creationId xmlns:a16="http://schemas.microsoft.com/office/drawing/2014/main" id="{EC4BAED0-1354-9149-9C6C-830AEC379A29}"/>
                </a:ext>
              </a:extLst>
            </p:cNvPr>
            <p:cNvSpPr txBox="1"/>
            <p:nvPr/>
          </p:nvSpPr>
          <p:spPr>
            <a:xfrm>
              <a:off x="2959487" y="5224331"/>
              <a:ext cx="1287533" cy="307777"/>
            </a:xfrm>
            <a:prstGeom prst="rect">
              <a:avLst/>
            </a:prstGeom>
            <a:noFill/>
          </p:spPr>
          <p:txBody>
            <a:bodyPr wrap="none" rtlCol="0">
              <a:spAutoFit/>
            </a:bodyPr>
            <a:lstStyle/>
            <a:p>
              <a:pPr algn="ctr"/>
              <a:r>
                <a:rPr kumimoji="1" lang="en-US" altLang="ko-KR" sz="1400" b="1" dirty="0">
                  <a:latin typeface="+mj-lt"/>
                  <a:ea typeface="맑은고딕" charset="0"/>
                </a:rPr>
                <a:t>Nginx Image</a:t>
              </a:r>
              <a:endParaRPr kumimoji="1" lang="ko-KR" altLang="en-US" sz="1400" b="1" dirty="0">
                <a:latin typeface="+mj-lt"/>
                <a:ea typeface="맑은고딕" charset="0"/>
              </a:endParaRPr>
            </a:p>
          </p:txBody>
        </p:sp>
      </p:grpSp>
      <p:grpSp>
        <p:nvGrpSpPr>
          <p:cNvPr id="4" name="그룹 3">
            <a:extLst>
              <a:ext uri="{FF2B5EF4-FFF2-40B4-BE49-F238E27FC236}">
                <a16:creationId xmlns:a16="http://schemas.microsoft.com/office/drawing/2014/main" id="{3A2A661C-7734-FB49-8BD9-6E1AD22007E9}"/>
              </a:ext>
            </a:extLst>
          </p:cNvPr>
          <p:cNvGrpSpPr/>
          <p:nvPr/>
        </p:nvGrpSpPr>
        <p:grpSpPr>
          <a:xfrm>
            <a:off x="488504" y="3501008"/>
            <a:ext cx="1656184" cy="2030040"/>
            <a:chOff x="488504" y="3501008"/>
            <a:chExt cx="1656184" cy="2030040"/>
          </a:xfrm>
        </p:grpSpPr>
        <p:sp>
          <p:nvSpPr>
            <p:cNvPr id="5" name="직사각형 4">
              <a:extLst>
                <a:ext uri="{FF2B5EF4-FFF2-40B4-BE49-F238E27FC236}">
                  <a16:creationId xmlns:a16="http://schemas.microsoft.com/office/drawing/2014/main" id="{5418A466-C783-EA4E-87BB-863C3DF78DD0}"/>
                </a:ext>
              </a:extLst>
            </p:cNvPr>
            <p:cNvSpPr/>
            <p:nvPr/>
          </p:nvSpPr>
          <p:spPr>
            <a:xfrm>
              <a:off x="488504" y="3501008"/>
              <a:ext cx="1656184" cy="16561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endParaRPr>
            </a:p>
          </p:txBody>
        </p:sp>
        <p:sp>
          <p:nvSpPr>
            <p:cNvPr id="7" name="직사각형 6">
              <a:extLst>
                <a:ext uri="{FF2B5EF4-FFF2-40B4-BE49-F238E27FC236}">
                  <a16:creationId xmlns:a16="http://schemas.microsoft.com/office/drawing/2014/main" id="{ED4F916F-4804-0E4B-B4A1-7B239444E090}"/>
                </a:ext>
              </a:extLst>
            </p:cNvPr>
            <p:cNvSpPr/>
            <p:nvPr/>
          </p:nvSpPr>
          <p:spPr>
            <a:xfrm>
              <a:off x="578110" y="4571310"/>
              <a:ext cx="1476973" cy="36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chemeClr val="tx1"/>
                  </a:solidFill>
                </a:rPr>
                <a:t>Layer A</a:t>
              </a:r>
              <a:endParaRPr kumimoji="1" lang="ko-KR" altLang="en-US" sz="1100" dirty="0">
                <a:solidFill>
                  <a:schemeClr val="tx1"/>
                </a:solidFill>
              </a:endParaRPr>
            </a:p>
          </p:txBody>
        </p:sp>
        <p:sp>
          <p:nvSpPr>
            <p:cNvPr id="8" name="직사각형 7">
              <a:extLst>
                <a:ext uri="{FF2B5EF4-FFF2-40B4-BE49-F238E27FC236}">
                  <a16:creationId xmlns:a16="http://schemas.microsoft.com/office/drawing/2014/main" id="{20B82C7F-5F10-0B4F-A03E-62A39C2BABB9}"/>
                </a:ext>
              </a:extLst>
            </p:cNvPr>
            <p:cNvSpPr/>
            <p:nvPr/>
          </p:nvSpPr>
          <p:spPr>
            <a:xfrm>
              <a:off x="578110" y="4144171"/>
              <a:ext cx="1476973" cy="36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chemeClr val="tx1"/>
                  </a:solidFill>
                </a:rPr>
                <a:t>Layer B</a:t>
              </a:r>
              <a:endParaRPr kumimoji="1" lang="ko-KR" altLang="en-US" sz="1100" dirty="0">
                <a:solidFill>
                  <a:schemeClr val="tx1"/>
                </a:solidFill>
              </a:endParaRPr>
            </a:p>
          </p:txBody>
        </p:sp>
        <p:sp>
          <p:nvSpPr>
            <p:cNvPr id="9" name="직사각형 8">
              <a:extLst>
                <a:ext uri="{FF2B5EF4-FFF2-40B4-BE49-F238E27FC236}">
                  <a16:creationId xmlns:a16="http://schemas.microsoft.com/office/drawing/2014/main" id="{759A4772-161C-3E45-9148-D6EF4AFEF05D}"/>
                </a:ext>
              </a:extLst>
            </p:cNvPr>
            <p:cNvSpPr/>
            <p:nvPr/>
          </p:nvSpPr>
          <p:spPr>
            <a:xfrm>
              <a:off x="578110" y="3717032"/>
              <a:ext cx="1476973" cy="36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chemeClr val="tx1"/>
                  </a:solidFill>
                </a:rPr>
                <a:t>Layer C</a:t>
              </a:r>
              <a:endParaRPr kumimoji="1" lang="ko-KR" altLang="en-US" sz="1100" dirty="0">
                <a:solidFill>
                  <a:schemeClr val="tx1"/>
                </a:solidFill>
              </a:endParaRPr>
            </a:p>
          </p:txBody>
        </p:sp>
        <p:sp>
          <p:nvSpPr>
            <p:cNvPr id="31" name="TextBox 30">
              <a:extLst>
                <a:ext uri="{FF2B5EF4-FFF2-40B4-BE49-F238E27FC236}">
                  <a16:creationId xmlns:a16="http://schemas.microsoft.com/office/drawing/2014/main" id="{F10981F4-83A0-084E-B516-FA77667EBF1C}"/>
                </a:ext>
              </a:extLst>
            </p:cNvPr>
            <p:cNvSpPr txBox="1"/>
            <p:nvPr/>
          </p:nvSpPr>
          <p:spPr>
            <a:xfrm>
              <a:off x="788247" y="5223271"/>
              <a:ext cx="1172116" cy="307777"/>
            </a:xfrm>
            <a:prstGeom prst="rect">
              <a:avLst/>
            </a:prstGeom>
            <a:noFill/>
          </p:spPr>
          <p:txBody>
            <a:bodyPr wrap="none" rtlCol="0">
              <a:spAutoFit/>
            </a:bodyPr>
            <a:lstStyle/>
            <a:p>
              <a:pPr algn="ctr"/>
              <a:r>
                <a:rPr kumimoji="1" lang="en-US" altLang="ko-KR" sz="1400" b="1" dirty="0">
                  <a:latin typeface="+mj-lt"/>
                  <a:ea typeface="맑은고딕" charset="0"/>
                </a:rPr>
                <a:t>Base Image</a:t>
              </a:r>
              <a:endParaRPr kumimoji="1" lang="ko-KR" altLang="en-US" sz="1400" b="1" dirty="0">
                <a:latin typeface="+mj-lt"/>
                <a:ea typeface="맑은고딕" charset="0"/>
              </a:endParaRPr>
            </a:p>
          </p:txBody>
        </p:sp>
      </p:grpSp>
      <p:grpSp>
        <p:nvGrpSpPr>
          <p:cNvPr id="6" name="그룹 5">
            <a:extLst>
              <a:ext uri="{FF2B5EF4-FFF2-40B4-BE49-F238E27FC236}">
                <a16:creationId xmlns:a16="http://schemas.microsoft.com/office/drawing/2014/main" id="{AC1BA962-EEAB-2849-8750-79860A91F93A}"/>
              </a:ext>
            </a:extLst>
          </p:cNvPr>
          <p:cNvGrpSpPr/>
          <p:nvPr/>
        </p:nvGrpSpPr>
        <p:grpSpPr>
          <a:xfrm>
            <a:off x="4711254" y="2636912"/>
            <a:ext cx="1656184" cy="2894136"/>
            <a:chOff x="5061820" y="2636912"/>
            <a:chExt cx="1656184" cy="2894136"/>
          </a:xfrm>
        </p:grpSpPr>
        <p:sp>
          <p:nvSpPr>
            <p:cNvPr id="22" name="직사각형 21">
              <a:extLst>
                <a:ext uri="{FF2B5EF4-FFF2-40B4-BE49-F238E27FC236}">
                  <a16:creationId xmlns:a16="http://schemas.microsoft.com/office/drawing/2014/main" id="{13DD9A08-7A3F-FE43-AFAB-5E1388BE617B}"/>
                </a:ext>
              </a:extLst>
            </p:cNvPr>
            <p:cNvSpPr/>
            <p:nvPr/>
          </p:nvSpPr>
          <p:spPr>
            <a:xfrm>
              <a:off x="5061820" y="2636912"/>
              <a:ext cx="1656184" cy="252028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endParaRPr>
            </a:p>
          </p:txBody>
        </p:sp>
        <p:sp>
          <p:nvSpPr>
            <p:cNvPr id="23" name="직사각형 22">
              <a:extLst>
                <a:ext uri="{FF2B5EF4-FFF2-40B4-BE49-F238E27FC236}">
                  <a16:creationId xmlns:a16="http://schemas.microsoft.com/office/drawing/2014/main" id="{27A584C9-EAF6-5744-A5F0-E6FA7076937A}"/>
                </a:ext>
              </a:extLst>
            </p:cNvPr>
            <p:cNvSpPr/>
            <p:nvPr/>
          </p:nvSpPr>
          <p:spPr>
            <a:xfrm>
              <a:off x="5151426" y="4571310"/>
              <a:ext cx="1476973" cy="36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chemeClr val="tx1"/>
                  </a:solidFill>
                </a:rPr>
                <a:t>Layer A</a:t>
              </a:r>
              <a:endParaRPr kumimoji="1" lang="ko-KR" altLang="en-US" sz="1100" dirty="0">
                <a:solidFill>
                  <a:schemeClr val="tx1"/>
                </a:solidFill>
              </a:endParaRPr>
            </a:p>
          </p:txBody>
        </p:sp>
        <p:sp>
          <p:nvSpPr>
            <p:cNvPr id="24" name="직사각형 23">
              <a:extLst>
                <a:ext uri="{FF2B5EF4-FFF2-40B4-BE49-F238E27FC236}">
                  <a16:creationId xmlns:a16="http://schemas.microsoft.com/office/drawing/2014/main" id="{35CE8974-C54C-C54F-8D95-D7019E65ADEA}"/>
                </a:ext>
              </a:extLst>
            </p:cNvPr>
            <p:cNvSpPr/>
            <p:nvPr/>
          </p:nvSpPr>
          <p:spPr>
            <a:xfrm>
              <a:off x="5151426" y="4144171"/>
              <a:ext cx="1476973" cy="36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chemeClr val="tx1"/>
                  </a:solidFill>
                </a:rPr>
                <a:t>Layer B</a:t>
              </a:r>
              <a:endParaRPr kumimoji="1" lang="ko-KR" altLang="en-US" sz="1100" dirty="0">
                <a:solidFill>
                  <a:schemeClr val="tx1"/>
                </a:solidFill>
              </a:endParaRPr>
            </a:p>
          </p:txBody>
        </p:sp>
        <p:sp>
          <p:nvSpPr>
            <p:cNvPr id="25" name="직사각형 24">
              <a:extLst>
                <a:ext uri="{FF2B5EF4-FFF2-40B4-BE49-F238E27FC236}">
                  <a16:creationId xmlns:a16="http://schemas.microsoft.com/office/drawing/2014/main" id="{CE131B34-CB33-044A-A80E-E5E8536CB63D}"/>
                </a:ext>
              </a:extLst>
            </p:cNvPr>
            <p:cNvSpPr/>
            <p:nvPr/>
          </p:nvSpPr>
          <p:spPr>
            <a:xfrm>
              <a:off x="5151426" y="3717032"/>
              <a:ext cx="1476973" cy="36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chemeClr val="tx1"/>
                  </a:solidFill>
                </a:rPr>
                <a:t>Layer C</a:t>
              </a:r>
              <a:endParaRPr kumimoji="1" lang="ko-KR" altLang="en-US" sz="1100" dirty="0">
                <a:solidFill>
                  <a:schemeClr val="tx1"/>
                </a:solidFill>
              </a:endParaRPr>
            </a:p>
          </p:txBody>
        </p:sp>
        <p:sp>
          <p:nvSpPr>
            <p:cNvPr id="26" name="직사각형 25">
              <a:extLst>
                <a:ext uri="{FF2B5EF4-FFF2-40B4-BE49-F238E27FC236}">
                  <a16:creationId xmlns:a16="http://schemas.microsoft.com/office/drawing/2014/main" id="{C97A6734-0B31-494F-85E0-282DC5F6005B}"/>
                </a:ext>
              </a:extLst>
            </p:cNvPr>
            <p:cNvSpPr/>
            <p:nvPr/>
          </p:nvSpPr>
          <p:spPr>
            <a:xfrm>
              <a:off x="5151426" y="3289893"/>
              <a:ext cx="1476973" cy="360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err="1">
                  <a:solidFill>
                    <a:schemeClr val="tx1"/>
                  </a:solidFill>
                </a:rPr>
                <a:t>nginx</a:t>
              </a:r>
              <a:endParaRPr kumimoji="1" lang="ko-KR" altLang="en-US" sz="1100" dirty="0">
                <a:solidFill>
                  <a:schemeClr val="tx1"/>
                </a:solidFill>
              </a:endParaRPr>
            </a:p>
          </p:txBody>
        </p:sp>
        <p:sp>
          <p:nvSpPr>
            <p:cNvPr id="27" name="직사각형 26">
              <a:extLst>
                <a:ext uri="{FF2B5EF4-FFF2-40B4-BE49-F238E27FC236}">
                  <a16:creationId xmlns:a16="http://schemas.microsoft.com/office/drawing/2014/main" id="{26D090BF-26A4-C242-AE00-7C86C0E1CADF}"/>
                </a:ext>
              </a:extLst>
            </p:cNvPr>
            <p:cNvSpPr/>
            <p:nvPr/>
          </p:nvSpPr>
          <p:spPr>
            <a:xfrm>
              <a:off x="5151425" y="2862754"/>
              <a:ext cx="1476973" cy="360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chemeClr val="tx1"/>
                  </a:solidFill>
                </a:rPr>
                <a:t>Web App.</a:t>
              </a:r>
              <a:endParaRPr kumimoji="1" lang="ko-KR" altLang="en-US" sz="1100" dirty="0">
                <a:solidFill>
                  <a:schemeClr val="tx1"/>
                </a:solidFill>
              </a:endParaRPr>
            </a:p>
          </p:txBody>
        </p:sp>
        <p:sp>
          <p:nvSpPr>
            <p:cNvPr id="34" name="TextBox 33">
              <a:extLst>
                <a:ext uri="{FF2B5EF4-FFF2-40B4-BE49-F238E27FC236}">
                  <a16:creationId xmlns:a16="http://schemas.microsoft.com/office/drawing/2014/main" id="{2F85987F-59B4-2940-8782-48D88E1EEB03}"/>
                </a:ext>
              </a:extLst>
            </p:cNvPr>
            <p:cNvSpPr txBox="1"/>
            <p:nvPr/>
          </p:nvSpPr>
          <p:spPr>
            <a:xfrm>
              <a:off x="5077158" y="5223271"/>
              <a:ext cx="1625510" cy="307777"/>
            </a:xfrm>
            <a:prstGeom prst="rect">
              <a:avLst/>
            </a:prstGeom>
            <a:noFill/>
          </p:spPr>
          <p:txBody>
            <a:bodyPr wrap="none" rtlCol="0">
              <a:spAutoFit/>
            </a:bodyPr>
            <a:lstStyle/>
            <a:p>
              <a:pPr algn="ctr"/>
              <a:r>
                <a:rPr kumimoji="1" lang="en-US" altLang="ko-KR" sz="1400" b="1" dirty="0">
                  <a:latin typeface="+mj-lt"/>
                  <a:ea typeface="맑은고딕" charset="0"/>
                </a:rPr>
                <a:t>Web App. Image</a:t>
              </a:r>
              <a:endParaRPr kumimoji="1" lang="ko-KR" altLang="en-US" sz="1400" b="1" dirty="0">
                <a:latin typeface="+mj-lt"/>
                <a:ea typeface="맑은고딕" charset="0"/>
              </a:endParaRPr>
            </a:p>
          </p:txBody>
        </p:sp>
      </p:grpSp>
      <p:grpSp>
        <p:nvGrpSpPr>
          <p:cNvPr id="10" name="그룹 9">
            <a:extLst>
              <a:ext uri="{FF2B5EF4-FFF2-40B4-BE49-F238E27FC236}">
                <a16:creationId xmlns:a16="http://schemas.microsoft.com/office/drawing/2014/main" id="{BB2B09EC-F384-D549-92A4-2E8A8A6A7BBC}"/>
              </a:ext>
            </a:extLst>
          </p:cNvPr>
          <p:cNvGrpSpPr/>
          <p:nvPr/>
        </p:nvGrpSpPr>
        <p:grpSpPr>
          <a:xfrm>
            <a:off x="7240332" y="2937480"/>
            <a:ext cx="2720401" cy="2600321"/>
            <a:chOff x="7240332" y="2937480"/>
            <a:chExt cx="2720401" cy="2600321"/>
          </a:xfrm>
        </p:grpSpPr>
        <p:sp>
          <p:nvSpPr>
            <p:cNvPr id="28" name="직사각형 27">
              <a:extLst>
                <a:ext uri="{FF2B5EF4-FFF2-40B4-BE49-F238E27FC236}">
                  <a16:creationId xmlns:a16="http://schemas.microsoft.com/office/drawing/2014/main" id="{9DA2A8BA-0223-854D-9AF8-4E061AE66B8F}"/>
                </a:ext>
              </a:extLst>
            </p:cNvPr>
            <p:cNvSpPr/>
            <p:nvPr/>
          </p:nvSpPr>
          <p:spPr>
            <a:xfrm>
              <a:off x="7348478" y="3153504"/>
              <a:ext cx="1708978" cy="200368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endParaRPr>
            </a:p>
          </p:txBody>
        </p:sp>
        <p:sp>
          <p:nvSpPr>
            <p:cNvPr id="30" name="평행 사변형[P] 29">
              <a:extLst>
                <a:ext uri="{FF2B5EF4-FFF2-40B4-BE49-F238E27FC236}">
                  <a16:creationId xmlns:a16="http://schemas.microsoft.com/office/drawing/2014/main" id="{371A4F8E-2FEF-0E43-A40D-00C58D37E127}"/>
                </a:ext>
              </a:extLst>
            </p:cNvPr>
            <p:cNvSpPr/>
            <p:nvPr/>
          </p:nvSpPr>
          <p:spPr>
            <a:xfrm>
              <a:off x="7348478" y="2937480"/>
              <a:ext cx="2069018" cy="216024"/>
            </a:xfrm>
            <a:prstGeom prst="parallelogram">
              <a:avLst>
                <a:gd name="adj" fmla="val 16958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endParaRPr>
            </a:p>
          </p:txBody>
        </p:sp>
        <p:sp>
          <p:nvSpPr>
            <p:cNvPr id="32" name="평행 사변형[P] 31">
              <a:extLst>
                <a:ext uri="{FF2B5EF4-FFF2-40B4-BE49-F238E27FC236}">
                  <a16:creationId xmlns:a16="http://schemas.microsoft.com/office/drawing/2014/main" id="{2D36508E-3BE7-A04A-A00F-C5144B1400F8}"/>
                </a:ext>
              </a:extLst>
            </p:cNvPr>
            <p:cNvSpPr/>
            <p:nvPr/>
          </p:nvSpPr>
          <p:spPr>
            <a:xfrm rot="8985359">
              <a:off x="8523579" y="3181575"/>
              <a:ext cx="1437154" cy="1731521"/>
            </a:xfrm>
            <a:prstGeom prst="parallelogram">
              <a:avLst>
                <a:gd name="adj" fmla="val 7010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endParaRPr>
            </a:p>
          </p:txBody>
        </p:sp>
        <p:sp>
          <p:nvSpPr>
            <p:cNvPr id="33" name="직사각형 32">
              <a:extLst>
                <a:ext uri="{FF2B5EF4-FFF2-40B4-BE49-F238E27FC236}">
                  <a16:creationId xmlns:a16="http://schemas.microsoft.com/office/drawing/2014/main" id="{98158108-55B0-C14C-846B-527268B69953}"/>
                </a:ext>
              </a:extLst>
            </p:cNvPr>
            <p:cNvSpPr/>
            <p:nvPr/>
          </p:nvSpPr>
          <p:spPr>
            <a:xfrm>
              <a:off x="7465237" y="4144170"/>
              <a:ext cx="1441838" cy="78713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chemeClr val="tx1"/>
                  </a:solidFill>
                </a:rPr>
                <a:t>Web App. </a:t>
              </a:r>
            </a:p>
            <a:p>
              <a:pPr algn="ctr"/>
              <a:r>
                <a:rPr kumimoji="1" lang="en-US" altLang="ko-KR" sz="1100" dirty="0">
                  <a:solidFill>
                    <a:schemeClr val="tx1"/>
                  </a:solidFill>
                </a:rPr>
                <a:t>Image Layer</a:t>
              </a:r>
              <a:endParaRPr kumimoji="1" lang="ko-KR" altLang="en-US" sz="1100" dirty="0">
                <a:solidFill>
                  <a:schemeClr val="tx1"/>
                </a:solidFill>
              </a:endParaRPr>
            </a:p>
          </p:txBody>
        </p:sp>
        <p:sp>
          <p:nvSpPr>
            <p:cNvPr id="36" name="직사각형 35">
              <a:extLst>
                <a:ext uri="{FF2B5EF4-FFF2-40B4-BE49-F238E27FC236}">
                  <a16:creationId xmlns:a16="http://schemas.microsoft.com/office/drawing/2014/main" id="{EF077CA0-724A-9743-8EC5-0139292A4425}"/>
                </a:ext>
              </a:extLst>
            </p:cNvPr>
            <p:cNvSpPr/>
            <p:nvPr/>
          </p:nvSpPr>
          <p:spPr>
            <a:xfrm>
              <a:off x="7438083" y="3284199"/>
              <a:ext cx="1441838" cy="78713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chemeClr val="tx1"/>
                  </a:solidFill>
                </a:rPr>
                <a:t>R/W Layer</a:t>
              </a:r>
              <a:endParaRPr kumimoji="1" lang="ko-KR" altLang="en-US" sz="1100" dirty="0">
                <a:solidFill>
                  <a:schemeClr val="tx1"/>
                </a:solidFill>
              </a:endParaRPr>
            </a:p>
          </p:txBody>
        </p:sp>
        <p:sp>
          <p:nvSpPr>
            <p:cNvPr id="37" name="TextBox 36">
              <a:extLst>
                <a:ext uri="{FF2B5EF4-FFF2-40B4-BE49-F238E27FC236}">
                  <a16:creationId xmlns:a16="http://schemas.microsoft.com/office/drawing/2014/main" id="{66B3D418-CF10-AC4A-AA74-DD3101C0CBFE}"/>
                </a:ext>
              </a:extLst>
            </p:cNvPr>
            <p:cNvSpPr txBox="1"/>
            <p:nvPr/>
          </p:nvSpPr>
          <p:spPr>
            <a:xfrm>
              <a:off x="7240332" y="5230024"/>
              <a:ext cx="1925271" cy="307777"/>
            </a:xfrm>
            <a:prstGeom prst="rect">
              <a:avLst/>
            </a:prstGeom>
            <a:noFill/>
          </p:spPr>
          <p:txBody>
            <a:bodyPr wrap="none" rtlCol="0">
              <a:spAutoFit/>
            </a:bodyPr>
            <a:lstStyle/>
            <a:p>
              <a:pPr algn="ctr"/>
              <a:r>
                <a:rPr kumimoji="1" lang="en-US" altLang="ko-KR" sz="1400" b="1" dirty="0">
                  <a:latin typeface="+mj-lt"/>
                  <a:ea typeface="맑은고딕" charset="0"/>
                </a:rPr>
                <a:t>Web App. Container</a:t>
              </a:r>
              <a:endParaRPr kumimoji="1" lang="ko-KR" altLang="en-US" sz="1400" b="1" dirty="0">
                <a:latin typeface="+mj-lt"/>
                <a:ea typeface="맑은고딕" charset="0"/>
              </a:endParaRPr>
            </a:p>
          </p:txBody>
        </p:sp>
      </p:grpSp>
      <p:grpSp>
        <p:nvGrpSpPr>
          <p:cNvPr id="38" name="그룹 37">
            <a:extLst>
              <a:ext uri="{FF2B5EF4-FFF2-40B4-BE49-F238E27FC236}">
                <a16:creationId xmlns:a16="http://schemas.microsoft.com/office/drawing/2014/main" id="{CF788D6C-9BEE-1C4B-910A-C187B0B0DA32}"/>
              </a:ext>
            </a:extLst>
          </p:cNvPr>
          <p:cNvGrpSpPr/>
          <p:nvPr/>
        </p:nvGrpSpPr>
        <p:grpSpPr>
          <a:xfrm>
            <a:off x="6393160" y="3248188"/>
            <a:ext cx="955318" cy="401705"/>
            <a:chOff x="6405120" y="3962128"/>
            <a:chExt cx="955318" cy="401705"/>
          </a:xfrm>
        </p:grpSpPr>
        <p:cxnSp>
          <p:nvCxnSpPr>
            <p:cNvPr id="39" name="Straight Arrow Connector 29">
              <a:extLst>
                <a:ext uri="{FF2B5EF4-FFF2-40B4-BE49-F238E27FC236}">
                  <a16:creationId xmlns:a16="http://schemas.microsoft.com/office/drawing/2014/main" id="{F719AF3A-D6F3-6949-B7E9-25D772D9F8E4}"/>
                </a:ext>
              </a:extLst>
            </p:cNvPr>
            <p:cNvCxnSpPr>
              <a:cxnSpLocks/>
            </p:cNvCxnSpPr>
            <p:nvPr/>
          </p:nvCxnSpPr>
          <p:spPr>
            <a:xfrm>
              <a:off x="6405120" y="4351139"/>
              <a:ext cx="955318" cy="12694"/>
            </a:xfrm>
            <a:prstGeom prst="straightConnector1">
              <a:avLst/>
            </a:prstGeom>
            <a:ln w="571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A3A993C-54E1-7640-886B-B0377E863421}"/>
                </a:ext>
              </a:extLst>
            </p:cNvPr>
            <p:cNvSpPr txBox="1"/>
            <p:nvPr/>
          </p:nvSpPr>
          <p:spPr>
            <a:xfrm>
              <a:off x="6410676" y="3962128"/>
              <a:ext cx="852889" cy="356453"/>
            </a:xfrm>
            <a:prstGeom prst="rect">
              <a:avLst/>
            </a:prstGeom>
            <a:noFill/>
          </p:spPr>
          <p:txBody>
            <a:bodyPr wrap="square" lIns="0" tIns="0" rIns="0" bIns="0" rtlCol="0">
              <a:noAutofit/>
            </a:bodyPr>
            <a:lstStyle/>
            <a:p>
              <a:pPr algn="ctr">
                <a:lnSpc>
                  <a:spcPct val="90000"/>
                </a:lnSpc>
              </a:pPr>
              <a:r>
                <a:rPr lang="en-US" sz="2000" b="1" dirty="0"/>
                <a:t>run</a:t>
              </a:r>
            </a:p>
          </p:txBody>
        </p:sp>
      </p:grpSp>
      <p:cxnSp>
        <p:nvCxnSpPr>
          <p:cNvPr id="35" name="구부러진 연결선[U] 34">
            <a:extLst>
              <a:ext uri="{FF2B5EF4-FFF2-40B4-BE49-F238E27FC236}">
                <a16:creationId xmlns:a16="http://schemas.microsoft.com/office/drawing/2014/main" id="{4F6F8553-1403-9341-B3DE-0FA758CF24F4}"/>
              </a:ext>
            </a:extLst>
          </p:cNvPr>
          <p:cNvCxnSpPr>
            <a:stCxn id="22" idx="3"/>
            <a:endCxn id="33" idx="1"/>
          </p:cNvCxnSpPr>
          <p:nvPr/>
        </p:nvCxnSpPr>
        <p:spPr>
          <a:xfrm>
            <a:off x="6367438" y="3897052"/>
            <a:ext cx="1097799" cy="64068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524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ADA028-3062-B043-A28D-D1425FACD6E9}"/>
              </a:ext>
            </a:extLst>
          </p:cNvPr>
          <p:cNvSpPr>
            <a:spLocks noGrp="1"/>
          </p:cNvSpPr>
          <p:nvPr>
            <p:ph type="title"/>
          </p:nvPr>
        </p:nvSpPr>
        <p:spPr/>
        <p:txBody>
          <a:bodyPr/>
          <a:lstStyle/>
          <a:p>
            <a:r>
              <a:rPr lang="ko-KR" altLang="en-US" dirty="0"/>
              <a:t>기본적인 </a:t>
            </a:r>
            <a:r>
              <a:rPr lang="en-US" altLang="ko-KR" dirty="0"/>
              <a:t>Docker </a:t>
            </a:r>
            <a:r>
              <a:rPr lang="ko-KR" altLang="en-US" dirty="0"/>
              <a:t>명령어들 </a:t>
            </a:r>
            <a:r>
              <a:rPr lang="en-US" altLang="ko-KR" dirty="0"/>
              <a:t>-</a:t>
            </a:r>
            <a:r>
              <a:rPr lang="ko-KR" altLang="en-US" dirty="0"/>
              <a:t> 이미지 관리</a:t>
            </a:r>
            <a:endParaRPr kumimoji="1" lang="ko-KR" altLang="en-US" dirty="0"/>
          </a:p>
        </p:txBody>
      </p:sp>
      <p:sp>
        <p:nvSpPr>
          <p:cNvPr id="3" name="텍스트 개체 틀 2">
            <a:extLst>
              <a:ext uri="{FF2B5EF4-FFF2-40B4-BE49-F238E27FC236}">
                <a16:creationId xmlns:a16="http://schemas.microsoft.com/office/drawing/2014/main" id="{D2B010CD-F1ED-964E-9D8E-2F32671CEBC4}"/>
              </a:ext>
            </a:extLst>
          </p:cNvPr>
          <p:cNvSpPr txBox="1">
            <a:spLocks/>
          </p:cNvSpPr>
          <p:nvPr/>
        </p:nvSpPr>
        <p:spPr>
          <a:xfrm>
            <a:off x="281786" y="980728"/>
            <a:ext cx="9359900" cy="5400600"/>
          </a:xfrm>
          <a:prstGeom prst="rect">
            <a:avLst/>
          </a:prstGeom>
        </p:spPr>
        <p:txBody>
          <a:bodyPr>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326980" indent="-365125">
              <a:buFont typeface="+mj-lt"/>
              <a:buAutoNum type="romanUcPeriod"/>
            </a:pPr>
            <a:r>
              <a:rPr kumimoji="1" lang="en-US" altLang="ko-KR" sz="2000" dirty="0"/>
              <a:t>docker pull: </a:t>
            </a:r>
            <a:r>
              <a:rPr kumimoji="1" lang="ko-KR" altLang="en-US" sz="2000" dirty="0"/>
              <a:t>이미지 </a:t>
            </a:r>
            <a:r>
              <a:rPr kumimoji="1" lang="en-US" altLang="ko-KR" sz="2000" dirty="0"/>
              <a:t>Registry</a:t>
            </a:r>
            <a:r>
              <a:rPr kumimoji="1" lang="ko-KR" altLang="en-US" sz="2000" dirty="0"/>
              <a:t>에서 이미지 가져오기</a:t>
            </a:r>
            <a:endParaRPr kumimoji="1" lang="en-US" altLang="ko-KR" sz="2000" dirty="0"/>
          </a:p>
          <a:p>
            <a:pPr marL="326980" indent="-365125">
              <a:buFont typeface="+mj-lt"/>
              <a:buAutoNum type="romanUcPeriod"/>
            </a:pPr>
            <a:endParaRPr kumimoji="1" lang="en-US" altLang="ko-KR" sz="2000" dirty="0"/>
          </a:p>
          <a:p>
            <a:pPr marL="326980" indent="-365125">
              <a:buFont typeface="+mj-lt"/>
              <a:buAutoNum type="romanUcPeriod"/>
            </a:pPr>
            <a:endParaRPr kumimoji="1" lang="en-US" altLang="ko-KR" sz="2000" dirty="0"/>
          </a:p>
          <a:p>
            <a:pPr marL="326980" indent="-365125">
              <a:buFont typeface="+mj-lt"/>
              <a:buAutoNum type="romanUcPeriod"/>
            </a:pPr>
            <a:r>
              <a:rPr kumimoji="1" lang="en-US" altLang="ko-KR" sz="2000" dirty="0"/>
              <a:t>docker tag: </a:t>
            </a:r>
            <a:r>
              <a:rPr kumimoji="1" lang="ko-KR" altLang="en-US" sz="2000" dirty="0"/>
              <a:t>이미지에 새로운 </a:t>
            </a:r>
            <a:r>
              <a:rPr kumimoji="1" lang="en-US" altLang="ko-KR" sz="2000" dirty="0"/>
              <a:t>tag </a:t>
            </a:r>
            <a:r>
              <a:rPr kumimoji="1" lang="ko-KR" altLang="en-US" sz="2000" dirty="0"/>
              <a:t>달기</a:t>
            </a:r>
            <a:endParaRPr kumimoji="1" lang="en-US" altLang="ko-KR" sz="2000" dirty="0"/>
          </a:p>
          <a:p>
            <a:pPr marL="326980" indent="-365125">
              <a:buFont typeface="+mj-lt"/>
              <a:buAutoNum type="romanUcPeriod"/>
            </a:pPr>
            <a:endParaRPr kumimoji="1" lang="en-US" altLang="ko-KR" sz="2000" dirty="0"/>
          </a:p>
          <a:p>
            <a:pPr marL="326980" indent="-365125">
              <a:buFont typeface="+mj-lt"/>
              <a:buAutoNum type="romanUcPeriod"/>
            </a:pPr>
            <a:endParaRPr kumimoji="1" lang="en-US" altLang="ko-KR" sz="2000" dirty="0"/>
          </a:p>
          <a:p>
            <a:pPr marL="326980" indent="-365125">
              <a:buFont typeface="+mj-lt"/>
              <a:buAutoNum type="romanUcPeriod"/>
            </a:pPr>
            <a:r>
              <a:rPr kumimoji="1" lang="en-US" altLang="ko-KR" sz="2000" dirty="0"/>
              <a:t>docker push: registry</a:t>
            </a:r>
            <a:r>
              <a:rPr kumimoji="1" lang="ko-KR" altLang="en-US" sz="2000" dirty="0"/>
              <a:t>에 이미지 올리기</a:t>
            </a:r>
            <a:endParaRPr kumimoji="1" lang="en-US" altLang="ko-KR" sz="2000" dirty="0"/>
          </a:p>
          <a:p>
            <a:pPr marL="326980" indent="-365125">
              <a:buFont typeface="+mj-lt"/>
              <a:buAutoNum type="romanUcPeriod"/>
            </a:pPr>
            <a:endParaRPr kumimoji="1" lang="en-US" altLang="ko-KR" sz="2000" dirty="0"/>
          </a:p>
          <a:p>
            <a:pPr marL="326980" indent="-365125">
              <a:buFont typeface="+mj-lt"/>
              <a:buAutoNum type="romanUcPeriod"/>
            </a:pPr>
            <a:endParaRPr kumimoji="1" lang="en-US" altLang="ko-KR" sz="2000" dirty="0"/>
          </a:p>
          <a:p>
            <a:pPr marL="326980" indent="-365125">
              <a:buFont typeface="+mj-lt"/>
              <a:buAutoNum type="romanUcPeriod"/>
            </a:pPr>
            <a:r>
              <a:rPr kumimoji="1" lang="en-US" altLang="ko-KR" sz="2000" dirty="0"/>
              <a:t>docker images: </a:t>
            </a:r>
            <a:r>
              <a:rPr kumimoji="1" lang="ko-KR" altLang="en-US" sz="2000" dirty="0"/>
              <a:t>현재 내 </a:t>
            </a:r>
            <a:r>
              <a:rPr kumimoji="1" lang="en-US" altLang="ko-KR" sz="2000" dirty="0"/>
              <a:t>PC</a:t>
            </a:r>
            <a:r>
              <a:rPr kumimoji="1" lang="ko-KR" altLang="en-US" sz="2000" dirty="0"/>
              <a:t>에 </a:t>
            </a:r>
            <a:r>
              <a:rPr kumimoji="1" lang="en-US" altLang="ko-KR" sz="2000" dirty="0"/>
              <a:t>Load</a:t>
            </a:r>
            <a:r>
              <a:rPr kumimoji="1" lang="ko-KR" altLang="en-US" sz="2000" dirty="0"/>
              <a:t> 된 이미지 목록 조회</a:t>
            </a:r>
            <a:endParaRPr kumimoji="1" lang="en-US" altLang="ko-KR" sz="2000" dirty="0"/>
          </a:p>
          <a:p>
            <a:pPr marL="326980" indent="-365125">
              <a:buFont typeface="+mj-lt"/>
              <a:buAutoNum type="romanUcPeriod"/>
            </a:pPr>
            <a:endParaRPr kumimoji="1" lang="en-US" altLang="ko-KR" sz="2000" dirty="0"/>
          </a:p>
          <a:p>
            <a:pPr marL="326980" indent="-365125">
              <a:buFont typeface="+mj-lt"/>
              <a:buAutoNum type="romanUcPeriod"/>
            </a:pPr>
            <a:endParaRPr kumimoji="1" lang="en-US" altLang="ko-KR" sz="2000" dirty="0"/>
          </a:p>
          <a:p>
            <a:pPr marL="326980" indent="-365125">
              <a:buFont typeface="+mj-lt"/>
              <a:buAutoNum type="romanUcPeriod"/>
            </a:pPr>
            <a:r>
              <a:rPr kumimoji="1" lang="en-US" altLang="ko-KR" sz="2000" dirty="0"/>
              <a:t>docker </a:t>
            </a:r>
            <a:r>
              <a:rPr kumimoji="1" lang="en-US" altLang="ko-KR" sz="2000" dirty="0" err="1"/>
              <a:t>rmi</a:t>
            </a:r>
            <a:r>
              <a:rPr kumimoji="1" lang="en-US" altLang="ko-KR" sz="2000" dirty="0"/>
              <a:t>: </a:t>
            </a:r>
            <a:r>
              <a:rPr kumimoji="1" lang="ko-KR" altLang="en-US" sz="2000" dirty="0"/>
              <a:t>현재 내 </a:t>
            </a:r>
            <a:r>
              <a:rPr kumimoji="1" lang="en-US" altLang="ko-KR" sz="2000" dirty="0"/>
              <a:t>PC</a:t>
            </a:r>
            <a:r>
              <a:rPr kumimoji="1" lang="ko-KR" altLang="en-US" sz="2000" dirty="0"/>
              <a:t>에 </a:t>
            </a:r>
            <a:r>
              <a:rPr kumimoji="1" lang="en-US" altLang="ko-KR" sz="2000" dirty="0"/>
              <a:t>Load</a:t>
            </a:r>
            <a:r>
              <a:rPr kumimoji="1" lang="ko-KR" altLang="en-US" sz="2000" dirty="0"/>
              <a:t> 된 이미지 중 특정 이미지 삭제</a:t>
            </a:r>
            <a:endParaRPr kumimoji="1" lang="en-US" altLang="ko-KR" sz="2000" dirty="0"/>
          </a:p>
          <a:p>
            <a:pPr marL="326980" indent="-365125">
              <a:buFont typeface="+mj-lt"/>
              <a:buAutoNum type="romanUcPeriod"/>
            </a:pPr>
            <a:endParaRPr kumimoji="1" lang="en-US" altLang="ko-KR" sz="2000" dirty="0"/>
          </a:p>
          <a:p>
            <a:pPr marL="727030" lvl="1" indent="-365125">
              <a:buFont typeface="+mj-lt"/>
              <a:buAutoNum type="romanUcPeriod"/>
            </a:pPr>
            <a:endParaRPr kumimoji="1" lang="en-US" altLang="ko-KR" sz="1600" dirty="0"/>
          </a:p>
          <a:p>
            <a:pPr marL="238125" indent="-238125">
              <a:buFont typeface="+mj-lt"/>
              <a:buAutoNum type="romanUcPeriod"/>
            </a:pPr>
            <a:endParaRPr kumimoji="1" lang="en-US" altLang="ko-KR" dirty="0"/>
          </a:p>
        </p:txBody>
      </p:sp>
      <p:sp>
        <p:nvSpPr>
          <p:cNvPr id="4" name="직사각형 3">
            <a:extLst>
              <a:ext uri="{FF2B5EF4-FFF2-40B4-BE49-F238E27FC236}">
                <a16:creationId xmlns:a16="http://schemas.microsoft.com/office/drawing/2014/main" id="{644B114A-196B-8447-8BE9-B97CB7A4C7F9}"/>
              </a:ext>
            </a:extLst>
          </p:cNvPr>
          <p:cNvSpPr/>
          <p:nvPr/>
        </p:nvSpPr>
        <p:spPr>
          <a:xfrm>
            <a:off x="776536" y="1412776"/>
            <a:ext cx="8704232" cy="3600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nsolas" panose="020B0609020204030204" pitchFamily="49" charset="0"/>
                <a:cs typeface="Consolas" panose="020B0609020204030204" pitchFamily="49" charset="0"/>
              </a:rPr>
              <a:t>$ docker pull &lt;image name&gt;</a:t>
            </a:r>
            <a:endParaRPr kumimoji="1" lang="ko-KR" altLang="en-US" dirty="0">
              <a:solidFill>
                <a:schemeClr val="tx1"/>
              </a:solidFill>
              <a:latin typeface="Consolas" panose="020B0609020204030204" pitchFamily="49" charset="0"/>
              <a:cs typeface="Consolas" panose="020B0609020204030204" pitchFamily="49" charset="0"/>
            </a:endParaRPr>
          </a:p>
        </p:txBody>
      </p:sp>
      <p:sp>
        <p:nvSpPr>
          <p:cNvPr id="5" name="직사각형 4">
            <a:extLst>
              <a:ext uri="{FF2B5EF4-FFF2-40B4-BE49-F238E27FC236}">
                <a16:creationId xmlns:a16="http://schemas.microsoft.com/office/drawing/2014/main" id="{5BC0577C-AD78-D74F-9985-7F3402B46AB1}"/>
              </a:ext>
            </a:extLst>
          </p:cNvPr>
          <p:cNvSpPr/>
          <p:nvPr/>
        </p:nvSpPr>
        <p:spPr>
          <a:xfrm>
            <a:off x="776536" y="2510898"/>
            <a:ext cx="8704232" cy="3600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nsolas" panose="020B0609020204030204" pitchFamily="49" charset="0"/>
                <a:cs typeface="Consolas" panose="020B0609020204030204" pitchFamily="49" charset="0"/>
              </a:rPr>
              <a:t>$ docker tag &lt;source image&gt; &lt;image registry&gt;/&lt;image name&gt;:&lt;tag&gt;</a:t>
            </a:r>
            <a:endParaRPr kumimoji="1" lang="ko-KR" altLang="en-US" dirty="0">
              <a:solidFill>
                <a:schemeClr val="tx1"/>
              </a:solidFill>
              <a:latin typeface="Consolas" panose="020B0609020204030204" pitchFamily="49" charset="0"/>
              <a:cs typeface="Consolas" panose="020B0609020204030204" pitchFamily="49" charset="0"/>
            </a:endParaRPr>
          </a:p>
        </p:txBody>
      </p:sp>
      <p:sp>
        <p:nvSpPr>
          <p:cNvPr id="6" name="직사각형 5">
            <a:extLst>
              <a:ext uri="{FF2B5EF4-FFF2-40B4-BE49-F238E27FC236}">
                <a16:creationId xmlns:a16="http://schemas.microsoft.com/office/drawing/2014/main" id="{B26F9851-E086-BD40-843F-3BF4AF8C6C50}"/>
              </a:ext>
            </a:extLst>
          </p:cNvPr>
          <p:cNvSpPr/>
          <p:nvPr/>
        </p:nvSpPr>
        <p:spPr>
          <a:xfrm>
            <a:off x="776536" y="3609020"/>
            <a:ext cx="8704232" cy="3600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nsolas" panose="020B0609020204030204" pitchFamily="49" charset="0"/>
                <a:cs typeface="Consolas" panose="020B0609020204030204" pitchFamily="49" charset="0"/>
              </a:rPr>
              <a:t>$ docker push &lt;image registry&gt;/&lt;image name&gt;:&lt;tag&gt;</a:t>
            </a:r>
            <a:endParaRPr kumimoji="1" lang="ko-KR" altLang="en-US" dirty="0">
              <a:solidFill>
                <a:schemeClr val="tx1"/>
              </a:solidFill>
              <a:latin typeface="Consolas" panose="020B0609020204030204" pitchFamily="49" charset="0"/>
              <a:cs typeface="Consolas" panose="020B0609020204030204" pitchFamily="49" charset="0"/>
            </a:endParaRPr>
          </a:p>
        </p:txBody>
      </p:sp>
      <p:sp>
        <p:nvSpPr>
          <p:cNvPr id="7" name="직사각형 6">
            <a:extLst>
              <a:ext uri="{FF2B5EF4-FFF2-40B4-BE49-F238E27FC236}">
                <a16:creationId xmlns:a16="http://schemas.microsoft.com/office/drawing/2014/main" id="{1CC375A0-252C-5F4E-906B-E74D394C606F}"/>
              </a:ext>
            </a:extLst>
          </p:cNvPr>
          <p:cNvSpPr/>
          <p:nvPr/>
        </p:nvSpPr>
        <p:spPr>
          <a:xfrm>
            <a:off x="776536" y="4707142"/>
            <a:ext cx="8704232" cy="3600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nsolas" panose="020B0609020204030204" pitchFamily="49" charset="0"/>
                <a:cs typeface="Consolas" panose="020B0609020204030204" pitchFamily="49" charset="0"/>
              </a:rPr>
              <a:t>$ docker images</a:t>
            </a:r>
            <a:endParaRPr kumimoji="1" lang="ko-KR" altLang="en-US" dirty="0">
              <a:solidFill>
                <a:schemeClr val="tx1"/>
              </a:solidFill>
              <a:latin typeface="Consolas" panose="020B0609020204030204" pitchFamily="49" charset="0"/>
              <a:cs typeface="Consolas" panose="020B0609020204030204" pitchFamily="49" charset="0"/>
            </a:endParaRPr>
          </a:p>
        </p:txBody>
      </p:sp>
      <p:sp>
        <p:nvSpPr>
          <p:cNvPr id="8" name="직사각형 7">
            <a:extLst>
              <a:ext uri="{FF2B5EF4-FFF2-40B4-BE49-F238E27FC236}">
                <a16:creationId xmlns:a16="http://schemas.microsoft.com/office/drawing/2014/main" id="{63E2E87B-4270-0443-9FFF-4CEB907C559E}"/>
              </a:ext>
            </a:extLst>
          </p:cNvPr>
          <p:cNvSpPr/>
          <p:nvPr/>
        </p:nvSpPr>
        <p:spPr>
          <a:xfrm>
            <a:off x="776536" y="5805264"/>
            <a:ext cx="8704232" cy="3600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nsolas" panose="020B0609020204030204" pitchFamily="49" charset="0"/>
                <a:cs typeface="Consolas" panose="020B0609020204030204" pitchFamily="49" charset="0"/>
              </a:rPr>
              <a:t>$ docker </a:t>
            </a:r>
            <a:r>
              <a:rPr lang="en-US" altLang="ko-KR" dirty="0" err="1">
                <a:solidFill>
                  <a:schemeClr val="tx1"/>
                </a:solidFill>
                <a:latin typeface="Consolas" panose="020B0609020204030204" pitchFamily="49" charset="0"/>
                <a:cs typeface="Consolas" panose="020B0609020204030204" pitchFamily="49" charset="0"/>
              </a:rPr>
              <a:t>rmi</a:t>
            </a:r>
            <a:r>
              <a:rPr lang="en-US" altLang="ko-KR" dirty="0">
                <a:solidFill>
                  <a:schemeClr val="tx1"/>
                </a:solidFill>
                <a:latin typeface="Consolas" panose="020B0609020204030204" pitchFamily="49" charset="0"/>
                <a:cs typeface="Consolas" panose="020B0609020204030204" pitchFamily="49" charset="0"/>
              </a:rPr>
              <a:t> &lt;image NAME or ID&gt;</a:t>
            </a:r>
            <a:endParaRPr kumimoji="1" lang="ko-KR" altLang="en-US"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71812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8A548C-A7E5-4E42-B3E3-F47AE086EF75}"/>
              </a:ext>
            </a:extLst>
          </p:cNvPr>
          <p:cNvSpPr>
            <a:spLocks noGrp="1"/>
          </p:cNvSpPr>
          <p:nvPr>
            <p:ph type="title"/>
          </p:nvPr>
        </p:nvSpPr>
        <p:spPr/>
        <p:txBody>
          <a:bodyPr/>
          <a:lstStyle/>
          <a:p>
            <a:r>
              <a:rPr lang="ko-KR" altLang="en-US" dirty="0"/>
              <a:t>기본적인 </a:t>
            </a:r>
            <a:r>
              <a:rPr lang="en-US" altLang="ko-KR" dirty="0"/>
              <a:t>Docker </a:t>
            </a:r>
            <a:r>
              <a:rPr lang="ko-KR" altLang="en-US" dirty="0"/>
              <a:t>명령어들 </a:t>
            </a:r>
            <a:r>
              <a:rPr lang="en-US" altLang="ko-KR" dirty="0"/>
              <a:t>-</a:t>
            </a:r>
            <a:r>
              <a:rPr lang="ko-KR" altLang="en-US" dirty="0"/>
              <a:t> 컨테이너 관리</a:t>
            </a:r>
            <a:endParaRPr kumimoji="1" lang="ko-KR" altLang="en-US" dirty="0"/>
          </a:p>
        </p:txBody>
      </p:sp>
      <p:sp>
        <p:nvSpPr>
          <p:cNvPr id="3" name="텍스트 개체 틀 2">
            <a:extLst>
              <a:ext uri="{FF2B5EF4-FFF2-40B4-BE49-F238E27FC236}">
                <a16:creationId xmlns:a16="http://schemas.microsoft.com/office/drawing/2014/main" id="{EE593D94-A9F6-794C-95CA-B094068C6F96}"/>
              </a:ext>
            </a:extLst>
          </p:cNvPr>
          <p:cNvSpPr txBox="1">
            <a:spLocks/>
          </p:cNvSpPr>
          <p:nvPr/>
        </p:nvSpPr>
        <p:spPr>
          <a:xfrm>
            <a:off x="281786" y="980728"/>
            <a:ext cx="9359900" cy="5400600"/>
          </a:xfrm>
          <a:prstGeom prst="rect">
            <a:avLst/>
          </a:prstGeom>
        </p:spPr>
        <p:txBody>
          <a:bodyPr>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326980" indent="-365125">
              <a:buFont typeface="+mj-lt"/>
              <a:buAutoNum type="romanUcPeriod"/>
            </a:pPr>
            <a:r>
              <a:rPr kumimoji="1" lang="en-US" altLang="ko-KR" sz="2000" dirty="0"/>
              <a:t>docker run: </a:t>
            </a:r>
            <a:r>
              <a:rPr kumimoji="1" lang="ko-KR" altLang="en-US" sz="2000" dirty="0"/>
              <a:t>이미지를 기반으로 컨테이너 실행</a:t>
            </a:r>
            <a:endParaRPr kumimoji="1" lang="en-US" altLang="ko-KR" sz="2000" dirty="0"/>
          </a:p>
          <a:p>
            <a:pPr marL="326980" indent="-365125">
              <a:buFont typeface="+mj-lt"/>
              <a:buAutoNum type="romanUcPeriod"/>
            </a:pPr>
            <a:endParaRPr kumimoji="1" lang="en-US" altLang="ko-KR" sz="2000" dirty="0"/>
          </a:p>
          <a:p>
            <a:pPr marL="326980" indent="-365125">
              <a:buFont typeface="+mj-lt"/>
              <a:buAutoNum type="romanUcPeriod"/>
            </a:pPr>
            <a:endParaRPr kumimoji="1" lang="en-US" altLang="ko-KR" sz="2000" dirty="0"/>
          </a:p>
          <a:p>
            <a:pPr marL="326980" indent="-365125">
              <a:buFont typeface="+mj-lt"/>
              <a:buAutoNum type="romanUcPeriod"/>
            </a:pPr>
            <a:r>
              <a:rPr kumimoji="1" lang="en-US" altLang="ko-KR" sz="2000" dirty="0"/>
              <a:t>docker </a:t>
            </a:r>
            <a:r>
              <a:rPr kumimoji="1" lang="en-US" altLang="ko-KR" sz="2000" dirty="0" err="1"/>
              <a:t>ps</a:t>
            </a:r>
            <a:r>
              <a:rPr kumimoji="1" lang="en-US" altLang="ko-KR" sz="2000" dirty="0"/>
              <a:t>: </a:t>
            </a:r>
            <a:r>
              <a:rPr kumimoji="1" lang="ko-KR" altLang="en-US" sz="2000" dirty="0"/>
              <a:t>실행 중인 컨테이너 리스트 조회</a:t>
            </a:r>
            <a:endParaRPr kumimoji="1" lang="en-US" altLang="ko-KR" sz="2000" dirty="0"/>
          </a:p>
          <a:p>
            <a:pPr marL="326980" indent="-365125">
              <a:buFont typeface="+mj-lt"/>
              <a:buAutoNum type="romanUcPeriod"/>
            </a:pPr>
            <a:endParaRPr kumimoji="1" lang="en-US" altLang="ko-KR" sz="2000" dirty="0"/>
          </a:p>
          <a:p>
            <a:pPr marL="326980" indent="-365125">
              <a:buFont typeface="+mj-lt"/>
              <a:buAutoNum type="romanUcPeriod"/>
            </a:pPr>
            <a:endParaRPr kumimoji="1" lang="en-US" altLang="ko-KR" sz="2000" dirty="0"/>
          </a:p>
          <a:p>
            <a:pPr marL="326980" indent="-365125">
              <a:buFont typeface="+mj-lt"/>
              <a:buAutoNum type="romanUcPeriod"/>
            </a:pPr>
            <a:r>
              <a:rPr kumimoji="1" lang="en-US" altLang="ko-KR" sz="2000" dirty="0"/>
              <a:t>docker stop/start/restart: </a:t>
            </a:r>
            <a:r>
              <a:rPr kumimoji="1" lang="ko-KR" altLang="en-US" sz="2000" dirty="0"/>
              <a:t>컨테이너 중지</a:t>
            </a:r>
            <a:r>
              <a:rPr kumimoji="1" lang="en-US" altLang="ko-KR" sz="2000" dirty="0"/>
              <a:t>/</a:t>
            </a:r>
            <a:r>
              <a:rPr kumimoji="1" lang="ko-KR" altLang="en-US" sz="2000" dirty="0"/>
              <a:t>시작</a:t>
            </a:r>
            <a:r>
              <a:rPr kumimoji="1" lang="en-US" altLang="ko-KR" sz="2000" dirty="0"/>
              <a:t>/</a:t>
            </a:r>
            <a:r>
              <a:rPr kumimoji="1" lang="ko-KR" altLang="en-US" sz="2000" dirty="0" err="1"/>
              <a:t>재시작</a:t>
            </a:r>
            <a:endParaRPr kumimoji="1" lang="en-US" altLang="ko-KR" sz="2000" dirty="0"/>
          </a:p>
          <a:p>
            <a:pPr marL="326980" indent="-365125">
              <a:buFont typeface="+mj-lt"/>
              <a:buAutoNum type="romanUcPeriod"/>
            </a:pPr>
            <a:endParaRPr kumimoji="1" lang="en-US" altLang="ko-KR" sz="2000" dirty="0"/>
          </a:p>
          <a:p>
            <a:pPr marL="326980" indent="-365125">
              <a:buFont typeface="+mj-lt"/>
              <a:buAutoNum type="romanUcPeriod"/>
            </a:pPr>
            <a:endParaRPr kumimoji="1" lang="en-US" altLang="ko-KR" sz="2000" dirty="0"/>
          </a:p>
          <a:p>
            <a:pPr marL="326980" indent="-365125">
              <a:buFont typeface="+mj-lt"/>
              <a:buAutoNum type="romanUcPeriod"/>
            </a:pPr>
            <a:r>
              <a:rPr kumimoji="1" lang="en-US" altLang="ko-KR" sz="2000" dirty="0"/>
              <a:t>docker </a:t>
            </a:r>
            <a:r>
              <a:rPr kumimoji="1" lang="en-US" altLang="ko-KR" sz="2000" dirty="0" err="1"/>
              <a:t>rm</a:t>
            </a:r>
            <a:r>
              <a:rPr kumimoji="1" lang="en-US" altLang="ko-KR" sz="2000" dirty="0"/>
              <a:t>: </a:t>
            </a:r>
            <a:r>
              <a:rPr kumimoji="1" lang="ko-KR" altLang="en-US" sz="2000" dirty="0"/>
              <a:t>중지 중인 컨테이너 완전 삭제</a:t>
            </a:r>
            <a:endParaRPr kumimoji="1" lang="en-US" altLang="ko-KR" sz="2000" dirty="0"/>
          </a:p>
          <a:p>
            <a:pPr marL="326980" indent="-365125">
              <a:buFont typeface="+mj-lt"/>
              <a:buAutoNum type="romanUcPeriod"/>
            </a:pPr>
            <a:endParaRPr kumimoji="1" lang="en-US" altLang="ko-KR" sz="2000" dirty="0"/>
          </a:p>
          <a:p>
            <a:pPr marL="326980" indent="-365125">
              <a:buFont typeface="+mj-lt"/>
              <a:buAutoNum type="romanUcPeriod"/>
            </a:pPr>
            <a:endParaRPr kumimoji="1" lang="en-US" altLang="ko-KR" sz="2000" dirty="0"/>
          </a:p>
          <a:p>
            <a:pPr marL="0" indent="0">
              <a:buNone/>
            </a:pPr>
            <a:endParaRPr kumimoji="1" lang="en-US" altLang="ko-KR" sz="2000" dirty="0"/>
          </a:p>
          <a:p>
            <a:pPr marL="727030" lvl="1" indent="-365125">
              <a:buFont typeface="+mj-lt"/>
              <a:buAutoNum type="romanUcPeriod"/>
            </a:pPr>
            <a:endParaRPr kumimoji="1" lang="en-US" altLang="ko-KR" sz="1600" dirty="0"/>
          </a:p>
          <a:p>
            <a:pPr marL="238125" indent="-238125">
              <a:buFont typeface="+mj-lt"/>
              <a:buAutoNum type="romanUcPeriod"/>
            </a:pPr>
            <a:endParaRPr kumimoji="1" lang="en-US" altLang="ko-KR" dirty="0"/>
          </a:p>
        </p:txBody>
      </p:sp>
      <p:sp>
        <p:nvSpPr>
          <p:cNvPr id="4" name="직사각형 3">
            <a:extLst>
              <a:ext uri="{FF2B5EF4-FFF2-40B4-BE49-F238E27FC236}">
                <a16:creationId xmlns:a16="http://schemas.microsoft.com/office/drawing/2014/main" id="{957A18F8-75EF-DB4D-91F4-53F6B0383D65}"/>
              </a:ext>
            </a:extLst>
          </p:cNvPr>
          <p:cNvSpPr/>
          <p:nvPr/>
        </p:nvSpPr>
        <p:spPr>
          <a:xfrm>
            <a:off x="776536" y="1412776"/>
            <a:ext cx="8704232" cy="3600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nsolas" panose="020B0609020204030204" pitchFamily="49" charset="0"/>
                <a:cs typeface="Consolas" panose="020B0609020204030204" pitchFamily="49" charset="0"/>
              </a:rPr>
              <a:t>$ </a:t>
            </a:r>
            <a:r>
              <a:rPr lang="en" altLang="ko-KR" dirty="0">
                <a:solidFill>
                  <a:schemeClr val="tx1"/>
                </a:solidFill>
                <a:latin typeface="Consolas" panose="020B0609020204030204" pitchFamily="49" charset="0"/>
                <a:cs typeface="Consolas" panose="020B0609020204030204" pitchFamily="49" charset="0"/>
              </a:rPr>
              <a:t>docker run --name &lt;Container name&gt; -d &lt;image&gt;</a:t>
            </a:r>
            <a:endParaRPr kumimoji="1" lang="ko-KR" altLang="en-US" dirty="0">
              <a:solidFill>
                <a:schemeClr val="tx1"/>
              </a:solidFill>
              <a:latin typeface="Consolas" panose="020B0609020204030204" pitchFamily="49" charset="0"/>
              <a:cs typeface="Consolas" panose="020B0609020204030204" pitchFamily="49" charset="0"/>
            </a:endParaRPr>
          </a:p>
        </p:txBody>
      </p:sp>
      <p:sp>
        <p:nvSpPr>
          <p:cNvPr id="5" name="직사각형 4">
            <a:extLst>
              <a:ext uri="{FF2B5EF4-FFF2-40B4-BE49-F238E27FC236}">
                <a16:creationId xmlns:a16="http://schemas.microsoft.com/office/drawing/2014/main" id="{BA2619F9-BA86-4249-A7C2-47346626D745}"/>
              </a:ext>
            </a:extLst>
          </p:cNvPr>
          <p:cNvSpPr/>
          <p:nvPr/>
        </p:nvSpPr>
        <p:spPr>
          <a:xfrm>
            <a:off x="776536" y="2510898"/>
            <a:ext cx="8704232" cy="3600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nsolas" panose="020B0609020204030204" pitchFamily="49" charset="0"/>
                <a:cs typeface="Consolas" panose="020B0609020204030204" pitchFamily="49" charset="0"/>
              </a:rPr>
              <a:t>$ docker </a:t>
            </a:r>
            <a:r>
              <a:rPr lang="en-US" altLang="ko-KR" dirty="0" err="1">
                <a:solidFill>
                  <a:schemeClr val="tx1"/>
                </a:solidFill>
                <a:latin typeface="Consolas" panose="020B0609020204030204" pitchFamily="49" charset="0"/>
                <a:cs typeface="Consolas" panose="020B0609020204030204" pitchFamily="49" charset="0"/>
              </a:rPr>
              <a:t>ps</a:t>
            </a:r>
            <a:endParaRPr kumimoji="1" lang="ko-KR" altLang="en-US" dirty="0">
              <a:solidFill>
                <a:schemeClr val="tx1"/>
              </a:solidFill>
              <a:latin typeface="Consolas" panose="020B0609020204030204" pitchFamily="49" charset="0"/>
              <a:cs typeface="Consolas" panose="020B0609020204030204" pitchFamily="49" charset="0"/>
            </a:endParaRPr>
          </a:p>
        </p:txBody>
      </p:sp>
      <p:sp>
        <p:nvSpPr>
          <p:cNvPr id="6" name="직사각형 5">
            <a:extLst>
              <a:ext uri="{FF2B5EF4-FFF2-40B4-BE49-F238E27FC236}">
                <a16:creationId xmlns:a16="http://schemas.microsoft.com/office/drawing/2014/main" id="{10A8DE91-175D-2140-8ABB-19F88E5519DE}"/>
              </a:ext>
            </a:extLst>
          </p:cNvPr>
          <p:cNvSpPr/>
          <p:nvPr/>
        </p:nvSpPr>
        <p:spPr>
          <a:xfrm>
            <a:off x="776536" y="3609020"/>
            <a:ext cx="8704232" cy="3600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nsolas" panose="020B0609020204030204" pitchFamily="49" charset="0"/>
                <a:cs typeface="Consolas" panose="020B0609020204030204" pitchFamily="49" charset="0"/>
              </a:rPr>
              <a:t>$ docker stop/start/restart &lt;Container ID&gt;</a:t>
            </a:r>
            <a:endParaRPr kumimoji="1" lang="ko-KR" altLang="en-US" dirty="0">
              <a:solidFill>
                <a:schemeClr val="tx1"/>
              </a:solidFill>
              <a:latin typeface="Consolas" panose="020B0609020204030204" pitchFamily="49" charset="0"/>
              <a:cs typeface="Consolas" panose="020B0609020204030204" pitchFamily="49" charset="0"/>
            </a:endParaRPr>
          </a:p>
        </p:txBody>
      </p:sp>
      <p:sp>
        <p:nvSpPr>
          <p:cNvPr id="7" name="직사각형 6">
            <a:extLst>
              <a:ext uri="{FF2B5EF4-FFF2-40B4-BE49-F238E27FC236}">
                <a16:creationId xmlns:a16="http://schemas.microsoft.com/office/drawing/2014/main" id="{D5141711-47D7-AA43-BB27-8850CC678603}"/>
              </a:ext>
            </a:extLst>
          </p:cNvPr>
          <p:cNvSpPr/>
          <p:nvPr/>
        </p:nvSpPr>
        <p:spPr>
          <a:xfrm>
            <a:off x="776536" y="4707142"/>
            <a:ext cx="8704232" cy="3600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nsolas" panose="020B0609020204030204" pitchFamily="49" charset="0"/>
                <a:cs typeface="Consolas" panose="020B0609020204030204" pitchFamily="49" charset="0"/>
              </a:rPr>
              <a:t>$ docker </a:t>
            </a:r>
            <a:r>
              <a:rPr lang="en-US" altLang="ko-KR" dirty="0" err="1">
                <a:solidFill>
                  <a:schemeClr val="tx1"/>
                </a:solidFill>
                <a:latin typeface="Consolas" panose="020B0609020204030204" pitchFamily="49" charset="0"/>
                <a:cs typeface="Consolas" panose="020B0609020204030204" pitchFamily="49" charset="0"/>
              </a:rPr>
              <a:t>rm</a:t>
            </a:r>
            <a:r>
              <a:rPr lang="en-US" altLang="ko-KR" dirty="0">
                <a:solidFill>
                  <a:schemeClr val="tx1"/>
                </a:solidFill>
                <a:latin typeface="Consolas" panose="020B0609020204030204" pitchFamily="49" charset="0"/>
                <a:cs typeface="Consolas" panose="020B0609020204030204" pitchFamily="49" charset="0"/>
              </a:rPr>
              <a:t> &lt;Container ID&gt;</a:t>
            </a:r>
            <a:endParaRPr kumimoji="1" lang="ko-KR" altLang="en-US"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99910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양쪽 모서리가 둥근 사각형 11"/>
          <p:cNvSpPr/>
          <p:nvPr/>
        </p:nvSpPr>
        <p:spPr>
          <a:xfrm flipV="1">
            <a:off x="0" y="0"/>
            <a:ext cx="4551363" cy="6489700"/>
          </a:xfrm>
          <a:custGeom>
            <a:avLst/>
            <a:gdLst/>
            <a:ahLst/>
            <a:cxnLst/>
            <a:rect l="l" t="t" r="r" b="b"/>
            <a:pathLst>
              <a:path w="4551363" h="6489700">
                <a:moveTo>
                  <a:pt x="0" y="6489700"/>
                </a:moveTo>
                <a:lnTo>
                  <a:pt x="4551363" y="6489700"/>
                </a:lnTo>
                <a:lnTo>
                  <a:pt x="4551363" y="303286"/>
                </a:lnTo>
                <a:cubicBezTo>
                  <a:pt x="4551363" y="135786"/>
                  <a:pt x="4415577" y="0"/>
                  <a:pt x="4248077" y="0"/>
                </a:cubicBezTo>
                <a:lnTo>
                  <a:pt x="0" y="0"/>
                </a:lnTo>
                <a:close/>
              </a:path>
            </a:pathLst>
          </a:custGeom>
          <a:gradFill>
            <a:gsLst>
              <a:gs pos="0">
                <a:schemeClr val="accent6">
                  <a:lumMod val="40000"/>
                  <a:lumOff val="60000"/>
                </a:schemeClr>
              </a:gs>
              <a:gs pos="26000">
                <a:schemeClr val="accent6">
                  <a:lumMod val="60000"/>
                  <a:lumOff val="40000"/>
                  <a:alpha val="93000"/>
                </a:schemeClr>
              </a:gs>
              <a:gs pos="83000">
                <a:srgbClr val="F9AD6F"/>
              </a:gs>
              <a:gs pos="100000">
                <a:schemeClr val="accent6">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ko-KR" altLang="en-US" sz="1200" b="1" dirty="0">
              <a:solidFill>
                <a:schemeClr val="tx1"/>
              </a:solidFill>
              <a:latin typeface="HY견고딕" panose="02030600000101010101" pitchFamily="18" charset="-127"/>
              <a:ea typeface="HY견고딕" panose="02030600000101010101" pitchFamily="18" charset="-127"/>
            </a:endParaRPr>
          </a:p>
        </p:txBody>
      </p:sp>
      <p:sp>
        <p:nvSpPr>
          <p:cNvPr id="6" name="Rectangle 2"/>
          <p:cNvSpPr txBox="1">
            <a:spLocks noChangeArrowheads="1"/>
          </p:cNvSpPr>
          <p:nvPr/>
        </p:nvSpPr>
        <p:spPr bwMode="auto">
          <a:xfrm>
            <a:off x="351642" y="2533067"/>
            <a:ext cx="4192568" cy="71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233" tIns="47117" rIns="94233" bIns="47117" numCol="1" anchor="t" anchorCtr="0" compatLnSpc="1">
            <a:prstTxWarp prst="textNoShape">
              <a:avLst/>
            </a:prstTxWarp>
            <a:spAutoFit/>
          </a:bodyPr>
          <a:lstStyle>
            <a:lvl1pPr algn="ctr" rtl="0" eaLnBrk="0" fontAlgn="base" latinLnBrk="1" hangingPunct="0">
              <a:spcBef>
                <a:spcPct val="0"/>
              </a:spcBef>
              <a:spcAft>
                <a:spcPct val="0"/>
              </a:spcAft>
              <a:defRPr sz="4499" kern="1200">
                <a:solidFill>
                  <a:schemeClr val="tx1"/>
                </a:solidFill>
                <a:latin typeface="+mj-lt"/>
                <a:ea typeface="+mj-ea"/>
                <a:cs typeface="+mj-cs"/>
              </a:defRPr>
            </a:lvl1pPr>
            <a:lvl2pPr algn="ctr" rtl="0" eaLnBrk="0" fontAlgn="base" latinLnBrk="1" hangingPunct="0">
              <a:spcBef>
                <a:spcPct val="0"/>
              </a:spcBef>
              <a:spcAft>
                <a:spcPct val="0"/>
              </a:spcAft>
              <a:defRPr sz="4499">
                <a:solidFill>
                  <a:schemeClr val="tx1"/>
                </a:solidFill>
                <a:latin typeface="KoPub돋움체 Medium" pitchFamily="50" charset="-127"/>
                <a:ea typeface="KoPub돋움체 Medium" pitchFamily="50" charset="-127"/>
              </a:defRPr>
            </a:lvl2pPr>
            <a:lvl3pPr algn="ctr" rtl="0" eaLnBrk="0" fontAlgn="base" latinLnBrk="1" hangingPunct="0">
              <a:spcBef>
                <a:spcPct val="0"/>
              </a:spcBef>
              <a:spcAft>
                <a:spcPct val="0"/>
              </a:spcAft>
              <a:defRPr sz="4499">
                <a:solidFill>
                  <a:schemeClr val="tx1"/>
                </a:solidFill>
                <a:latin typeface="KoPub돋움체 Medium" pitchFamily="50" charset="-127"/>
                <a:ea typeface="KoPub돋움체 Medium" pitchFamily="50" charset="-127"/>
              </a:defRPr>
            </a:lvl3pPr>
            <a:lvl4pPr algn="ctr" rtl="0" eaLnBrk="0" fontAlgn="base" latinLnBrk="1" hangingPunct="0">
              <a:spcBef>
                <a:spcPct val="0"/>
              </a:spcBef>
              <a:spcAft>
                <a:spcPct val="0"/>
              </a:spcAft>
              <a:defRPr sz="4499">
                <a:solidFill>
                  <a:schemeClr val="tx1"/>
                </a:solidFill>
                <a:latin typeface="KoPub돋움체 Medium" pitchFamily="50" charset="-127"/>
                <a:ea typeface="KoPub돋움체 Medium" pitchFamily="50" charset="-127"/>
              </a:defRPr>
            </a:lvl4pPr>
            <a:lvl5pPr algn="ctr" rtl="0" eaLnBrk="0" fontAlgn="base" latinLnBrk="1" hangingPunct="0">
              <a:spcBef>
                <a:spcPct val="0"/>
              </a:spcBef>
              <a:spcAft>
                <a:spcPct val="0"/>
              </a:spcAft>
              <a:defRPr sz="4499">
                <a:solidFill>
                  <a:schemeClr val="tx1"/>
                </a:solidFill>
                <a:latin typeface="KoPub돋움체 Medium" pitchFamily="50" charset="-127"/>
                <a:ea typeface="KoPub돋움체 Medium" pitchFamily="50" charset="-127"/>
              </a:defRPr>
            </a:lvl5pPr>
            <a:lvl6pPr marL="471074" algn="ctr" rtl="0" fontAlgn="base" latinLnBrk="1">
              <a:spcBef>
                <a:spcPct val="0"/>
              </a:spcBef>
              <a:spcAft>
                <a:spcPct val="0"/>
              </a:spcAft>
              <a:defRPr sz="4499">
                <a:solidFill>
                  <a:schemeClr val="tx1"/>
                </a:solidFill>
                <a:latin typeface="KoPub돋움체 Medium" pitchFamily="50" charset="-127"/>
                <a:ea typeface="KoPub돋움체 Medium" pitchFamily="50" charset="-127"/>
              </a:defRPr>
            </a:lvl6pPr>
            <a:lvl7pPr marL="942148" algn="ctr" rtl="0" fontAlgn="base" latinLnBrk="1">
              <a:spcBef>
                <a:spcPct val="0"/>
              </a:spcBef>
              <a:spcAft>
                <a:spcPct val="0"/>
              </a:spcAft>
              <a:defRPr sz="4499">
                <a:solidFill>
                  <a:schemeClr val="tx1"/>
                </a:solidFill>
                <a:latin typeface="KoPub돋움체 Medium" pitchFamily="50" charset="-127"/>
                <a:ea typeface="KoPub돋움체 Medium" pitchFamily="50" charset="-127"/>
              </a:defRPr>
            </a:lvl7pPr>
            <a:lvl8pPr marL="1413221" algn="ctr" rtl="0" fontAlgn="base" latinLnBrk="1">
              <a:spcBef>
                <a:spcPct val="0"/>
              </a:spcBef>
              <a:spcAft>
                <a:spcPct val="0"/>
              </a:spcAft>
              <a:defRPr sz="4499">
                <a:solidFill>
                  <a:schemeClr val="tx1"/>
                </a:solidFill>
                <a:latin typeface="KoPub돋움체 Medium" pitchFamily="50" charset="-127"/>
                <a:ea typeface="KoPub돋움체 Medium" pitchFamily="50" charset="-127"/>
              </a:defRPr>
            </a:lvl8pPr>
            <a:lvl9pPr marL="1884296" algn="ctr" rtl="0" fontAlgn="base" latinLnBrk="1">
              <a:spcBef>
                <a:spcPct val="0"/>
              </a:spcBef>
              <a:spcAft>
                <a:spcPct val="0"/>
              </a:spcAft>
              <a:defRPr sz="4499">
                <a:solidFill>
                  <a:schemeClr val="tx1"/>
                </a:solidFill>
                <a:latin typeface="KoPub돋움체 Medium" pitchFamily="50" charset="-127"/>
                <a:ea typeface="KoPub돋움체 Medium" pitchFamily="50" charset="-127"/>
              </a:defRPr>
            </a:lvl9pPr>
          </a:lstStyle>
          <a:p>
            <a:pPr lvl="0">
              <a:defRPr/>
            </a:pPr>
            <a:r>
              <a:rPr lang="en-US" altLang="ko-KR" sz="4000" b="1" dirty="0">
                <a:ln>
                  <a:solidFill>
                    <a:schemeClr val="bg1">
                      <a:lumMod val="65000"/>
                      <a:alpha val="0"/>
                    </a:schemeClr>
                  </a:solidFill>
                </a:ln>
                <a:solidFill>
                  <a:schemeClr val="bg1"/>
                </a:solidFill>
                <a:latin typeface="HY견고딕" panose="02030600000101010101" pitchFamily="18" charset="-127"/>
                <a:ea typeface="HY견고딕" panose="02030600000101010101" pitchFamily="18" charset="-127"/>
              </a:rPr>
              <a:t>Contents</a:t>
            </a:r>
          </a:p>
        </p:txBody>
      </p:sp>
      <p:pic>
        <p:nvPicPr>
          <p:cNvPr id="5" name="그림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2019303" y="3422501"/>
            <a:ext cx="857248" cy="439674"/>
          </a:xfrm>
          <a:prstGeom prst="rect">
            <a:avLst/>
          </a:prstGeom>
        </p:spPr>
      </p:pic>
      <p:cxnSp>
        <p:nvCxnSpPr>
          <p:cNvPr id="7" name="직선 연결선 6"/>
          <p:cNvCxnSpPr/>
          <p:nvPr/>
        </p:nvCxnSpPr>
        <p:spPr>
          <a:xfrm>
            <a:off x="539926" y="3244850"/>
            <a:ext cx="38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F78BC94-3EF7-4785-89EB-F9992406DD8F}"/>
              </a:ext>
            </a:extLst>
          </p:cNvPr>
          <p:cNvCxnSpPr/>
          <p:nvPr/>
        </p:nvCxnSpPr>
        <p:spPr>
          <a:xfrm>
            <a:off x="4964412" y="3387341"/>
            <a:ext cx="4608000" cy="1592"/>
          </a:xfrm>
          <a:prstGeom prst="straightConnector1">
            <a:avLst/>
          </a:prstGeom>
          <a:ln w="6350">
            <a:solidFill>
              <a:schemeClr val="accent6">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7" name="제목 1">
            <a:extLst>
              <a:ext uri="{FF2B5EF4-FFF2-40B4-BE49-F238E27FC236}">
                <a16:creationId xmlns:a16="http://schemas.microsoft.com/office/drawing/2014/main" id="{61BA4AB1-63F0-4359-9D9E-41242A8E49F8}"/>
              </a:ext>
            </a:extLst>
          </p:cNvPr>
          <p:cNvSpPr txBox="1">
            <a:spLocks/>
          </p:cNvSpPr>
          <p:nvPr/>
        </p:nvSpPr>
        <p:spPr>
          <a:xfrm>
            <a:off x="6936544" y="64411"/>
            <a:ext cx="2241686" cy="609245"/>
          </a:xfrm>
          <a:prstGeom prst="rect">
            <a:avLst/>
          </a:prstGeom>
        </p:spPr>
        <p:txBody>
          <a:bodyPr lIns="0" tIns="35661" rIns="0" bIns="35661" anchor="ctr">
            <a:scene3d>
              <a:camera prst="orthographicFront"/>
              <a:lightRig rig="threePt" dir="t"/>
            </a:scene3d>
            <a:sp3d/>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r"/>
            <a:r>
              <a:rPr lang="en-US" altLang="ko-KR" sz="900" b="1" dirty="0">
                <a:ln>
                  <a:solidFill>
                    <a:srgbClr val="000000">
                      <a:alpha val="0"/>
                    </a:srgbClr>
                  </a:solidFill>
                </a:ln>
                <a:solidFill>
                  <a:srgbClr val="EF7621"/>
                </a:solidFill>
                <a:latin typeface="HY견고딕" panose="02030600000101010101" pitchFamily="18" charset="-127"/>
                <a:ea typeface="HY견고딕" panose="02030600000101010101" pitchFamily="18" charset="-127"/>
              </a:rPr>
              <a:t>Application </a:t>
            </a:r>
            <a:br>
              <a:rPr lang="en-US" altLang="ko-KR" sz="900" b="1" dirty="0">
                <a:ln>
                  <a:solidFill>
                    <a:srgbClr val="000000">
                      <a:alpha val="0"/>
                    </a:srgbClr>
                  </a:solidFill>
                </a:ln>
                <a:solidFill>
                  <a:srgbClr val="EF7621"/>
                </a:solidFill>
                <a:latin typeface="HY견고딕" panose="02030600000101010101" pitchFamily="18" charset="-127"/>
                <a:ea typeface="HY견고딕" panose="02030600000101010101" pitchFamily="18" charset="-127"/>
              </a:rPr>
            </a:br>
            <a:r>
              <a:rPr lang="en-US" altLang="ko-KR" sz="900" b="1" dirty="0">
                <a:ln>
                  <a:solidFill>
                    <a:srgbClr val="000000">
                      <a:alpha val="0"/>
                    </a:srgbClr>
                  </a:solidFill>
                </a:ln>
                <a:solidFill>
                  <a:srgbClr val="EF7621"/>
                </a:solidFill>
                <a:latin typeface="HY견고딕" panose="02030600000101010101" pitchFamily="18" charset="-127"/>
                <a:ea typeface="HY견고딕" panose="02030600000101010101" pitchFamily="18" charset="-127"/>
              </a:rPr>
              <a:t>Modernization </a:t>
            </a:r>
            <a:br>
              <a:rPr lang="en-US" altLang="ko-KR" sz="900" b="1" dirty="0">
                <a:ln>
                  <a:solidFill>
                    <a:srgbClr val="000000">
                      <a:alpha val="0"/>
                    </a:srgbClr>
                  </a:solidFill>
                </a:ln>
                <a:solidFill>
                  <a:srgbClr val="EF7621"/>
                </a:solidFill>
                <a:latin typeface="HY견고딕" panose="02030600000101010101" pitchFamily="18" charset="-127"/>
                <a:ea typeface="HY견고딕" panose="02030600000101010101" pitchFamily="18" charset="-127"/>
              </a:rPr>
            </a:br>
            <a:r>
              <a:rPr lang="en-US" altLang="ko-KR" sz="900" b="1" dirty="0">
                <a:ln>
                  <a:solidFill>
                    <a:srgbClr val="000000">
                      <a:alpha val="0"/>
                    </a:srgbClr>
                  </a:solidFill>
                </a:ln>
                <a:solidFill>
                  <a:srgbClr val="EF7621"/>
                </a:solidFill>
                <a:latin typeface="HY견고딕" panose="02030600000101010101" pitchFamily="18" charset="-127"/>
                <a:ea typeface="HY견고딕" panose="02030600000101010101" pitchFamily="18" charset="-127"/>
              </a:rPr>
              <a:t>Factory</a:t>
            </a:r>
          </a:p>
        </p:txBody>
      </p:sp>
      <p:cxnSp>
        <p:nvCxnSpPr>
          <p:cNvPr id="18" name="직선 연결선 17">
            <a:extLst>
              <a:ext uri="{FF2B5EF4-FFF2-40B4-BE49-F238E27FC236}">
                <a16:creationId xmlns:a16="http://schemas.microsoft.com/office/drawing/2014/main" id="{251F3621-AA1D-490A-A3B8-13D412730D7D}"/>
              </a:ext>
            </a:extLst>
          </p:cNvPr>
          <p:cNvCxnSpPr/>
          <p:nvPr/>
        </p:nvCxnSpPr>
        <p:spPr>
          <a:xfrm>
            <a:off x="9273480" y="0"/>
            <a:ext cx="0" cy="582083"/>
          </a:xfrm>
          <a:prstGeom prst="line">
            <a:avLst/>
          </a:prstGeom>
          <a:ln w="12700">
            <a:solidFill>
              <a:srgbClr val="EF7621"/>
            </a:solidFill>
          </a:ln>
        </p:spPr>
        <p:style>
          <a:lnRef idx="1">
            <a:schemeClr val="accent1"/>
          </a:lnRef>
          <a:fillRef idx="0">
            <a:schemeClr val="accent1"/>
          </a:fillRef>
          <a:effectRef idx="0">
            <a:schemeClr val="accent1"/>
          </a:effectRef>
          <a:fontRef idx="minor">
            <a:schemeClr val="tx1"/>
          </a:fontRef>
        </p:style>
      </p:cxnSp>
      <p:pic>
        <p:nvPicPr>
          <p:cNvPr id="19" name="그림 18">
            <a:extLst>
              <a:ext uri="{FF2B5EF4-FFF2-40B4-BE49-F238E27FC236}">
                <a16:creationId xmlns:a16="http://schemas.microsoft.com/office/drawing/2014/main" id="{D7D3E395-05E8-487C-B7DB-C734FEB743C0}"/>
              </a:ext>
            </a:extLst>
          </p:cNvPr>
          <p:cNvPicPr>
            <a:picLocks noChangeAspect="1"/>
          </p:cNvPicPr>
          <p:nvPr/>
        </p:nvPicPr>
        <p:blipFill>
          <a:blip r:embed="rId3"/>
          <a:stretch>
            <a:fillRect/>
          </a:stretch>
        </p:blipFill>
        <p:spPr>
          <a:xfrm>
            <a:off x="4907105" y="2440200"/>
            <a:ext cx="735958" cy="715794"/>
          </a:xfrm>
          <a:prstGeom prst="rect">
            <a:avLst/>
          </a:prstGeom>
          <a:effectLst>
            <a:softEdge rad="31750"/>
          </a:effectLst>
        </p:spPr>
      </p:pic>
      <p:sp>
        <p:nvSpPr>
          <p:cNvPr id="20" name="TextBox 19">
            <a:extLst>
              <a:ext uri="{FF2B5EF4-FFF2-40B4-BE49-F238E27FC236}">
                <a16:creationId xmlns:a16="http://schemas.microsoft.com/office/drawing/2014/main" id="{39CAF250-E21D-41BE-A275-4BA29CDE04C0}"/>
              </a:ext>
            </a:extLst>
          </p:cNvPr>
          <p:cNvSpPr txBox="1"/>
          <p:nvPr/>
        </p:nvSpPr>
        <p:spPr>
          <a:xfrm>
            <a:off x="5835803" y="2505017"/>
            <a:ext cx="3185649" cy="501401"/>
          </a:xfrm>
          <a:prstGeom prst="rect">
            <a:avLst/>
          </a:prstGeom>
        </p:spPr>
        <p:txBody>
          <a:bodyPr wrap="square" lIns="72000" tIns="72000" rIns="72000" bIns="72000" anchor="t">
            <a:spAutoFit/>
          </a:bodyPr>
          <a:lstStyle>
            <a:defPPr>
              <a:defRPr lang="ko-KR"/>
            </a:defPPr>
            <a:lvl1pPr marR="0" lvl="0" indent="0" fontAlgn="auto">
              <a:lnSpc>
                <a:spcPct val="130000"/>
              </a:lnSpc>
              <a:spcBef>
                <a:spcPts val="0"/>
              </a:spcBef>
              <a:spcAft>
                <a:spcPts val="600"/>
              </a:spcAft>
              <a:buClrTx/>
              <a:buSzTx/>
              <a:buFont typeface="KoPub돋움체 Medium" panose="020B0604020202020204" pitchFamily="34" charset="0"/>
              <a:buNone/>
              <a:tabLst/>
              <a:defRPr kumimoji="0" sz="1600" i="0" u="none" strike="noStrike" cap="none" spc="-50" normalizeH="0" baseline="0">
                <a:ln>
                  <a:solidFill>
                    <a:schemeClr val="accent1">
                      <a:alpha val="0"/>
                    </a:schemeClr>
                  </a:solidFill>
                </a:ln>
                <a:solidFill>
                  <a:schemeClr val="tx1">
                    <a:lumMod val="85000"/>
                    <a:lumOff val="15000"/>
                  </a:schemeClr>
                </a:solidFill>
                <a:effectLst/>
                <a:uLnTx/>
                <a:uFillTx/>
                <a:latin typeface="KoPub돋움체 Bold" panose="02020603020101020101" pitchFamily="18" charset="-127"/>
                <a:ea typeface="KoPub돋움체 Bold" panose="02020603020101020101" pitchFamily="18" charset="-127"/>
              </a:defRPr>
            </a:lvl1pPr>
            <a:lvl2pPr marL="742950" indent="-285750">
              <a:spcBef>
                <a:spcPct val="20000"/>
              </a:spcBef>
              <a:buFont typeface="KoPub돋움체 Medium" panose="020B0604020202020204" pitchFamily="34" charset="0"/>
              <a:buChar char="–"/>
              <a:defRPr sz="2800"/>
            </a:lvl2pPr>
            <a:lvl3pPr marL="1143000" indent="-228600">
              <a:spcBef>
                <a:spcPct val="20000"/>
              </a:spcBef>
              <a:buFont typeface="KoPub돋움체 Medium" panose="020B0604020202020204" pitchFamily="34" charset="0"/>
              <a:buChar char="•"/>
              <a:defRPr sz="2400"/>
            </a:lvl3pPr>
            <a:lvl4pPr marL="1600200" indent="-228600">
              <a:spcBef>
                <a:spcPct val="20000"/>
              </a:spcBef>
              <a:buFont typeface="KoPub돋움체 Medium" panose="020B0604020202020204" pitchFamily="34" charset="0"/>
              <a:buChar char="–"/>
              <a:defRPr sz="2000"/>
            </a:lvl4pPr>
            <a:lvl5pPr marL="2057400" indent="-228600">
              <a:spcBef>
                <a:spcPct val="20000"/>
              </a:spcBef>
              <a:buFont typeface="KoPub돋움체 Medium" panose="020B0604020202020204" pitchFamily="34" charset="0"/>
              <a:buChar char="»"/>
              <a:defRPr sz="2000"/>
            </a:lvl5pPr>
            <a:lvl6pPr marL="2514600" indent="-228600">
              <a:spcBef>
                <a:spcPct val="20000"/>
              </a:spcBef>
              <a:buFont typeface="KoPub돋움체 Medium" panose="020B0604020202020204" pitchFamily="34" charset="0"/>
              <a:buChar char="•"/>
              <a:defRPr sz="2000"/>
            </a:lvl6pPr>
            <a:lvl7pPr marL="2971800" indent="-228600">
              <a:spcBef>
                <a:spcPct val="20000"/>
              </a:spcBef>
              <a:buFont typeface="KoPub돋움체 Medium" panose="020B0604020202020204" pitchFamily="34" charset="0"/>
              <a:buChar char="•"/>
              <a:defRPr sz="2000"/>
            </a:lvl7pPr>
            <a:lvl8pPr marL="3429000" indent="-228600">
              <a:spcBef>
                <a:spcPct val="20000"/>
              </a:spcBef>
              <a:buFont typeface="KoPub돋움체 Medium" panose="020B0604020202020204" pitchFamily="34" charset="0"/>
              <a:buChar char="•"/>
              <a:defRPr sz="2000"/>
            </a:lvl8pPr>
            <a:lvl9pPr marL="3886200" indent="-228600">
              <a:spcBef>
                <a:spcPct val="20000"/>
              </a:spcBef>
              <a:buFont typeface="KoPub돋움체 Medium" panose="020B0604020202020204" pitchFamily="34" charset="0"/>
              <a:buChar char="•"/>
              <a:defRPr sz="2000"/>
            </a:lvl9pPr>
          </a:lstStyle>
          <a:p>
            <a:r>
              <a:rPr lang="en-US" altLang="ko-KR" sz="2000" dirty="0">
                <a:latin typeface="HY견고딕" panose="02030600000101010101" pitchFamily="18" charset="-127"/>
                <a:ea typeface="HY견고딕" panose="02030600000101010101" pitchFamily="18" charset="-127"/>
              </a:rPr>
              <a:t>Kubernetes</a:t>
            </a:r>
          </a:p>
        </p:txBody>
      </p:sp>
    </p:spTree>
    <p:extLst>
      <p:ext uri="{BB962C8B-B14F-4D97-AF65-F5344CB8AC3E}">
        <p14:creationId xmlns:p14="http://schemas.microsoft.com/office/powerpoint/2010/main" val="3109855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D9346C-AD65-EA4B-B887-27D8530EE4F4}"/>
              </a:ext>
            </a:extLst>
          </p:cNvPr>
          <p:cNvSpPr>
            <a:spLocks noGrp="1"/>
          </p:cNvSpPr>
          <p:nvPr>
            <p:ph type="title"/>
          </p:nvPr>
        </p:nvSpPr>
        <p:spPr/>
        <p:txBody>
          <a:bodyPr/>
          <a:lstStyle/>
          <a:p>
            <a:r>
              <a:rPr kumimoji="1" lang="ko-KR" altLang="en-US" dirty="0"/>
              <a:t>실습 준비</a:t>
            </a:r>
          </a:p>
        </p:txBody>
      </p:sp>
      <p:sp>
        <p:nvSpPr>
          <p:cNvPr id="3" name="텍스트 개체 틀 2">
            <a:extLst>
              <a:ext uri="{FF2B5EF4-FFF2-40B4-BE49-F238E27FC236}">
                <a16:creationId xmlns:a16="http://schemas.microsoft.com/office/drawing/2014/main" id="{84208C2B-5033-AE41-9E91-716CBFE84E79}"/>
              </a:ext>
            </a:extLst>
          </p:cNvPr>
          <p:cNvSpPr txBox="1">
            <a:spLocks/>
          </p:cNvSpPr>
          <p:nvPr/>
        </p:nvSpPr>
        <p:spPr>
          <a:xfrm>
            <a:off x="272480" y="1052736"/>
            <a:ext cx="9359900" cy="129614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en" altLang="ko-KR" sz="1800" dirty="0"/>
              <a:t>Console </a:t>
            </a:r>
            <a:r>
              <a:rPr kumimoji="1" lang="ko-KR" altLang="en-US" sz="1800" dirty="0"/>
              <a:t>접속</a:t>
            </a:r>
            <a:r>
              <a:rPr kumimoji="1" lang="en-US" altLang="ko-KR" sz="1800" dirty="0"/>
              <a:t>:</a:t>
            </a:r>
            <a:r>
              <a:rPr kumimoji="1" lang="ko-KR" altLang="en-US" sz="1800" dirty="0"/>
              <a:t> </a:t>
            </a:r>
            <a:r>
              <a:rPr lang="en" altLang="ko-KR" sz="1800" b="1" dirty="0"/>
              <a:t>https://factory-</a:t>
            </a:r>
            <a:r>
              <a:rPr lang="en" altLang="ko-KR" sz="1800" b="1" dirty="0" err="1"/>
              <a:t>console.cloudzcp.io</a:t>
            </a:r>
            <a:r>
              <a:rPr lang="en" altLang="ko-KR" sz="1800" b="1" dirty="0"/>
              <a:t>/</a:t>
            </a:r>
          </a:p>
          <a:p>
            <a:pPr marL="0" indent="0">
              <a:buNone/>
            </a:pPr>
            <a:r>
              <a:rPr kumimoji="1" lang="en-US" altLang="ko-KR" sz="1600" dirty="0"/>
              <a:t>ID: edu0</a:t>
            </a:r>
            <a:r>
              <a:rPr kumimoji="1" lang="en-US" altLang="ko-KR" sz="1600" dirty="0">
                <a:solidFill>
                  <a:srgbClr val="FF0000"/>
                </a:solidFill>
              </a:rPr>
              <a:t>XX </a:t>
            </a:r>
            <a:r>
              <a:rPr kumimoji="1" lang="en-US" altLang="ko-KR" sz="1050" dirty="0">
                <a:solidFill>
                  <a:srgbClr val="FF0000"/>
                </a:solidFill>
              </a:rPr>
              <a:t>(*XX</a:t>
            </a:r>
            <a:r>
              <a:rPr kumimoji="1" lang="en-US" altLang="ko-KR" sz="1050" dirty="0">
                <a:solidFill>
                  <a:srgbClr val="FF0000"/>
                </a:solidFill>
                <a:sym typeface="Wingdings" pitchFamily="2" charset="2"/>
              </a:rPr>
              <a:t> </a:t>
            </a:r>
            <a:r>
              <a:rPr kumimoji="1" lang="ko-KR" altLang="en-US" sz="1050" dirty="0">
                <a:solidFill>
                  <a:srgbClr val="FF0000"/>
                </a:solidFill>
                <a:sym typeface="Wingdings" pitchFamily="2" charset="2"/>
              </a:rPr>
              <a:t>본인의 실습</a:t>
            </a:r>
            <a:r>
              <a:rPr kumimoji="1" lang="en-US" altLang="ko-KR" sz="1050" dirty="0">
                <a:solidFill>
                  <a:srgbClr val="FF0000"/>
                </a:solidFill>
                <a:sym typeface="Wingdings" pitchFamily="2" charset="2"/>
              </a:rPr>
              <a:t>ID)</a:t>
            </a:r>
            <a:endParaRPr kumimoji="1" lang="en-US" altLang="ko-KR" sz="1050" dirty="0">
              <a:solidFill>
                <a:srgbClr val="FF0000"/>
              </a:solidFill>
            </a:endParaRPr>
          </a:p>
          <a:p>
            <a:pPr marL="0" indent="0">
              <a:buNone/>
            </a:pPr>
            <a:r>
              <a:rPr kumimoji="1" lang="en-US" altLang="ko-KR" sz="1600" dirty="0"/>
              <a:t>PW: </a:t>
            </a:r>
            <a:r>
              <a:rPr kumimoji="1" lang="ko-KR" altLang="en-US" sz="1600" dirty="0"/>
              <a:t>별도 공지</a:t>
            </a:r>
            <a:endParaRPr kumimoji="1" lang="ko-KR" altLang="en-US" sz="1600" dirty="0">
              <a:cs typeface="Ayuthaya" pitchFamily="2" charset="-34"/>
            </a:endParaRPr>
          </a:p>
        </p:txBody>
      </p:sp>
      <p:pic>
        <p:nvPicPr>
          <p:cNvPr id="4" name="그림 3">
            <a:extLst>
              <a:ext uri="{FF2B5EF4-FFF2-40B4-BE49-F238E27FC236}">
                <a16:creationId xmlns:a16="http://schemas.microsoft.com/office/drawing/2014/main" id="{FD837D88-485A-BA4E-AA95-12A3E266CE5C}"/>
              </a:ext>
            </a:extLst>
          </p:cNvPr>
          <p:cNvPicPr>
            <a:picLocks noChangeAspect="1"/>
          </p:cNvPicPr>
          <p:nvPr/>
        </p:nvPicPr>
        <p:blipFill rotWithShape="1">
          <a:blip r:embed="rId2"/>
          <a:srcRect l="1023" r="1826"/>
          <a:stretch/>
        </p:blipFill>
        <p:spPr>
          <a:xfrm>
            <a:off x="1856656" y="2132856"/>
            <a:ext cx="6183126" cy="4104456"/>
          </a:xfrm>
          <a:prstGeom prst="rect">
            <a:avLst/>
          </a:prstGeom>
        </p:spPr>
      </p:pic>
      <p:sp>
        <p:nvSpPr>
          <p:cNvPr id="6" name="직사각형 4">
            <a:extLst>
              <a:ext uri="{FF2B5EF4-FFF2-40B4-BE49-F238E27FC236}">
                <a16:creationId xmlns:a16="http://schemas.microsoft.com/office/drawing/2014/main" id="{007953EA-BC02-7A4D-9134-4F950808D471}"/>
              </a:ext>
            </a:extLst>
          </p:cNvPr>
          <p:cNvSpPr/>
          <p:nvPr/>
        </p:nvSpPr>
        <p:spPr>
          <a:xfrm>
            <a:off x="4160912" y="3573016"/>
            <a:ext cx="1872208" cy="61206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solidFill>
                <a:schemeClr val="tx1"/>
              </a:solidFill>
            </a:endParaRPr>
          </a:p>
        </p:txBody>
      </p:sp>
    </p:spTree>
    <p:extLst>
      <p:ext uri="{BB962C8B-B14F-4D97-AF65-F5344CB8AC3E}">
        <p14:creationId xmlns:p14="http://schemas.microsoft.com/office/powerpoint/2010/main" val="4003634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05A36DE-2C28-794E-8412-2C4817495B38}"/>
              </a:ext>
            </a:extLst>
          </p:cNvPr>
          <p:cNvPicPr>
            <a:picLocks noChangeAspect="1"/>
          </p:cNvPicPr>
          <p:nvPr/>
        </p:nvPicPr>
        <p:blipFill>
          <a:blip r:embed="rId2"/>
          <a:stretch>
            <a:fillRect/>
          </a:stretch>
        </p:blipFill>
        <p:spPr>
          <a:xfrm>
            <a:off x="974558" y="977515"/>
            <a:ext cx="8510113" cy="5391542"/>
          </a:xfrm>
          <a:prstGeom prst="rect">
            <a:avLst/>
          </a:prstGeom>
        </p:spPr>
      </p:pic>
      <p:sp>
        <p:nvSpPr>
          <p:cNvPr id="2" name="제목 1">
            <a:extLst>
              <a:ext uri="{FF2B5EF4-FFF2-40B4-BE49-F238E27FC236}">
                <a16:creationId xmlns:a16="http://schemas.microsoft.com/office/drawing/2014/main" id="{51D9346C-AD65-EA4B-B887-27D8530EE4F4}"/>
              </a:ext>
            </a:extLst>
          </p:cNvPr>
          <p:cNvSpPr>
            <a:spLocks noGrp="1"/>
          </p:cNvSpPr>
          <p:nvPr>
            <p:ph type="title"/>
          </p:nvPr>
        </p:nvSpPr>
        <p:spPr/>
        <p:txBody>
          <a:bodyPr/>
          <a:lstStyle/>
          <a:p>
            <a:r>
              <a:rPr kumimoji="1" lang="ko-KR" altLang="en-US" dirty="0"/>
              <a:t>실습 준비</a:t>
            </a:r>
          </a:p>
        </p:txBody>
      </p:sp>
      <p:sp>
        <p:nvSpPr>
          <p:cNvPr id="9" name="Oval 8">
            <a:extLst>
              <a:ext uri="{FF2B5EF4-FFF2-40B4-BE49-F238E27FC236}">
                <a16:creationId xmlns:a16="http://schemas.microsoft.com/office/drawing/2014/main" id="{D8FAE11C-307B-8141-A483-83A3A50E5BCA}"/>
              </a:ext>
            </a:extLst>
          </p:cNvPr>
          <p:cNvSpPr/>
          <p:nvPr/>
        </p:nvSpPr>
        <p:spPr>
          <a:xfrm>
            <a:off x="9224826" y="728700"/>
            <a:ext cx="396044" cy="39604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KR" b="1" dirty="0">
                <a:solidFill>
                  <a:schemeClr val="bg1"/>
                </a:solidFill>
                <a:latin typeface="KoPub돋움체 Medium" panose="02040503050406030204" pitchFamily="18" charset="0"/>
                <a:ea typeface="KoPub돋움체 Medium" panose="020B0503020000020004" pitchFamily="50" charset="-127"/>
              </a:rPr>
              <a:t>1</a:t>
            </a:r>
          </a:p>
        </p:txBody>
      </p:sp>
      <p:sp>
        <p:nvSpPr>
          <p:cNvPr id="10" name="Oval 9">
            <a:extLst>
              <a:ext uri="{FF2B5EF4-FFF2-40B4-BE49-F238E27FC236}">
                <a16:creationId xmlns:a16="http://schemas.microsoft.com/office/drawing/2014/main" id="{6ABB6576-2981-8142-8133-F71CB4C1FF68}"/>
              </a:ext>
            </a:extLst>
          </p:cNvPr>
          <p:cNvSpPr/>
          <p:nvPr/>
        </p:nvSpPr>
        <p:spPr>
          <a:xfrm>
            <a:off x="9160101" y="1808820"/>
            <a:ext cx="396044" cy="39604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KR" b="1" dirty="0">
                <a:solidFill>
                  <a:schemeClr val="bg1"/>
                </a:solidFill>
                <a:latin typeface="KoPub돋움체 Medium" panose="02040503050406030204" pitchFamily="18" charset="0"/>
                <a:ea typeface="KoPub돋움체 Medium" panose="020B0503020000020004" pitchFamily="50" charset="-127"/>
              </a:rPr>
              <a:t>2</a:t>
            </a:r>
          </a:p>
        </p:txBody>
      </p:sp>
      <p:sp>
        <p:nvSpPr>
          <p:cNvPr id="11" name="Oval 10">
            <a:extLst>
              <a:ext uri="{FF2B5EF4-FFF2-40B4-BE49-F238E27FC236}">
                <a16:creationId xmlns:a16="http://schemas.microsoft.com/office/drawing/2014/main" id="{DA42F6EA-5571-104A-A346-2B20707734ED}"/>
              </a:ext>
            </a:extLst>
          </p:cNvPr>
          <p:cNvSpPr/>
          <p:nvPr/>
        </p:nvSpPr>
        <p:spPr>
          <a:xfrm>
            <a:off x="8085348" y="3176972"/>
            <a:ext cx="396044" cy="39604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KR" b="1" dirty="0">
                <a:solidFill>
                  <a:schemeClr val="bg1"/>
                </a:solidFill>
                <a:latin typeface="KoPub돋움체 Medium" panose="02040503050406030204" pitchFamily="18" charset="0"/>
                <a:ea typeface="KoPub돋움체 Medium" panose="020B0503020000020004" pitchFamily="50" charset="-127"/>
              </a:rPr>
              <a:t>3</a:t>
            </a:r>
          </a:p>
        </p:txBody>
      </p:sp>
      <p:sp>
        <p:nvSpPr>
          <p:cNvPr id="12" name="Oval 11">
            <a:extLst>
              <a:ext uri="{FF2B5EF4-FFF2-40B4-BE49-F238E27FC236}">
                <a16:creationId xmlns:a16="http://schemas.microsoft.com/office/drawing/2014/main" id="{63FD3C2B-6B1A-2549-B742-8FCDE2A9AEEA}"/>
              </a:ext>
            </a:extLst>
          </p:cNvPr>
          <p:cNvSpPr/>
          <p:nvPr/>
        </p:nvSpPr>
        <p:spPr>
          <a:xfrm>
            <a:off x="1101106" y="5768518"/>
            <a:ext cx="396044" cy="39604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KR" b="1" dirty="0">
                <a:solidFill>
                  <a:schemeClr val="bg1"/>
                </a:solidFill>
                <a:latin typeface="KoPub돋움체 Medium" panose="02040503050406030204" pitchFamily="18" charset="0"/>
                <a:ea typeface="KoPub돋움체 Medium" panose="020B0503020000020004" pitchFamily="50" charset="-127"/>
              </a:rPr>
              <a:t>4</a:t>
            </a:r>
          </a:p>
        </p:txBody>
      </p:sp>
      <p:sp>
        <p:nvSpPr>
          <p:cNvPr id="13" name="직사각형 4">
            <a:extLst>
              <a:ext uri="{FF2B5EF4-FFF2-40B4-BE49-F238E27FC236}">
                <a16:creationId xmlns:a16="http://schemas.microsoft.com/office/drawing/2014/main" id="{AA173174-E629-8D4F-A079-B0341D5586A4}"/>
              </a:ext>
            </a:extLst>
          </p:cNvPr>
          <p:cNvSpPr/>
          <p:nvPr/>
        </p:nvSpPr>
        <p:spPr>
          <a:xfrm>
            <a:off x="8841432" y="1052736"/>
            <a:ext cx="723144" cy="32403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solidFill>
                <a:schemeClr val="tx1"/>
              </a:solidFill>
            </a:endParaRPr>
          </a:p>
        </p:txBody>
      </p:sp>
      <p:sp>
        <p:nvSpPr>
          <p:cNvPr id="14" name="직사각형 4">
            <a:extLst>
              <a:ext uri="{FF2B5EF4-FFF2-40B4-BE49-F238E27FC236}">
                <a16:creationId xmlns:a16="http://schemas.microsoft.com/office/drawing/2014/main" id="{8ED4FD8B-18F9-3B48-A1DA-37910BCB8508}"/>
              </a:ext>
            </a:extLst>
          </p:cNvPr>
          <p:cNvSpPr/>
          <p:nvPr/>
        </p:nvSpPr>
        <p:spPr>
          <a:xfrm>
            <a:off x="8227832" y="1868706"/>
            <a:ext cx="996994" cy="26415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solidFill>
                <a:schemeClr val="tx1"/>
              </a:solidFill>
            </a:endParaRPr>
          </a:p>
        </p:txBody>
      </p:sp>
      <p:sp>
        <p:nvSpPr>
          <p:cNvPr id="15" name="직사각형 4">
            <a:extLst>
              <a:ext uri="{FF2B5EF4-FFF2-40B4-BE49-F238E27FC236}">
                <a16:creationId xmlns:a16="http://schemas.microsoft.com/office/drawing/2014/main" id="{B8623465-5CDA-F64A-9111-B20399E73DBD}"/>
              </a:ext>
            </a:extLst>
          </p:cNvPr>
          <p:cNvSpPr/>
          <p:nvPr/>
        </p:nvSpPr>
        <p:spPr>
          <a:xfrm>
            <a:off x="8393670" y="3313853"/>
            <a:ext cx="339750" cy="25916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solidFill>
                <a:schemeClr val="tx1"/>
              </a:solidFill>
            </a:endParaRPr>
          </a:p>
        </p:txBody>
      </p:sp>
      <p:sp>
        <p:nvSpPr>
          <p:cNvPr id="16" name="직사각형 4">
            <a:extLst>
              <a:ext uri="{FF2B5EF4-FFF2-40B4-BE49-F238E27FC236}">
                <a16:creationId xmlns:a16="http://schemas.microsoft.com/office/drawing/2014/main" id="{A269F3F8-B3E6-444F-A07C-FCB33C79A255}"/>
              </a:ext>
            </a:extLst>
          </p:cNvPr>
          <p:cNvSpPr/>
          <p:nvPr/>
        </p:nvSpPr>
        <p:spPr>
          <a:xfrm>
            <a:off x="1370602" y="6037413"/>
            <a:ext cx="723144" cy="32403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solidFill>
                <a:schemeClr val="tx1"/>
              </a:solidFill>
            </a:endParaRPr>
          </a:p>
        </p:txBody>
      </p:sp>
      <p:sp>
        <p:nvSpPr>
          <p:cNvPr id="17" name="Rectangle 16">
            <a:extLst>
              <a:ext uri="{FF2B5EF4-FFF2-40B4-BE49-F238E27FC236}">
                <a16:creationId xmlns:a16="http://schemas.microsoft.com/office/drawing/2014/main" id="{AEBE31B7-E745-584F-B3A4-31CAC8840FF7}"/>
              </a:ext>
            </a:extLst>
          </p:cNvPr>
          <p:cNvSpPr/>
          <p:nvPr/>
        </p:nvSpPr>
        <p:spPr>
          <a:xfrm>
            <a:off x="2093746" y="5753677"/>
            <a:ext cx="4068452" cy="8655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ko-KR" altLang="en-US" sz="1200" b="1" dirty="0">
                <a:solidFill>
                  <a:schemeClr val="bg1"/>
                </a:solidFill>
                <a:latin typeface="KoPub돋움체 Medium" panose="02040503050406030204" pitchFamily="18" charset="0"/>
                <a:ea typeface="KoPub돋움체 Medium" panose="020B0503020000020004" pitchFamily="50" charset="-127"/>
              </a:rPr>
              <a:t>다운로드 폴더에 저장된 </a:t>
            </a:r>
            <a:r>
              <a:rPr lang="en-US" altLang="ko-KR" sz="1200" b="1" dirty="0" err="1">
                <a:solidFill>
                  <a:schemeClr val="bg1"/>
                </a:solidFill>
                <a:latin typeface="KoPub돋움체 Medium" panose="02040503050406030204" pitchFamily="18" charset="0"/>
                <a:ea typeface="KoPub돋움체 Medium" panose="020B0503020000020004" pitchFamily="50" charset="-127"/>
              </a:rPr>
              <a:t>kube.conf</a:t>
            </a:r>
            <a:r>
              <a:rPr lang="en-US" altLang="ko-KR" sz="1200" b="1" dirty="0">
                <a:solidFill>
                  <a:schemeClr val="bg1"/>
                </a:solidFill>
                <a:latin typeface="KoPub돋움체 Medium" panose="02040503050406030204" pitchFamily="18" charset="0"/>
                <a:ea typeface="KoPub돋움체 Medium" panose="020B0503020000020004" pitchFamily="50" charset="-127"/>
              </a:rPr>
              <a:t> </a:t>
            </a:r>
            <a:r>
              <a:rPr lang="ko-KR" altLang="en-US" sz="1200" b="1" dirty="0">
                <a:solidFill>
                  <a:schemeClr val="bg1"/>
                </a:solidFill>
                <a:latin typeface="KoPub돋움체 Medium" panose="02040503050406030204" pitchFamily="18" charset="0"/>
                <a:ea typeface="KoPub돋움체 Medium" panose="020B0503020000020004" pitchFamily="50" charset="-127"/>
              </a:rPr>
              <a:t>는 교육 </a:t>
            </a:r>
            <a:r>
              <a:rPr lang="en-US" altLang="ko-KR" sz="1200" b="1" dirty="0">
                <a:solidFill>
                  <a:schemeClr val="bg1"/>
                </a:solidFill>
                <a:latin typeface="KoPub돋움체 Medium" panose="02040503050406030204" pitchFamily="18" charset="0"/>
                <a:ea typeface="KoPub돋움체 Medium" panose="020B0503020000020004" pitchFamily="50" charset="-127"/>
              </a:rPr>
              <a:t>PC </a:t>
            </a:r>
            <a:r>
              <a:rPr lang="ko-KR" altLang="en-US" sz="1200" b="1" dirty="0">
                <a:solidFill>
                  <a:schemeClr val="bg1"/>
                </a:solidFill>
                <a:latin typeface="KoPub돋움체 Medium" panose="02040503050406030204" pitchFamily="18" charset="0"/>
                <a:ea typeface="KoPub돋움체 Medium" panose="020B0503020000020004" pitchFamily="50" charset="-127"/>
              </a:rPr>
              <a:t>에 설정된</a:t>
            </a:r>
            <a:r>
              <a:rPr lang="en-US" altLang="ko-KR" sz="1200" b="1" dirty="0">
                <a:solidFill>
                  <a:schemeClr val="bg1"/>
                </a:solidFill>
                <a:latin typeface="KoPub돋움체 Medium" panose="02040503050406030204" pitchFamily="18" charset="0"/>
                <a:ea typeface="KoPub돋움체 Medium" panose="020B0503020000020004" pitchFamily="50" charset="-127"/>
              </a:rPr>
              <a:t> KUBECONFIG </a:t>
            </a:r>
            <a:r>
              <a:rPr lang="ko-KR" altLang="en-US" sz="1200" b="1" dirty="0">
                <a:solidFill>
                  <a:schemeClr val="bg1"/>
                </a:solidFill>
                <a:latin typeface="KoPub돋움체 Medium" panose="02040503050406030204" pitchFamily="18" charset="0"/>
                <a:ea typeface="KoPub돋움체 Medium" panose="020B0503020000020004" pitchFamily="50" charset="-127"/>
              </a:rPr>
              <a:t>환경변수를 통해</a:t>
            </a:r>
            <a:endParaRPr lang="en-US" altLang="ko-KR" sz="1200" b="1" dirty="0">
              <a:solidFill>
                <a:schemeClr val="bg1"/>
              </a:solidFill>
              <a:latin typeface="KoPub돋움체 Medium" panose="02040503050406030204" pitchFamily="18" charset="0"/>
              <a:ea typeface="KoPub돋움체 Medium" panose="020B0503020000020004" pitchFamily="50" charset="-127"/>
            </a:endParaRPr>
          </a:p>
          <a:p>
            <a:pPr algn="ctr">
              <a:spcBef>
                <a:spcPts val="600"/>
              </a:spcBef>
            </a:pPr>
            <a:r>
              <a:rPr lang="ko-KR" altLang="en-US" sz="1200" b="1" dirty="0">
                <a:solidFill>
                  <a:schemeClr val="bg1"/>
                </a:solidFill>
                <a:latin typeface="KoPub돋움체 Medium" panose="02040503050406030204" pitchFamily="18" charset="0"/>
                <a:ea typeface="KoPub돋움체 Medium" panose="020B0503020000020004" pitchFamily="50" charset="-127"/>
              </a:rPr>
              <a:t>자동으로 </a:t>
            </a:r>
            <a:r>
              <a:rPr lang="en-US" altLang="ko-KR" sz="1200" b="1" dirty="0" err="1">
                <a:solidFill>
                  <a:schemeClr val="bg1"/>
                </a:solidFill>
                <a:latin typeface="KoPub돋움체 Medium" panose="02040503050406030204" pitchFamily="18" charset="0"/>
                <a:ea typeface="KoPub돋움체 Medium" panose="020B0503020000020004" pitchFamily="50" charset="-127"/>
              </a:rPr>
              <a:t>kubectl</a:t>
            </a:r>
            <a:r>
              <a:rPr lang="en-US" altLang="ko-KR" sz="1200" b="1" dirty="0">
                <a:solidFill>
                  <a:schemeClr val="bg1"/>
                </a:solidFill>
                <a:latin typeface="KoPub돋움체 Medium" panose="02040503050406030204" pitchFamily="18" charset="0"/>
                <a:ea typeface="KoPub돋움체 Medium" panose="020B0503020000020004" pitchFamily="50" charset="-127"/>
              </a:rPr>
              <a:t> </a:t>
            </a:r>
            <a:r>
              <a:rPr lang="ko-KR" altLang="en-US" sz="1200" b="1" dirty="0">
                <a:solidFill>
                  <a:schemeClr val="bg1"/>
                </a:solidFill>
                <a:latin typeface="KoPub돋움체 Medium" panose="02040503050406030204" pitchFamily="18" charset="0"/>
                <a:ea typeface="KoPub돋움체 Medium" panose="020B0503020000020004" pitchFamily="50" charset="-127"/>
              </a:rPr>
              <a:t>도구에 의해 참조됩니다</a:t>
            </a:r>
            <a:r>
              <a:rPr lang="en-US" altLang="ko-KR" sz="1200" b="1" dirty="0">
                <a:solidFill>
                  <a:schemeClr val="bg1"/>
                </a:solidFill>
                <a:latin typeface="KoPub돋움체 Medium" panose="02040503050406030204" pitchFamily="18" charset="0"/>
                <a:ea typeface="KoPub돋움체 Medium" panose="020B0503020000020004" pitchFamily="50" charset="-127"/>
              </a:rPr>
              <a:t>.</a:t>
            </a:r>
          </a:p>
        </p:txBody>
      </p:sp>
    </p:spTree>
    <p:extLst>
      <p:ext uri="{BB962C8B-B14F-4D97-AF65-F5344CB8AC3E}">
        <p14:creationId xmlns:p14="http://schemas.microsoft.com/office/powerpoint/2010/main" val="206152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3E07EA-3C38-064B-BAA5-36D256912D86}"/>
              </a:ext>
            </a:extLst>
          </p:cNvPr>
          <p:cNvSpPr>
            <a:spLocks noGrp="1"/>
          </p:cNvSpPr>
          <p:nvPr>
            <p:ph type="title"/>
          </p:nvPr>
        </p:nvSpPr>
        <p:spPr/>
        <p:txBody>
          <a:bodyPr/>
          <a:lstStyle/>
          <a:p>
            <a:r>
              <a:rPr lang="ko-KR" altLang="en-US" dirty="0"/>
              <a:t>커맨드 확인</a:t>
            </a:r>
            <a:endParaRPr lang="en-KR" dirty="0"/>
          </a:p>
        </p:txBody>
      </p:sp>
      <p:sp>
        <p:nvSpPr>
          <p:cNvPr id="6" name="Rectangle 5">
            <a:extLst>
              <a:ext uri="{FF2B5EF4-FFF2-40B4-BE49-F238E27FC236}">
                <a16:creationId xmlns:a16="http://schemas.microsoft.com/office/drawing/2014/main" id="{8ECEFCF0-4F92-114C-A77C-8302C99D9674}"/>
              </a:ext>
            </a:extLst>
          </p:cNvPr>
          <p:cNvSpPr/>
          <p:nvPr/>
        </p:nvSpPr>
        <p:spPr>
          <a:xfrm>
            <a:off x="488503" y="944724"/>
            <a:ext cx="7380821" cy="4131900"/>
          </a:xfrm>
          <a:prstGeom prst="rect">
            <a:avLst/>
          </a:prstGeom>
          <a:ln>
            <a:solidFill>
              <a:schemeClr val="bg1">
                <a:lumMod val="50000"/>
              </a:schemeClr>
            </a:solidFill>
          </a:ln>
        </p:spPr>
        <p:txBody>
          <a:bodyPr wrap="square">
            <a:spAutoFit/>
          </a:bodyPr>
          <a:lstStyle/>
          <a:p>
            <a:r>
              <a:rPr lang="en-US" sz="1050" dirty="0">
                <a:solidFill>
                  <a:srgbClr val="000000"/>
                </a:solidFill>
                <a:latin typeface="Menlo" panose="020B0609030804020204" pitchFamily="49" charset="0"/>
              </a:rPr>
              <a:t>$ </a:t>
            </a:r>
            <a:r>
              <a:rPr lang="en-US" sz="1050" dirty="0" err="1">
                <a:solidFill>
                  <a:srgbClr val="FF0000"/>
                </a:solidFill>
                <a:latin typeface="Menlo" panose="020B0609030804020204" pitchFamily="49" charset="0"/>
              </a:rPr>
              <a:t>kubectl</a:t>
            </a:r>
            <a:r>
              <a:rPr lang="en-US" sz="1050" dirty="0">
                <a:solidFill>
                  <a:srgbClr val="FF0000"/>
                </a:solidFill>
                <a:latin typeface="Menlo" panose="020B0609030804020204" pitchFamily="49" charset="0"/>
              </a:rPr>
              <a:t> version -o json</a:t>
            </a:r>
          </a:p>
          <a:p>
            <a:r>
              <a:rPr lang="en-US" sz="1050" dirty="0">
                <a:solidFill>
                  <a:srgbClr val="000000"/>
                </a:solidFill>
                <a:latin typeface="Menlo" panose="020B0609030804020204" pitchFamily="49" charset="0"/>
              </a:rPr>
              <a:t>{</a:t>
            </a:r>
          </a:p>
          <a:p>
            <a:r>
              <a:rPr lang="en-US" sz="1050" dirty="0">
                <a:solidFill>
                  <a:srgbClr val="000000"/>
                </a:solidFill>
                <a:latin typeface="Menlo" panose="020B0609030804020204" pitchFamily="49" charset="0"/>
              </a:rPr>
              <a:t>  "</a:t>
            </a:r>
            <a:r>
              <a:rPr lang="en-US" sz="1050" dirty="0" err="1">
                <a:solidFill>
                  <a:srgbClr val="000000"/>
                </a:solidFill>
                <a:latin typeface="Menlo" panose="020B0609030804020204" pitchFamily="49" charset="0"/>
              </a:rPr>
              <a:t>clientVersion</a:t>
            </a:r>
            <a:r>
              <a:rPr lang="en-US" sz="1050" dirty="0">
                <a:solidFill>
                  <a:srgbClr val="000000"/>
                </a:solidFill>
                <a:latin typeface="Menlo" panose="020B0609030804020204" pitchFamily="49" charset="0"/>
              </a:rPr>
              <a:t>": {</a:t>
            </a:r>
          </a:p>
          <a:p>
            <a:r>
              <a:rPr lang="en-US" sz="1050" dirty="0">
                <a:solidFill>
                  <a:srgbClr val="000000"/>
                </a:solidFill>
                <a:latin typeface="Menlo" panose="020B0609030804020204" pitchFamily="49" charset="0"/>
              </a:rPr>
              <a:t>    "major": "1",</a:t>
            </a:r>
          </a:p>
          <a:p>
            <a:r>
              <a:rPr lang="en-US" sz="1050" dirty="0">
                <a:solidFill>
                  <a:srgbClr val="000000"/>
                </a:solidFill>
                <a:latin typeface="Menlo" panose="020B0609030804020204" pitchFamily="49" charset="0"/>
              </a:rPr>
              <a:t>    "minor": "20+",</a:t>
            </a:r>
          </a:p>
          <a:p>
            <a:r>
              <a:rPr lang="en-US" sz="1050" dirty="0">
                <a:solidFill>
                  <a:srgbClr val="000000"/>
                </a:solidFill>
                <a:latin typeface="Menlo" panose="020B0609030804020204" pitchFamily="49" charset="0"/>
              </a:rPr>
              <a:t>    "</a:t>
            </a:r>
            <a:r>
              <a:rPr lang="en-US" sz="1050" dirty="0" err="1">
                <a:solidFill>
                  <a:srgbClr val="000000"/>
                </a:solidFill>
                <a:latin typeface="Menlo" panose="020B0609030804020204" pitchFamily="49" charset="0"/>
              </a:rPr>
              <a:t>gitVersion</a:t>
            </a:r>
            <a:r>
              <a:rPr lang="en-US" sz="1050" dirty="0">
                <a:solidFill>
                  <a:srgbClr val="000000"/>
                </a:solidFill>
                <a:latin typeface="Menlo" panose="020B0609030804020204" pitchFamily="49" charset="0"/>
              </a:rPr>
              <a:t>": "v1.20.4-dirty",</a:t>
            </a:r>
          </a:p>
          <a:p>
            <a:r>
              <a:rPr lang="en-US" sz="1050" dirty="0">
                <a:solidFill>
                  <a:srgbClr val="000000"/>
                </a:solidFill>
                <a:latin typeface="Menlo" panose="020B0609030804020204" pitchFamily="49" charset="0"/>
              </a:rPr>
              <a:t>    "</a:t>
            </a:r>
            <a:r>
              <a:rPr lang="en-US" sz="1050" dirty="0" err="1">
                <a:solidFill>
                  <a:srgbClr val="000000"/>
                </a:solidFill>
                <a:latin typeface="Menlo" panose="020B0609030804020204" pitchFamily="49" charset="0"/>
              </a:rPr>
              <a:t>gitCommit</a:t>
            </a:r>
            <a:r>
              <a:rPr lang="en-US" sz="1050" dirty="0">
                <a:solidFill>
                  <a:srgbClr val="000000"/>
                </a:solidFill>
                <a:latin typeface="Menlo" panose="020B0609030804020204" pitchFamily="49" charset="0"/>
              </a:rPr>
              <a:t>": "e87da0bd6e03ec3fea7933c4b5263d151aafd07c",</a:t>
            </a:r>
          </a:p>
          <a:p>
            <a:r>
              <a:rPr lang="en-US" sz="1050" dirty="0">
                <a:solidFill>
                  <a:srgbClr val="000000"/>
                </a:solidFill>
                <a:latin typeface="Menlo" panose="020B0609030804020204" pitchFamily="49" charset="0"/>
              </a:rPr>
              <a:t>    "</a:t>
            </a:r>
            <a:r>
              <a:rPr lang="en-US" sz="1050" dirty="0" err="1">
                <a:solidFill>
                  <a:srgbClr val="000000"/>
                </a:solidFill>
                <a:latin typeface="Menlo" panose="020B0609030804020204" pitchFamily="49" charset="0"/>
              </a:rPr>
              <a:t>gitTreeState</a:t>
            </a:r>
            <a:r>
              <a:rPr lang="en-US" sz="1050" dirty="0">
                <a:solidFill>
                  <a:srgbClr val="000000"/>
                </a:solidFill>
                <a:latin typeface="Menlo" panose="020B0609030804020204" pitchFamily="49" charset="0"/>
              </a:rPr>
              <a:t>": "dirty",</a:t>
            </a:r>
          </a:p>
          <a:p>
            <a:r>
              <a:rPr lang="en-US" sz="1050" dirty="0">
                <a:solidFill>
                  <a:srgbClr val="000000"/>
                </a:solidFill>
                <a:latin typeface="Menlo" panose="020B0609030804020204" pitchFamily="49" charset="0"/>
              </a:rPr>
              <a:t>    "</a:t>
            </a:r>
            <a:r>
              <a:rPr lang="en-US" sz="1050" dirty="0" err="1">
                <a:solidFill>
                  <a:srgbClr val="000000"/>
                </a:solidFill>
                <a:latin typeface="Menlo" panose="020B0609030804020204" pitchFamily="49" charset="0"/>
              </a:rPr>
              <a:t>buildDate</a:t>
            </a:r>
            <a:r>
              <a:rPr lang="en-US" sz="1050" dirty="0">
                <a:solidFill>
                  <a:srgbClr val="000000"/>
                </a:solidFill>
                <a:latin typeface="Menlo" panose="020B0609030804020204" pitchFamily="49" charset="0"/>
              </a:rPr>
              <a:t>": "2021-03-15T10:03:32Z",</a:t>
            </a:r>
          </a:p>
          <a:p>
            <a:r>
              <a:rPr lang="en-US" sz="1050" dirty="0">
                <a:solidFill>
                  <a:srgbClr val="000000"/>
                </a:solidFill>
                <a:latin typeface="Menlo" panose="020B0609030804020204" pitchFamily="49" charset="0"/>
              </a:rPr>
              <a:t>    "</a:t>
            </a:r>
            <a:r>
              <a:rPr lang="en-US" sz="1050" dirty="0" err="1">
                <a:solidFill>
                  <a:srgbClr val="000000"/>
                </a:solidFill>
                <a:latin typeface="Menlo" panose="020B0609030804020204" pitchFamily="49" charset="0"/>
              </a:rPr>
              <a:t>goVersion</a:t>
            </a:r>
            <a:r>
              <a:rPr lang="en-US" sz="1050" dirty="0">
                <a:solidFill>
                  <a:srgbClr val="000000"/>
                </a:solidFill>
                <a:latin typeface="Menlo" panose="020B0609030804020204" pitchFamily="49" charset="0"/>
              </a:rPr>
              <a:t>": "go1.16.2",</a:t>
            </a:r>
          </a:p>
          <a:p>
            <a:r>
              <a:rPr lang="en-US" sz="1050" dirty="0">
                <a:solidFill>
                  <a:srgbClr val="000000"/>
                </a:solidFill>
                <a:latin typeface="Menlo" panose="020B0609030804020204" pitchFamily="49" charset="0"/>
              </a:rPr>
              <a:t>    "compiler": "</a:t>
            </a:r>
            <a:r>
              <a:rPr lang="en-US" sz="1050" dirty="0" err="1">
                <a:solidFill>
                  <a:srgbClr val="000000"/>
                </a:solidFill>
                <a:latin typeface="Menlo" panose="020B0609030804020204" pitchFamily="49" charset="0"/>
              </a:rPr>
              <a:t>gc</a:t>
            </a:r>
            <a:r>
              <a:rPr lang="en-US" sz="1050" dirty="0">
                <a:solidFill>
                  <a:srgbClr val="000000"/>
                </a:solidFill>
                <a:latin typeface="Menlo" panose="020B0609030804020204" pitchFamily="49" charset="0"/>
              </a:rPr>
              <a:t>",</a:t>
            </a:r>
          </a:p>
          <a:p>
            <a:r>
              <a:rPr lang="en-US" sz="1050" dirty="0">
                <a:solidFill>
                  <a:srgbClr val="000000"/>
                </a:solidFill>
                <a:latin typeface="Menlo" panose="020B0609030804020204" pitchFamily="49" charset="0"/>
              </a:rPr>
              <a:t>    "platform": "</a:t>
            </a:r>
            <a:r>
              <a:rPr lang="en-US" sz="1050" dirty="0" err="1">
                <a:solidFill>
                  <a:srgbClr val="000000"/>
                </a:solidFill>
                <a:latin typeface="Menlo" panose="020B0609030804020204" pitchFamily="49" charset="0"/>
              </a:rPr>
              <a:t>darwin</a:t>
            </a:r>
            <a:r>
              <a:rPr lang="en-US" sz="1050" dirty="0">
                <a:solidFill>
                  <a:srgbClr val="000000"/>
                </a:solidFill>
                <a:latin typeface="Menlo" panose="020B0609030804020204" pitchFamily="49" charset="0"/>
              </a:rPr>
              <a:t>/amd64"</a:t>
            </a:r>
          </a:p>
          <a:p>
            <a:r>
              <a:rPr lang="en-US" sz="1050" dirty="0">
                <a:solidFill>
                  <a:srgbClr val="000000"/>
                </a:solidFill>
                <a:latin typeface="Menlo" panose="020B0609030804020204" pitchFamily="49" charset="0"/>
              </a:rPr>
              <a:t>  },</a:t>
            </a:r>
          </a:p>
          <a:p>
            <a:r>
              <a:rPr lang="en-US" sz="1050" dirty="0">
                <a:solidFill>
                  <a:srgbClr val="000000"/>
                </a:solidFill>
                <a:latin typeface="Menlo" panose="020B0609030804020204" pitchFamily="49" charset="0"/>
              </a:rPr>
              <a:t>  "</a:t>
            </a:r>
            <a:r>
              <a:rPr lang="en-US" sz="1050" dirty="0" err="1">
                <a:solidFill>
                  <a:srgbClr val="000000"/>
                </a:solidFill>
                <a:latin typeface="Menlo" panose="020B0609030804020204" pitchFamily="49" charset="0"/>
              </a:rPr>
              <a:t>serverVersion</a:t>
            </a:r>
            <a:r>
              <a:rPr lang="en-US" sz="1050" dirty="0">
                <a:solidFill>
                  <a:srgbClr val="000000"/>
                </a:solidFill>
                <a:latin typeface="Menlo" panose="020B0609030804020204" pitchFamily="49" charset="0"/>
              </a:rPr>
              <a:t>": {</a:t>
            </a:r>
          </a:p>
          <a:p>
            <a:r>
              <a:rPr lang="en-US" sz="1050" dirty="0">
                <a:solidFill>
                  <a:srgbClr val="000000"/>
                </a:solidFill>
                <a:latin typeface="Menlo" panose="020B0609030804020204" pitchFamily="49" charset="0"/>
              </a:rPr>
              <a:t>    "major": "1",</a:t>
            </a:r>
          </a:p>
          <a:p>
            <a:r>
              <a:rPr lang="en-US" sz="1050" dirty="0">
                <a:solidFill>
                  <a:srgbClr val="000000"/>
                </a:solidFill>
                <a:latin typeface="Menlo" panose="020B0609030804020204" pitchFamily="49" charset="0"/>
              </a:rPr>
              <a:t>    "minor": "19+",</a:t>
            </a:r>
          </a:p>
          <a:p>
            <a:r>
              <a:rPr lang="en-US" sz="1050" dirty="0">
                <a:solidFill>
                  <a:srgbClr val="000000"/>
                </a:solidFill>
                <a:latin typeface="Menlo" panose="020B0609030804020204" pitchFamily="49" charset="0"/>
              </a:rPr>
              <a:t>    "</a:t>
            </a:r>
            <a:r>
              <a:rPr lang="en-US" sz="1050" dirty="0" err="1">
                <a:solidFill>
                  <a:srgbClr val="000000"/>
                </a:solidFill>
                <a:latin typeface="Menlo" panose="020B0609030804020204" pitchFamily="49" charset="0"/>
              </a:rPr>
              <a:t>gitVersion</a:t>
            </a:r>
            <a:r>
              <a:rPr lang="en-US" sz="1050" dirty="0">
                <a:solidFill>
                  <a:srgbClr val="000000"/>
                </a:solidFill>
                <a:latin typeface="Menlo" panose="020B0609030804020204" pitchFamily="49" charset="0"/>
              </a:rPr>
              <a:t>": "v1.19.6-eks-49a6c0",</a:t>
            </a:r>
          </a:p>
          <a:p>
            <a:r>
              <a:rPr lang="en-US" sz="1050" dirty="0">
                <a:solidFill>
                  <a:srgbClr val="000000"/>
                </a:solidFill>
                <a:latin typeface="Menlo" panose="020B0609030804020204" pitchFamily="49" charset="0"/>
              </a:rPr>
              <a:t>    "</a:t>
            </a:r>
            <a:r>
              <a:rPr lang="en-US" sz="1050" dirty="0" err="1">
                <a:solidFill>
                  <a:srgbClr val="000000"/>
                </a:solidFill>
                <a:latin typeface="Menlo" panose="020B0609030804020204" pitchFamily="49" charset="0"/>
              </a:rPr>
              <a:t>gitCommit</a:t>
            </a:r>
            <a:r>
              <a:rPr lang="en-US" sz="1050" dirty="0">
                <a:solidFill>
                  <a:srgbClr val="000000"/>
                </a:solidFill>
                <a:latin typeface="Menlo" panose="020B0609030804020204" pitchFamily="49" charset="0"/>
              </a:rPr>
              <a:t>": "49a6c0bf091506e7bafcdb1b142351b69363355a",</a:t>
            </a:r>
          </a:p>
          <a:p>
            <a:r>
              <a:rPr lang="en-US" sz="1050" dirty="0">
                <a:solidFill>
                  <a:srgbClr val="000000"/>
                </a:solidFill>
                <a:latin typeface="Menlo" panose="020B0609030804020204" pitchFamily="49" charset="0"/>
              </a:rPr>
              <a:t>    "</a:t>
            </a:r>
            <a:r>
              <a:rPr lang="en-US" sz="1050" dirty="0" err="1">
                <a:solidFill>
                  <a:srgbClr val="000000"/>
                </a:solidFill>
                <a:latin typeface="Menlo" panose="020B0609030804020204" pitchFamily="49" charset="0"/>
              </a:rPr>
              <a:t>gitTreeState</a:t>
            </a:r>
            <a:r>
              <a:rPr lang="en-US" sz="1050" dirty="0">
                <a:solidFill>
                  <a:srgbClr val="000000"/>
                </a:solidFill>
                <a:latin typeface="Menlo" panose="020B0609030804020204" pitchFamily="49" charset="0"/>
              </a:rPr>
              <a:t>": "clean",</a:t>
            </a:r>
          </a:p>
          <a:p>
            <a:r>
              <a:rPr lang="en-US" sz="1050" dirty="0">
                <a:solidFill>
                  <a:srgbClr val="000000"/>
                </a:solidFill>
                <a:latin typeface="Menlo" panose="020B0609030804020204" pitchFamily="49" charset="0"/>
              </a:rPr>
              <a:t>    "</a:t>
            </a:r>
            <a:r>
              <a:rPr lang="en-US" sz="1050" dirty="0" err="1">
                <a:solidFill>
                  <a:srgbClr val="000000"/>
                </a:solidFill>
                <a:latin typeface="Menlo" panose="020B0609030804020204" pitchFamily="49" charset="0"/>
              </a:rPr>
              <a:t>buildDate</a:t>
            </a:r>
            <a:r>
              <a:rPr lang="en-US" sz="1050" dirty="0">
                <a:solidFill>
                  <a:srgbClr val="000000"/>
                </a:solidFill>
                <a:latin typeface="Menlo" panose="020B0609030804020204" pitchFamily="49" charset="0"/>
              </a:rPr>
              <a:t>": "2020-12-23T22:10:21Z",</a:t>
            </a:r>
          </a:p>
          <a:p>
            <a:r>
              <a:rPr lang="en-US" sz="1050" dirty="0">
                <a:solidFill>
                  <a:srgbClr val="000000"/>
                </a:solidFill>
                <a:latin typeface="Menlo" panose="020B0609030804020204" pitchFamily="49" charset="0"/>
              </a:rPr>
              <a:t>    "</a:t>
            </a:r>
            <a:r>
              <a:rPr lang="en-US" sz="1050" dirty="0" err="1">
                <a:solidFill>
                  <a:srgbClr val="000000"/>
                </a:solidFill>
                <a:latin typeface="Menlo" panose="020B0609030804020204" pitchFamily="49" charset="0"/>
              </a:rPr>
              <a:t>goVersion</a:t>
            </a:r>
            <a:r>
              <a:rPr lang="en-US" sz="1050" dirty="0">
                <a:solidFill>
                  <a:srgbClr val="000000"/>
                </a:solidFill>
                <a:latin typeface="Menlo" panose="020B0609030804020204" pitchFamily="49" charset="0"/>
              </a:rPr>
              <a:t>": "go1.15.5",</a:t>
            </a:r>
          </a:p>
          <a:p>
            <a:r>
              <a:rPr lang="en-US" sz="1050" dirty="0">
                <a:solidFill>
                  <a:srgbClr val="000000"/>
                </a:solidFill>
                <a:latin typeface="Menlo" panose="020B0609030804020204" pitchFamily="49" charset="0"/>
              </a:rPr>
              <a:t>    "compiler": "</a:t>
            </a:r>
            <a:r>
              <a:rPr lang="en-US" sz="1050" dirty="0" err="1">
                <a:solidFill>
                  <a:srgbClr val="000000"/>
                </a:solidFill>
                <a:latin typeface="Menlo" panose="020B0609030804020204" pitchFamily="49" charset="0"/>
              </a:rPr>
              <a:t>gc</a:t>
            </a:r>
            <a:r>
              <a:rPr lang="en-US" sz="1050" dirty="0">
                <a:solidFill>
                  <a:srgbClr val="000000"/>
                </a:solidFill>
                <a:latin typeface="Menlo" panose="020B0609030804020204" pitchFamily="49" charset="0"/>
              </a:rPr>
              <a:t>",</a:t>
            </a:r>
          </a:p>
          <a:p>
            <a:r>
              <a:rPr lang="en-US" sz="1050" dirty="0">
                <a:solidFill>
                  <a:srgbClr val="000000"/>
                </a:solidFill>
                <a:latin typeface="Menlo" panose="020B0609030804020204" pitchFamily="49" charset="0"/>
              </a:rPr>
              <a:t>    "platform": "</a:t>
            </a:r>
            <a:r>
              <a:rPr lang="en-US" sz="1050" dirty="0" err="1">
                <a:solidFill>
                  <a:srgbClr val="000000"/>
                </a:solidFill>
                <a:latin typeface="Menlo" panose="020B0609030804020204" pitchFamily="49" charset="0"/>
              </a:rPr>
              <a:t>linux</a:t>
            </a:r>
            <a:r>
              <a:rPr lang="en-US" sz="1050" dirty="0">
                <a:solidFill>
                  <a:srgbClr val="000000"/>
                </a:solidFill>
                <a:latin typeface="Menlo" panose="020B0609030804020204" pitchFamily="49" charset="0"/>
              </a:rPr>
              <a:t>/amd64"</a:t>
            </a:r>
          </a:p>
          <a:p>
            <a:r>
              <a:rPr lang="en-US" sz="1050" dirty="0">
                <a:solidFill>
                  <a:srgbClr val="000000"/>
                </a:solidFill>
                <a:latin typeface="Menlo" panose="020B0609030804020204" pitchFamily="49" charset="0"/>
              </a:rPr>
              <a:t>  }</a:t>
            </a:r>
          </a:p>
          <a:p>
            <a:r>
              <a:rPr lang="en-US" sz="1050" dirty="0">
                <a:solidFill>
                  <a:srgbClr val="000000"/>
                </a:solidFill>
                <a:latin typeface="Menlo" panose="020B0609030804020204" pitchFamily="49" charset="0"/>
              </a:rPr>
              <a:t>}</a:t>
            </a:r>
            <a:endParaRPr lang="en-US" sz="1050" dirty="0">
              <a:solidFill>
                <a:srgbClr val="000000"/>
              </a:solidFill>
              <a:effectLst/>
              <a:latin typeface="Menlo" panose="020B0609030804020204" pitchFamily="49" charset="0"/>
            </a:endParaRPr>
          </a:p>
        </p:txBody>
      </p:sp>
      <p:sp>
        <p:nvSpPr>
          <p:cNvPr id="7" name="Rectangle 6">
            <a:extLst>
              <a:ext uri="{FF2B5EF4-FFF2-40B4-BE49-F238E27FC236}">
                <a16:creationId xmlns:a16="http://schemas.microsoft.com/office/drawing/2014/main" id="{C290547A-DFFD-9640-8C33-1F51EB143AA9}"/>
              </a:ext>
            </a:extLst>
          </p:cNvPr>
          <p:cNvSpPr/>
          <p:nvPr/>
        </p:nvSpPr>
        <p:spPr>
          <a:xfrm>
            <a:off x="484216" y="5553236"/>
            <a:ext cx="7380821" cy="577081"/>
          </a:xfrm>
          <a:prstGeom prst="rect">
            <a:avLst/>
          </a:prstGeom>
          <a:ln>
            <a:solidFill>
              <a:schemeClr val="bg1">
                <a:lumMod val="50000"/>
              </a:schemeClr>
            </a:solidFill>
          </a:ln>
        </p:spPr>
        <p:txBody>
          <a:bodyPr wrap="square">
            <a:spAutoFit/>
          </a:bodyPr>
          <a:lstStyle/>
          <a:p>
            <a:r>
              <a:rPr lang="en-US" sz="1050" dirty="0">
                <a:solidFill>
                  <a:srgbClr val="000000"/>
                </a:solidFill>
                <a:latin typeface="Menlo" panose="020B0609030804020204" pitchFamily="49" charset="0"/>
              </a:rPr>
              <a:t>$ </a:t>
            </a:r>
            <a:r>
              <a:rPr lang="en-US" sz="1050" dirty="0" err="1">
                <a:solidFill>
                  <a:srgbClr val="FF0000"/>
                </a:solidFill>
                <a:latin typeface="Menlo" panose="020B0609030804020204" pitchFamily="49" charset="0"/>
              </a:rPr>
              <a:t>kubectl</a:t>
            </a:r>
            <a:r>
              <a:rPr lang="en-US" sz="1050" dirty="0">
                <a:solidFill>
                  <a:srgbClr val="FF0000"/>
                </a:solidFill>
                <a:latin typeface="Menlo" panose="020B0609030804020204" pitchFamily="49" charset="0"/>
              </a:rPr>
              <a:t> config get-contexts</a:t>
            </a:r>
            <a:r>
              <a:rPr lang="en-US" sz="1050" dirty="0">
                <a:solidFill>
                  <a:srgbClr val="000000"/>
                </a:solidFill>
                <a:latin typeface="Menlo" panose="020B0609030804020204" pitchFamily="49" charset="0"/>
              </a:rPr>
              <a:t>       </a:t>
            </a:r>
          </a:p>
          <a:p>
            <a:r>
              <a:rPr lang="en-US" sz="1050" dirty="0">
                <a:solidFill>
                  <a:srgbClr val="000000"/>
                </a:solidFill>
                <a:latin typeface="Menlo" panose="020B0609030804020204" pitchFamily="49" charset="0"/>
              </a:rPr>
              <a:t>CURRENT   NAME          CLUSTER       AUTHINFO        NAMESPACE</a:t>
            </a:r>
          </a:p>
          <a:p>
            <a:r>
              <a:rPr lang="en-US" sz="1050" dirty="0">
                <a:solidFill>
                  <a:srgbClr val="FF0000"/>
                </a:solidFill>
                <a:latin typeface="Menlo" panose="020B0609030804020204" pitchFamily="49" charset="0"/>
              </a:rPr>
              <a:t>*</a:t>
            </a:r>
            <a:r>
              <a:rPr lang="en-US" sz="1050" dirty="0">
                <a:solidFill>
                  <a:srgbClr val="000000"/>
                </a:solidFill>
                <a:latin typeface="Menlo" panose="020B0609030804020204" pitchFamily="49" charset="0"/>
              </a:rPr>
              <a:t>         </a:t>
            </a:r>
            <a:r>
              <a:rPr lang="en-US" sz="1050" dirty="0" err="1">
                <a:solidFill>
                  <a:srgbClr val="000000"/>
                </a:solidFill>
                <a:latin typeface="Menlo" panose="020B0609030804020204" pitchFamily="49" charset="0"/>
              </a:rPr>
              <a:t>zcp</a:t>
            </a:r>
            <a:r>
              <a:rPr lang="en-US" sz="1050" dirty="0">
                <a:solidFill>
                  <a:srgbClr val="000000"/>
                </a:solidFill>
                <a:latin typeface="Menlo" panose="020B0609030804020204" pitchFamily="49" charset="0"/>
              </a:rPr>
              <a:t>-context   </a:t>
            </a:r>
            <a:r>
              <a:rPr lang="en-US" sz="1050" dirty="0" err="1">
                <a:solidFill>
                  <a:srgbClr val="000000"/>
                </a:solidFill>
                <a:latin typeface="Menlo" panose="020B0609030804020204" pitchFamily="49" charset="0"/>
              </a:rPr>
              <a:t>zcp</a:t>
            </a:r>
            <a:r>
              <a:rPr lang="en-US" sz="1050" dirty="0">
                <a:solidFill>
                  <a:srgbClr val="000000"/>
                </a:solidFill>
                <a:latin typeface="Menlo" panose="020B0609030804020204" pitchFamily="49" charset="0"/>
              </a:rPr>
              <a:t>-cluster   edu001@sk.com   </a:t>
            </a:r>
            <a:r>
              <a:rPr lang="en-US" sz="1050" dirty="0">
                <a:solidFill>
                  <a:srgbClr val="FF0000"/>
                </a:solidFill>
                <a:latin typeface="Menlo" panose="020B0609030804020204" pitchFamily="49" charset="0"/>
              </a:rPr>
              <a:t>edu001</a:t>
            </a:r>
            <a:endParaRPr lang="en-US" sz="1050" dirty="0">
              <a:solidFill>
                <a:srgbClr val="FF0000"/>
              </a:solidFill>
              <a:effectLst/>
              <a:latin typeface="Menlo" panose="020B0609030804020204" pitchFamily="49" charset="0"/>
            </a:endParaRPr>
          </a:p>
        </p:txBody>
      </p:sp>
      <p:sp>
        <p:nvSpPr>
          <p:cNvPr id="8" name="Rectangle 7">
            <a:extLst>
              <a:ext uri="{FF2B5EF4-FFF2-40B4-BE49-F238E27FC236}">
                <a16:creationId xmlns:a16="http://schemas.microsoft.com/office/drawing/2014/main" id="{87D4B9A1-A714-2C41-92CB-339EF35C14C6}"/>
              </a:ext>
            </a:extLst>
          </p:cNvPr>
          <p:cNvSpPr/>
          <p:nvPr/>
        </p:nvSpPr>
        <p:spPr>
          <a:xfrm>
            <a:off x="3512841" y="4797152"/>
            <a:ext cx="5904656" cy="8655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altLang="ko-KR" sz="1200" b="1" dirty="0">
                <a:solidFill>
                  <a:schemeClr val="bg1"/>
                </a:solidFill>
                <a:latin typeface="KoPub돋움체 Medium" panose="02040503050406030204" pitchFamily="18" charset="0"/>
                <a:ea typeface="KoPub돋움체 Medium" panose="020B0503020000020004" pitchFamily="50" charset="-127"/>
              </a:rPr>
              <a:t>namespace</a:t>
            </a:r>
            <a:r>
              <a:rPr lang="ko-KR" altLang="en-US" sz="1200" b="1" dirty="0">
                <a:solidFill>
                  <a:schemeClr val="bg1"/>
                </a:solidFill>
                <a:latin typeface="KoPub돋움체 Medium" panose="02040503050406030204" pitchFamily="18" charset="0"/>
                <a:ea typeface="KoPub돋움체 Medium" panose="020B0503020000020004" pitchFamily="50" charset="-127"/>
              </a:rPr>
              <a:t>가 본인 계정의 </a:t>
            </a:r>
            <a:r>
              <a:rPr lang="en-US" altLang="ko-KR" sz="1200" b="1" dirty="0">
                <a:solidFill>
                  <a:schemeClr val="bg1"/>
                </a:solidFill>
                <a:latin typeface="KoPub돋움체 Medium" panose="02040503050406030204" pitchFamily="18" charset="0"/>
                <a:ea typeface="KoPub돋움체 Medium" panose="020B0503020000020004" pitchFamily="50" charset="-127"/>
              </a:rPr>
              <a:t>namespace</a:t>
            </a:r>
            <a:r>
              <a:rPr lang="ko-KR" altLang="en-US" sz="1200" b="1" dirty="0">
                <a:solidFill>
                  <a:schemeClr val="bg1"/>
                </a:solidFill>
                <a:latin typeface="KoPub돋움체 Medium" panose="02040503050406030204" pitchFamily="18" charset="0"/>
                <a:ea typeface="KoPub돋움체 Medium" panose="020B0503020000020004" pitchFamily="50" charset="-127"/>
              </a:rPr>
              <a:t>가 아닌 경우 다음의 명령을 수행하여 명령어가 실행될 </a:t>
            </a:r>
            <a:r>
              <a:rPr lang="en-US" altLang="ko-KR" sz="1200" b="1" dirty="0">
                <a:solidFill>
                  <a:schemeClr val="bg1"/>
                </a:solidFill>
                <a:latin typeface="KoPub돋움체 Medium" panose="02040503050406030204" pitchFamily="18" charset="0"/>
                <a:ea typeface="KoPub돋움체 Medium" panose="020B0503020000020004" pitchFamily="50" charset="-127"/>
              </a:rPr>
              <a:t>namespace</a:t>
            </a:r>
            <a:r>
              <a:rPr lang="ko-KR" altLang="en-US" sz="1200" b="1" dirty="0" err="1">
                <a:solidFill>
                  <a:schemeClr val="bg1"/>
                </a:solidFill>
                <a:latin typeface="KoPub돋움체 Medium" panose="02040503050406030204" pitchFamily="18" charset="0"/>
                <a:ea typeface="KoPub돋움체 Medium" panose="020B0503020000020004" pitchFamily="50" charset="-127"/>
              </a:rPr>
              <a:t>를</a:t>
            </a:r>
            <a:r>
              <a:rPr lang="ko-KR" altLang="en-US" sz="1200" b="1" dirty="0">
                <a:solidFill>
                  <a:schemeClr val="bg1"/>
                </a:solidFill>
                <a:latin typeface="KoPub돋움체 Medium" panose="02040503050406030204" pitchFamily="18" charset="0"/>
                <a:ea typeface="KoPub돋움체 Medium" panose="020B0503020000020004" pitchFamily="50" charset="-127"/>
              </a:rPr>
              <a:t> 변경한다</a:t>
            </a:r>
            <a:r>
              <a:rPr lang="en-US" altLang="ko-KR" sz="1200" b="1" dirty="0">
                <a:solidFill>
                  <a:schemeClr val="bg1"/>
                </a:solidFill>
                <a:latin typeface="KoPub돋움체 Medium" panose="02040503050406030204" pitchFamily="18" charset="0"/>
                <a:ea typeface="KoPub돋움체 Medium" panose="020B0503020000020004" pitchFamily="50" charset="-127"/>
              </a:rPr>
              <a:t>.</a:t>
            </a:r>
          </a:p>
          <a:p>
            <a:pPr>
              <a:spcBef>
                <a:spcPts val="600"/>
              </a:spcBef>
            </a:pPr>
            <a:r>
              <a:rPr lang="en-US" altLang="ko-KR" sz="1200" b="1" dirty="0">
                <a:solidFill>
                  <a:schemeClr val="bg1"/>
                </a:solidFill>
                <a:latin typeface="KoPub돋움체 Medium" panose="02040503050406030204" pitchFamily="18" charset="0"/>
                <a:ea typeface="KoPub돋움체 Medium" panose="020B0503020000020004" pitchFamily="50" charset="-127"/>
              </a:rPr>
              <a:t>$</a:t>
            </a:r>
            <a:r>
              <a:rPr lang="ko-KR" altLang="en-US" sz="1200" b="1" dirty="0">
                <a:solidFill>
                  <a:schemeClr val="bg1"/>
                </a:solidFill>
                <a:latin typeface="KoPub돋움체 Medium" panose="02040503050406030204" pitchFamily="18" charset="0"/>
                <a:ea typeface="KoPub돋움체 Medium" panose="020B0503020000020004" pitchFamily="50" charset="-127"/>
              </a:rPr>
              <a:t> </a:t>
            </a:r>
            <a:r>
              <a:rPr lang="en-US" altLang="ko-KR" sz="1200" b="1" dirty="0" err="1">
                <a:solidFill>
                  <a:schemeClr val="bg1"/>
                </a:solidFill>
                <a:latin typeface="KoPub돋움체 Medium" panose="02040503050406030204" pitchFamily="18" charset="0"/>
                <a:ea typeface="KoPub돋움체 Medium" panose="020B0503020000020004" pitchFamily="50" charset="-127"/>
              </a:rPr>
              <a:t>kubectl</a:t>
            </a:r>
            <a:r>
              <a:rPr lang="en-US" altLang="ko-KR" sz="1200" b="1" dirty="0">
                <a:solidFill>
                  <a:schemeClr val="bg1"/>
                </a:solidFill>
                <a:latin typeface="KoPub돋움체 Medium" panose="02040503050406030204" pitchFamily="18" charset="0"/>
                <a:ea typeface="KoPub돋움체 Medium" panose="020B0503020000020004" pitchFamily="50" charset="-127"/>
              </a:rPr>
              <a:t> config set-context --current --namespace=edu001</a:t>
            </a:r>
          </a:p>
        </p:txBody>
      </p:sp>
    </p:spTree>
    <p:extLst>
      <p:ext uri="{BB962C8B-B14F-4D97-AF65-F5344CB8AC3E}">
        <p14:creationId xmlns:p14="http://schemas.microsoft.com/office/powerpoint/2010/main" val="2580053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3CB719AC-920F-DF4A-84A4-DDA4B081CBDD}"/>
              </a:ext>
            </a:extLst>
          </p:cNvPr>
          <p:cNvSpPr/>
          <p:nvPr/>
        </p:nvSpPr>
        <p:spPr>
          <a:xfrm>
            <a:off x="2936776" y="2420888"/>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3" name="정육면체 2">
            <a:extLst>
              <a:ext uri="{FF2B5EF4-FFF2-40B4-BE49-F238E27FC236}">
                <a16:creationId xmlns:a16="http://schemas.microsoft.com/office/drawing/2014/main" id="{18D6F283-0C96-C84D-B505-32C7798E62C1}"/>
              </a:ext>
            </a:extLst>
          </p:cNvPr>
          <p:cNvSpPr/>
          <p:nvPr/>
        </p:nvSpPr>
        <p:spPr>
          <a:xfrm>
            <a:off x="1634486" y="4738860"/>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4" name="정육면체 3">
            <a:extLst>
              <a:ext uri="{FF2B5EF4-FFF2-40B4-BE49-F238E27FC236}">
                <a16:creationId xmlns:a16="http://schemas.microsoft.com/office/drawing/2014/main" id="{CBC1614C-E19D-A64B-83FD-023F862C6083}"/>
              </a:ext>
            </a:extLst>
          </p:cNvPr>
          <p:cNvSpPr/>
          <p:nvPr/>
        </p:nvSpPr>
        <p:spPr>
          <a:xfrm>
            <a:off x="1352600" y="3362669"/>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10" name="정육면체 9">
            <a:extLst>
              <a:ext uri="{FF2B5EF4-FFF2-40B4-BE49-F238E27FC236}">
                <a16:creationId xmlns:a16="http://schemas.microsoft.com/office/drawing/2014/main" id="{96DD46F3-EE44-094A-BD32-B2A49489020B}"/>
              </a:ext>
            </a:extLst>
          </p:cNvPr>
          <p:cNvSpPr/>
          <p:nvPr/>
        </p:nvSpPr>
        <p:spPr>
          <a:xfrm>
            <a:off x="5097016" y="2522262"/>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11" name="정육면체 10">
            <a:extLst>
              <a:ext uri="{FF2B5EF4-FFF2-40B4-BE49-F238E27FC236}">
                <a16:creationId xmlns:a16="http://schemas.microsoft.com/office/drawing/2014/main" id="{91EB13B3-465E-9B40-818B-A0DF280F9121}"/>
              </a:ext>
            </a:extLst>
          </p:cNvPr>
          <p:cNvSpPr/>
          <p:nvPr/>
        </p:nvSpPr>
        <p:spPr>
          <a:xfrm>
            <a:off x="3794726" y="3362669"/>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12" name="정육면체 11">
            <a:extLst>
              <a:ext uri="{FF2B5EF4-FFF2-40B4-BE49-F238E27FC236}">
                <a16:creationId xmlns:a16="http://schemas.microsoft.com/office/drawing/2014/main" id="{BE1900F6-B43B-EB4D-868F-CCF83F3EAD6F}"/>
              </a:ext>
            </a:extLst>
          </p:cNvPr>
          <p:cNvSpPr/>
          <p:nvPr/>
        </p:nvSpPr>
        <p:spPr>
          <a:xfrm>
            <a:off x="5673080" y="4718699"/>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13" name="정육면체 12">
            <a:extLst>
              <a:ext uri="{FF2B5EF4-FFF2-40B4-BE49-F238E27FC236}">
                <a16:creationId xmlns:a16="http://schemas.microsoft.com/office/drawing/2014/main" id="{F7A47CF7-FC11-F348-9B57-9708FA1215E8}"/>
              </a:ext>
            </a:extLst>
          </p:cNvPr>
          <p:cNvSpPr/>
          <p:nvPr/>
        </p:nvSpPr>
        <p:spPr>
          <a:xfrm>
            <a:off x="6825208" y="3429000"/>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14" name="정육면체 13">
            <a:extLst>
              <a:ext uri="{FF2B5EF4-FFF2-40B4-BE49-F238E27FC236}">
                <a16:creationId xmlns:a16="http://schemas.microsoft.com/office/drawing/2014/main" id="{3FCA19A0-4EA7-294D-914B-A2A07236DB56}"/>
              </a:ext>
            </a:extLst>
          </p:cNvPr>
          <p:cNvSpPr/>
          <p:nvPr/>
        </p:nvSpPr>
        <p:spPr>
          <a:xfrm>
            <a:off x="3794726" y="4905164"/>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15" name="정육면체 14">
            <a:extLst>
              <a:ext uri="{FF2B5EF4-FFF2-40B4-BE49-F238E27FC236}">
                <a16:creationId xmlns:a16="http://schemas.microsoft.com/office/drawing/2014/main" id="{10E6B9DE-070B-C349-82EC-1C073D92289A}"/>
              </a:ext>
            </a:extLst>
          </p:cNvPr>
          <p:cNvSpPr/>
          <p:nvPr/>
        </p:nvSpPr>
        <p:spPr>
          <a:xfrm>
            <a:off x="8409384" y="4581128"/>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16" name="정육면체 15">
            <a:extLst>
              <a:ext uri="{FF2B5EF4-FFF2-40B4-BE49-F238E27FC236}">
                <a16:creationId xmlns:a16="http://schemas.microsoft.com/office/drawing/2014/main" id="{0957E2CA-8ABA-6E4F-8174-7F2ECB9D6819}"/>
              </a:ext>
            </a:extLst>
          </p:cNvPr>
          <p:cNvSpPr/>
          <p:nvPr/>
        </p:nvSpPr>
        <p:spPr>
          <a:xfrm>
            <a:off x="8013340" y="2492025"/>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6" name="Title 5">
            <a:extLst>
              <a:ext uri="{FF2B5EF4-FFF2-40B4-BE49-F238E27FC236}">
                <a16:creationId xmlns:a16="http://schemas.microsoft.com/office/drawing/2014/main" id="{2F0EAEB4-049C-4A4E-BBA5-790EF4F6A24A}"/>
              </a:ext>
            </a:extLst>
          </p:cNvPr>
          <p:cNvSpPr>
            <a:spLocks noGrp="1"/>
          </p:cNvSpPr>
          <p:nvPr>
            <p:ph type="title"/>
          </p:nvPr>
        </p:nvSpPr>
        <p:spPr/>
        <p:txBody>
          <a:bodyPr/>
          <a:lstStyle/>
          <a:p>
            <a:r>
              <a:rPr lang="en-US" dirty="0"/>
              <a:t>Container Orchestration?</a:t>
            </a:r>
            <a:endParaRPr lang="en-KR" dirty="0"/>
          </a:p>
        </p:txBody>
      </p:sp>
    </p:spTree>
    <p:extLst>
      <p:ext uri="{BB962C8B-B14F-4D97-AF65-F5344CB8AC3E}">
        <p14:creationId xmlns:p14="http://schemas.microsoft.com/office/powerpoint/2010/main" val="3772361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정육면체 46">
            <a:extLst>
              <a:ext uri="{FF2B5EF4-FFF2-40B4-BE49-F238E27FC236}">
                <a16:creationId xmlns:a16="http://schemas.microsoft.com/office/drawing/2014/main" id="{D7A12E30-2238-1A43-AF1F-5D6D94DA073B}"/>
              </a:ext>
            </a:extLst>
          </p:cNvPr>
          <p:cNvSpPr/>
          <p:nvPr/>
        </p:nvSpPr>
        <p:spPr>
          <a:xfrm>
            <a:off x="2936776" y="2420888"/>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48" name="정육면체 47">
            <a:extLst>
              <a:ext uri="{FF2B5EF4-FFF2-40B4-BE49-F238E27FC236}">
                <a16:creationId xmlns:a16="http://schemas.microsoft.com/office/drawing/2014/main" id="{CAC37460-52B8-304B-84D7-A744336EAEFA}"/>
              </a:ext>
            </a:extLst>
          </p:cNvPr>
          <p:cNvSpPr/>
          <p:nvPr/>
        </p:nvSpPr>
        <p:spPr>
          <a:xfrm>
            <a:off x="1634486" y="4738860"/>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49" name="정육면체 48">
            <a:extLst>
              <a:ext uri="{FF2B5EF4-FFF2-40B4-BE49-F238E27FC236}">
                <a16:creationId xmlns:a16="http://schemas.microsoft.com/office/drawing/2014/main" id="{9AF65570-243A-BE4B-8A62-7D416762CC77}"/>
              </a:ext>
            </a:extLst>
          </p:cNvPr>
          <p:cNvSpPr/>
          <p:nvPr/>
        </p:nvSpPr>
        <p:spPr>
          <a:xfrm>
            <a:off x="1352600" y="3362669"/>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50" name="정육면체 49">
            <a:extLst>
              <a:ext uri="{FF2B5EF4-FFF2-40B4-BE49-F238E27FC236}">
                <a16:creationId xmlns:a16="http://schemas.microsoft.com/office/drawing/2014/main" id="{24757571-49E6-BF49-81AB-95DC9244126D}"/>
              </a:ext>
            </a:extLst>
          </p:cNvPr>
          <p:cNvSpPr/>
          <p:nvPr/>
        </p:nvSpPr>
        <p:spPr>
          <a:xfrm>
            <a:off x="5097016" y="2522262"/>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51" name="정육면체 50">
            <a:extLst>
              <a:ext uri="{FF2B5EF4-FFF2-40B4-BE49-F238E27FC236}">
                <a16:creationId xmlns:a16="http://schemas.microsoft.com/office/drawing/2014/main" id="{AA43E8FF-8C0E-A14E-A018-30802706A9D0}"/>
              </a:ext>
            </a:extLst>
          </p:cNvPr>
          <p:cNvSpPr/>
          <p:nvPr/>
        </p:nvSpPr>
        <p:spPr>
          <a:xfrm>
            <a:off x="3794726" y="3362669"/>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52" name="정육면체 51">
            <a:extLst>
              <a:ext uri="{FF2B5EF4-FFF2-40B4-BE49-F238E27FC236}">
                <a16:creationId xmlns:a16="http://schemas.microsoft.com/office/drawing/2014/main" id="{4CA23F89-8711-0A46-816C-AD9DC0F569CA}"/>
              </a:ext>
            </a:extLst>
          </p:cNvPr>
          <p:cNvSpPr/>
          <p:nvPr/>
        </p:nvSpPr>
        <p:spPr>
          <a:xfrm>
            <a:off x="5673080" y="4718699"/>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53" name="정육면체 52">
            <a:extLst>
              <a:ext uri="{FF2B5EF4-FFF2-40B4-BE49-F238E27FC236}">
                <a16:creationId xmlns:a16="http://schemas.microsoft.com/office/drawing/2014/main" id="{D1131B35-775B-4B40-9F9D-DCFBCEA2E31F}"/>
              </a:ext>
            </a:extLst>
          </p:cNvPr>
          <p:cNvSpPr/>
          <p:nvPr/>
        </p:nvSpPr>
        <p:spPr>
          <a:xfrm>
            <a:off x="6825208" y="3429000"/>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54" name="정육면체 53">
            <a:extLst>
              <a:ext uri="{FF2B5EF4-FFF2-40B4-BE49-F238E27FC236}">
                <a16:creationId xmlns:a16="http://schemas.microsoft.com/office/drawing/2014/main" id="{E275094B-8C4F-B045-9166-F032BD0420DC}"/>
              </a:ext>
            </a:extLst>
          </p:cNvPr>
          <p:cNvSpPr/>
          <p:nvPr/>
        </p:nvSpPr>
        <p:spPr>
          <a:xfrm>
            <a:off x="3794726" y="4905164"/>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55" name="정육면체 54">
            <a:extLst>
              <a:ext uri="{FF2B5EF4-FFF2-40B4-BE49-F238E27FC236}">
                <a16:creationId xmlns:a16="http://schemas.microsoft.com/office/drawing/2014/main" id="{89749E8A-8C44-574F-B8D1-B422B959C216}"/>
              </a:ext>
            </a:extLst>
          </p:cNvPr>
          <p:cNvSpPr/>
          <p:nvPr/>
        </p:nvSpPr>
        <p:spPr>
          <a:xfrm>
            <a:off x="8409384" y="4581128"/>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56" name="정육면체 55">
            <a:extLst>
              <a:ext uri="{FF2B5EF4-FFF2-40B4-BE49-F238E27FC236}">
                <a16:creationId xmlns:a16="http://schemas.microsoft.com/office/drawing/2014/main" id="{534951F3-6BAB-3948-8CBE-25637227D1C1}"/>
              </a:ext>
            </a:extLst>
          </p:cNvPr>
          <p:cNvSpPr/>
          <p:nvPr/>
        </p:nvSpPr>
        <p:spPr>
          <a:xfrm>
            <a:off x="8013340" y="2492025"/>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57" name="정육면체 56">
            <a:extLst>
              <a:ext uri="{FF2B5EF4-FFF2-40B4-BE49-F238E27FC236}">
                <a16:creationId xmlns:a16="http://schemas.microsoft.com/office/drawing/2014/main" id="{C286AA75-9AC1-6044-945F-C4EA51A12DEE}"/>
              </a:ext>
            </a:extLst>
          </p:cNvPr>
          <p:cNvSpPr/>
          <p:nvPr/>
        </p:nvSpPr>
        <p:spPr>
          <a:xfrm>
            <a:off x="2540732" y="3429000"/>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58" name="정육면체 57">
            <a:extLst>
              <a:ext uri="{FF2B5EF4-FFF2-40B4-BE49-F238E27FC236}">
                <a16:creationId xmlns:a16="http://schemas.microsoft.com/office/drawing/2014/main" id="{B20F0786-4012-1346-9579-8E9BF156B119}"/>
              </a:ext>
            </a:extLst>
          </p:cNvPr>
          <p:cNvSpPr/>
          <p:nvPr/>
        </p:nvSpPr>
        <p:spPr>
          <a:xfrm>
            <a:off x="4484948" y="3986820"/>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59" name="정육면체 58">
            <a:extLst>
              <a:ext uri="{FF2B5EF4-FFF2-40B4-BE49-F238E27FC236}">
                <a16:creationId xmlns:a16="http://schemas.microsoft.com/office/drawing/2014/main" id="{B3E491C3-699F-7B4B-8535-290948B19FA9}"/>
              </a:ext>
            </a:extLst>
          </p:cNvPr>
          <p:cNvSpPr/>
          <p:nvPr/>
        </p:nvSpPr>
        <p:spPr>
          <a:xfrm>
            <a:off x="2951705" y="4342010"/>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60" name="정육면체 59">
            <a:extLst>
              <a:ext uri="{FF2B5EF4-FFF2-40B4-BE49-F238E27FC236}">
                <a16:creationId xmlns:a16="http://schemas.microsoft.com/office/drawing/2014/main" id="{8316033C-1C5A-BD4C-BE82-2D589B7D9A2C}"/>
              </a:ext>
            </a:extLst>
          </p:cNvPr>
          <p:cNvSpPr/>
          <p:nvPr/>
        </p:nvSpPr>
        <p:spPr>
          <a:xfrm>
            <a:off x="5493060" y="3620480"/>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61" name="정육면체 60">
            <a:extLst>
              <a:ext uri="{FF2B5EF4-FFF2-40B4-BE49-F238E27FC236}">
                <a16:creationId xmlns:a16="http://schemas.microsoft.com/office/drawing/2014/main" id="{EEA8BAB7-60A4-824B-9858-08A38DE9967F}"/>
              </a:ext>
            </a:extLst>
          </p:cNvPr>
          <p:cNvSpPr/>
          <p:nvPr/>
        </p:nvSpPr>
        <p:spPr>
          <a:xfrm>
            <a:off x="6278382" y="2609790"/>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62" name="정육면체 61">
            <a:extLst>
              <a:ext uri="{FF2B5EF4-FFF2-40B4-BE49-F238E27FC236}">
                <a16:creationId xmlns:a16="http://schemas.microsoft.com/office/drawing/2014/main" id="{CE5917C3-46E2-7E40-8AB3-EB3CCF6D641B}"/>
              </a:ext>
            </a:extLst>
          </p:cNvPr>
          <p:cNvSpPr/>
          <p:nvPr/>
        </p:nvSpPr>
        <p:spPr>
          <a:xfrm>
            <a:off x="7221252" y="4342010"/>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63" name="정육면체 62">
            <a:extLst>
              <a:ext uri="{FF2B5EF4-FFF2-40B4-BE49-F238E27FC236}">
                <a16:creationId xmlns:a16="http://schemas.microsoft.com/office/drawing/2014/main" id="{2173D0C9-BA73-6E4B-B97F-363AD8BF3581}"/>
              </a:ext>
            </a:extLst>
          </p:cNvPr>
          <p:cNvSpPr/>
          <p:nvPr/>
        </p:nvSpPr>
        <p:spPr>
          <a:xfrm>
            <a:off x="4766834" y="5032931"/>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64" name="정육면체 63">
            <a:extLst>
              <a:ext uri="{FF2B5EF4-FFF2-40B4-BE49-F238E27FC236}">
                <a16:creationId xmlns:a16="http://schemas.microsoft.com/office/drawing/2014/main" id="{28370E13-C21B-434F-9680-6A4A45EFE7C8}"/>
              </a:ext>
            </a:extLst>
          </p:cNvPr>
          <p:cNvSpPr/>
          <p:nvPr/>
        </p:nvSpPr>
        <p:spPr>
          <a:xfrm>
            <a:off x="1791670" y="2310514"/>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65" name="정육면체 64">
            <a:extLst>
              <a:ext uri="{FF2B5EF4-FFF2-40B4-BE49-F238E27FC236}">
                <a16:creationId xmlns:a16="http://schemas.microsoft.com/office/drawing/2014/main" id="{67CA3FE8-504A-9B41-B3FD-A15C7151CB47}"/>
              </a:ext>
            </a:extLst>
          </p:cNvPr>
          <p:cNvSpPr/>
          <p:nvPr/>
        </p:nvSpPr>
        <p:spPr>
          <a:xfrm>
            <a:off x="482358" y="4431691"/>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66" name="정육면체 65">
            <a:extLst>
              <a:ext uri="{FF2B5EF4-FFF2-40B4-BE49-F238E27FC236}">
                <a16:creationId xmlns:a16="http://schemas.microsoft.com/office/drawing/2014/main" id="{A27C5CD0-EDA3-464A-8302-5A3B45FE324A}"/>
              </a:ext>
            </a:extLst>
          </p:cNvPr>
          <p:cNvSpPr/>
          <p:nvPr/>
        </p:nvSpPr>
        <p:spPr>
          <a:xfrm>
            <a:off x="8013340" y="3620480"/>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67" name="정육면체 66">
            <a:extLst>
              <a:ext uri="{FF2B5EF4-FFF2-40B4-BE49-F238E27FC236}">
                <a16:creationId xmlns:a16="http://schemas.microsoft.com/office/drawing/2014/main" id="{C0FC346D-9716-684F-B3AE-42DEF787DA34}"/>
              </a:ext>
            </a:extLst>
          </p:cNvPr>
          <p:cNvSpPr/>
          <p:nvPr/>
        </p:nvSpPr>
        <p:spPr>
          <a:xfrm>
            <a:off x="6516101" y="5255020"/>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68" name="정육면체 67">
            <a:extLst>
              <a:ext uri="{FF2B5EF4-FFF2-40B4-BE49-F238E27FC236}">
                <a16:creationId xmlns:a16="http://schemas.microsoft.com/office/drawing/2014/main" id="{AF271984-F634-844F-B0A0-1A04C71825D1}"/>
              </a:ext>
            </a:extLst>
          </p:cNvPr>
          <p:cNvSpPr/>
          <p:nvPr/>
        </p:nvSpPr>
        <p:spPr>
          <a:xfrm>
            <a:off x="4172932" y="2200792"/>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69" name="정육면체 68">
            <a:extLst>
              <a:ext uri="{FF2B5EF4-FFF2-40B4-BE49-F238E27FC236}">
                <a16:creationId xmlns:a16="http://schemas.microsoft.com/office/drawing/2014/main" id="{3272F001-8F97-564B-84F5-F1D347DEBF6B}"/>
              </a:ext>
            </a:extLst>
          </p:cNvPr>
          <p:cNvSpPr/>
          <p:nvPr/>
        </p:nvSpPr>
        <p:spPr>
          <a:xfrm>
            <a:off x="3625468" y="5711903"/>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70" name="정육면체 69">
            <a:extLst>
              <a:ext uri="{FF2B5EF4-FFF2-40B4-BE49-F238E27FC236}">
                <a16:creationId xmlns:a16="http://schemas.microsoft.com/office/drawing/2014/main" id="{5CA118C7-07E0-A948-AC9D-DC410DDE2DCD}"/>
              </a:ext>
            </a:extLst>
          </p:cNvPr>
          <p:cNvSpPr/>
          <p:nvPr/>
        </p:nvSpPr>
        <p:spPr>
          <a:xfrm>
            <a:off x="992114" y="5535851"/>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71" name="정육면체 70">
            <a:extLst>
              <a:ext uri="{FF2B5EF4-FFF2-40B4-BE49-F238E27FC236}">
                <a16:creationId xmlns:a16="http://schemas.microsoft.com/office/drawing/2014/main" id="{B9DC3577-CC0B-7842-8693-F12F6D59C9C5}"/>
              </a:ext>
            </a:extLst>
          </p:cNvPr>
          <p:cNvSpPr/>
          <p:nvPr/>
        </p:nvSpPr>
        <p:spPr>
          <a:xfrm>
            <a:off x="7145861" y="1882796"/>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72" name="정육면체 71">
            <a:extLst>
              <a:ext uri="{FF2B5EF4-FFF2-40B4-BE49-F238E27FC236}">
                <a16:creationId xmlns:a16="http://schemas.microsoft.com/office/drawing/2014/main" id="{8FEED56F-502A-9746-8395-5108F0BF072F}"/>
              </a:ext>
            </a:extLst>
          </p:cNvPr>
          <p:cNvSpPr/>
          <p:nvPr/>
        </p:nvSpPr>
        <p:spPr>
          <a:xfrm>
            <a:off x="7617296" y="5497847"/>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74" name="정육면체 73">
            <a:extLst>
              <a:ext uri="{FF2B5EF4-FFF2-40B4-BE49-F238E27FC236}">
                <a16:creationId xmlns:a16="http://schemas.microsoft.com/office/drawing/2014/main" id="{D2E9A96F-0418-D14F-8BD9-37BC42B0A4DE}"/>
              </a:ext>
            </a:extLst>
          </p:cNvPr>
          <p:cNvSpPr/>
          <p:nvPr/>
        </p:nvSpPr>
        <p:spPr>
          <a:xfrm>
            <a:off x="5401485" y="5729389"/>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76" name="정육면체 75">
            <a:extLst>
              <a:ext uri="{FF2B5EF4-FFF2-40B4-BE49-F238E27FC236}">
                <a16:creationId xmlns:a16="http://schemas.microsoft.com/office/drawing/2014/main" id="{0E4EB585-EA30-CA44-A8E8-D3E0C38E97E9}"/>
              </a:ext>
            </a:extLst>
          </p:cNvPr>
          <p:cNvSpPr/>
          <p:nvPr/>
        </p:nvSpPr>
        <p:spPr>
          <a:xfrm>
            <a:off x="4772182" y="1506356"/>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77" name="정육면체 76">
            <a:extLst>
              <a:ext uri="{FF2B5EF4-FFF2-40B4-BE49-F238E27FC236}">
                <a16:creationId xmlns:a16="http://schemas.microsoft.com/office/drawing/2014/main" id="{A6720246-0239-BE4E-BCC2-380F5B5A8565}"/>
              </a:ext>
            </a:extLst>
          </p:cNvPr>
          <p:cNvSpPr/>
          <p:nvPr/>
        </p:nvSpPr>
        <p:spPr>
          <a:xfrm>
            <a:off x="275489" y="3544940"/>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79" name="정육면체 78">
            <a:extLst>
              <a:ext uri="{FF2B5EF4-FFF2-40B4-BE49-F238E27FC236}">
                <a16:creationId xmlns:a16="http://schemas.microsoft.com/office/drawing/2014/main" id="{862397F1-E24E-4A4A-846B-64B243E6D0B2}"/>
              </a:ext>
            </a:extLst>
          </p:cNvPr>
          <p:cNvSpPr/>
          <p:nvPr/>
        </p:nvSpPr>
        <p:spPr>
          <a:xfrm>
            <a:off x="5684444" y="1662442"/>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83" name="정육면체 82">
            <a:extLst>
              <a:ext uri="{FF2B5EF4-FFF2-40B4-BE49-F238E27FC236}">
                <a16:creationId xmlns:a16="http://schemas.microsoft.com/office/drawing/2014/main" id="{35224950-2C8D-BB4B-B0C9-75FE8BC490E6}"/>
              </a:ext>
            </a:extLst>
          </p:cNvPr>
          <p:cNvSpPr/>
          <p:nvPr/>
        </p:nvSpPr>
        <p:spPr>
          <a:xfrm>
            <a:off x="2792819" y="1537401"/>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86" name="정육면체 85">
            <a:extLst>
              <a:ext uri="{FF2B5EF4-FFF2-40B4-BE49-F238E27FC236}">
                <a16:creationId xmlns:a16="http://schemas.microsoft.com/office/drawing/2014/main" id="{1C70067C-23FF-174A-8638-12A07392812B}"/>
              </a:ext>
            </a:extLst>
          </p:cNvPr>
          <p:cNvSpPr/>
          <p:nvPr/>
        </p:nvSpPr>
        <p:spPr>
          <a:xfrm>
            <a:off x="2288704" y="5610626"/>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90" name="정육면체 89">
            <a:extLst>
              <a:ext uri="{FF2B5EF4-FFF2-40B4-BE49-F238E27FC236}">
                <a16:creationId xmlns:a16="http://schemas.microsoft.com/office/drawing/2014/main" id="{4C2ECD64-1A77-1A48-9ED0-CAABC0DF04D0}"/>
              </a:ext>
            </a:extLst>
          </p:cNvPr>
          <p:cNvSpPr/>
          <p:nvPr/>
        </p:nvSpPr>
        <p:spPr>
          <a:xfrm>
            <a:off x="686526" y="1929946"/>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2" name="Title 1">
            <a:extLst>
              <a:ext uri="{FF2B5EF4-FFF2-40B4-BE49-F238E27FC236}">
                <a16:creationId xmlns:a16="http://schemas.microsoft.com/office/drawing/2014/main" id="{FE9877A8-877D-7649-97B2-CB08BA2AE063}"/>
              </a:ext>
            </a:extLst>
          </p:cNvPr>
          <p:cNvSpPr>
            <a:spLocks noGrp="1"/>
          </p:cNvSpPr>
          <p:nvPr>
            <p:ph type="title"/>
          </p:nvPr>
        </p:nvSpPr>
        <p:spPr/>
        <p:txBody>
          <a:bodyPr/>
          <a:lstStyle/>
          <a:p>
            <a:r>
              <a:rPr lang="en-KR" dirty="0"/>
              <a:t>Container Orchestration?</a:t>
            </a:r>
          </a:p>
        </p:txBody>
      </p:sp>
    </p:spTree>
    <p:extLst>
      <p:ext uri="{BB962C8B-B14F-4D97-AF65-F5344CB8AC3E}">
        <p14:creationId xmlns:p14="http://schemas.microsoft.com/office/powerpoint/2010/main" val="164967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5007332" y="1638175"/>
            <a:ext cx="495974" cy="71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233" tIns="47117" rIns="94233" bIns="47117" numCol="1" anchor="t" anchorCtr="0" compatLnSpc="1">
            <a:prstTxWarp prst="textNoShape">
              <a:avLst/>
            </a:prstTxWarp>
            <a:spAutoFit/>
          </a:bodyPr>
          <a:lstStyle>
            <a:lvl1pPr algn="ctr" rtl="0" eaLnBrk="0" fontAlgn="base" latinLnBrk="1" hangingPunct="0">
              <a:spcBef>
                <a:spcPct val="0"/>
              </a:spcBef>
              <a:spcAft>
                <a:spcPct val="0"/>
              </a:spcAft>
              <a:defRPr sz="4499" kern="1200">
                <a:solidFill>
                  <a:schemeClr val="tx1"/>
                </a:solidFill>
                <a:latin typeface="+mj-lt"/>
                <a:ea typeface="+mj-ea"/>
                <a:cs typeface="+mj-cs"/>
              </a:defRPr>
            </a:lvl1pPr>
            <a:lvl2pPr algn="ctr" rtl="0" eaLnBrk="0" fontAlgn="base" latinLnBrk="1" hangingPunct="0">
              <a:spcBef>
                <a:spcPct val="0"/>
              </a:spcBef>
              <a:spcAft>
                <a:spcPct val="0"/>
              </a:spcAft>
              <a:defRPr sz="4499">
                <a:solidFill>
                  <a:schemeClr val="tx1"/>
                </a:solidFill>
                <a:latin typeface="KoPub돋움체 Medium" pitchFamily="50" charset="-127"/>
                <a:ea typeface="KoPub돋움체 Medium" pitchFamily="50" charset="-127"/>
              </a:defRPr>
            </a:lvl2pPr>
            <a:lvl3pPr algn="ctr" rtl="0" eaLnBrk="0" fontAlgn="base" latinLnBrk="1" hangingPunct="0">
              <a:spcBef>
                <a:spcPct val="0"/>
              </a:spcBef>
              <a:spcAft>
                <a:spcPct val="0"/>
              </a:spcAft>
              <a:defRPr sz="4499">
                <a:solidFill>
                  <a:schemeClr val="tx1"/>
                </a:solidFill>
                <a:latin typeface="KoPub돋움체 Medium" pitchFamily="50" charset="-127"/>
                <a:ea typeface="KoPub돋움체 Medium" pitchFamily="50" charset="-127"/>
              </a:defRPr>
            </a:lvl3pPr>
            <a:lvl4pPr algn="ctr" rtl="0" eaLnBrk="0" fontAlgn="base" latinLnBrk="1" hangingPunct="0">
              <a:spcBef>
                <a:spcPct val="0"/>
              </a:spcBef>
              <a:spcAft>
                <a:spcPct val="0"/>
              </a:spcAft>
              <a:defRPr sz="4499">
                <a:solidFill>
                  <a:schemeClr val="tx1"/>
                </a:solidFill>
                <a:latin typeface="KoPub돋움체 Medium" pitchFamily="50" charset="-127"/>
                <a:ea typeface="KoPub돋움체 Medium" pitchFamily="50" charset="-127"/>
              </a:defRPr>
            </a:lvl4pPr>
            <a:lvl5pPr algn="ctr" rtl="0" eaLnBrk="0" fontAlgn="base" latinLnBrk="1" hangingPunct="0">
              <a:spcBef>
                <a:spcPct val="0"/>
              </a:spcBef>
              <a:spcAft>
                <a:spcPct val="0"/>
              </a:spcAft>
              <a:defRPr sz="4499">
                <a:solidFill>
                  <a:schemeClr val="tx1"/>
                </a:solidFill>
                <a:latin typeface="KoPub돋움체 Medium" pitchFamily="50" charset="-127"/>
                <a:ea typeface="KoPub돋움체 Medium" pitchFamily="50" charset="-127"/>
              </a:defRPr>
            </a:lvl5pPr>
            <a:lvl6pPr marL="471074" algn="ctr" rtl="0" fontAlgn="base" latinLnBrk="1">
              <a:spcBef>
                <a:spcPct val="0"/>
              </a:spcBef>
              <a:spcAft>
                <a:spcPct val="0"/>
              </a:spcAft>
              <a:defRPr sz="4499">
                <a:solidFill>
                  <a:schemeClr val="tx1"/>
                </a:solidFill>
                <a:latin typeface="KoPub돋움체 Medium" pitchFamily="50" charset="-127"/>
                <a:ea typeface="KoPub돋움체 Medium" pitchFamily="50" charset="-127"/>
              </a:defRPr>
            </a:lvl6pPr>
            <a:lvl7pPr marL="942148" algn="ctr" rtl="0" fontAlgn="base" latinLnBrk="1">
              <a:spcBef>
                <a:spcPct val="0"/>
              </a:spcBef>
              <a:spcAft>
                <a:spcPct val="0"/>
              </a:spcAft>
              <a:defRPr sz="4499">
                <a:solidFill>
                  <a:schemeClr val="tx1"/>
                </a:solidFill>
                <a:latin typeface="KoPub돋움체 Medium" pitchFamily="50" charset="-127"/>
                <a:ea typeface="KoPub돋움체 Medium" pitchFamily="50" charset="-127"/>
              </a:defRPr>
            </a:lvl7pPr>
            <a:lvl8pPr marL="1413221" algn="ctr" rtl="0" fontAlgn="base" latinLnBrk="1">
              <a:spcBef>
                <a:spcPct val="0"/>
              </a:spcBef>
              <a:spcAft>
                <a:spcPct val="0"/>
              </a:spcAft>
              <a:defRPr sz="4499">
                <a:solidFill>
                  <a:schemeClr val="tx1"/>
                </a:solidFill>
                <a:latin typeface="KoPub돋움체 Medium" pitchFamily="50" charset="-127"/>
                <a:ea typeface="KoPub돋움체 Medium" pitchFamily="50" charset="-127"/>
              </a:defRPr>
            </a:lvl8pPr>
            <a:lvl9pPr marL="1884296" algn="ctr" rtl="0" fontAlgn="base" latinLnBrk="1">
              <a:spcBef>
                <a:spcPct val="0"/>
              </a:spcBef>
              <a:spcAft>
                <a:spcPct val="0"/>
              </a:spcAft>
              <a:defRPr sz="4499">
                <a:solidFill>
                  <a:schemeClr val="tx1"/>
                </a:solidFill>
                <a:latin typeface="KoPub돋움체 Medium" pitchFamily="50" charset="-127"/>
                <a:ea typeface="KoPub돋움체 Medium" pitchFamily="50" charset="-127"/>
              </a:defRPr>
            </a:lvl9pPr>
          </a:lstStyle>
          <a:p>
            <a:pPr lvl="0" algn="r">
              <a:defRPr/>
            </a:pPr>
            <a:r>
              <a:rPr lang="en-US" altLang="ko-KR" sz="4000" b="1" dirty="0">
                <a:ln>
                  <a:solidFill>
                    <a:schemeClr val="bg1">
                      <a:lumMod val="65000"/>
                      <a:alpha val="0"/>
                    </a:schemeClr>
                  </a:solidFill>
                </a:ln>
                <a:solidFill>
                  <a:schemeClr val="accent6">
                    <a:lumMod val="75000"/>
                  </a:schemeClr>
                </a:solidFill>
                <a:latin typeface="Arial Black" panose="020B0A04020102020204" pitchFamily="34" charset="0"/>
                <a:ea typeface="HY견고딕" panose="02030600000101010101" pitchFamily="18" charset="-127"/>
              </a:rPr>
              <a:t>Ⅰ</a:t>
            </a:r>
          </a:p>
        </p:txBody>
      </p:sp>
      <p:sp>
        <p:nvSpPr>
          <p:cNvPr id="15" name="Rectangle 2"/>
          <p:cNvSpPr txBox="1">
            <a:spLocks noChangeArrowheads="1"/>
          </p:cNvSpPr>
          <p:nvPr/>
        </p:nvSpPr>
        <p:spPr bwMode="auto">
          <a:xfrm>
            <a:off x="5007332" y="2970322"/>
            <a:ext cx="495974" cy="71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233" tIns="47117" rIns="94233" bIns="47117" numCol="1" anchor="t" anchorCtr="0" compatLnSpc="1">
            <a:prstTxWarp prst="textNoShape">
              <a:avLst/>
            </a:prstTxWarp>
            <a:spAutoFit/>
          </a:bodyPr>
          <a:lstStyle>
            <a:lvl1pPr algn="ctr" rtl="0" eaLnBrk="0" fontAlgn="base" latinLnBrk="1" hangingPunct="0">
              <a:spcBef>
                <a:spcPct val="0"/>
              </a:spcBef>
              <a:spcAft>
                <a:spcPct val="0"/>
              </a:spcAft>
              <a:defRPr sz="4499" kern="1200">
                <a:solidFill>
                  <a:schemeClr val="tx1"/>
                </a:solidFill>
                <a:latin typeface="+mj-lt"/>
                <a:ea typeface="+mj-ea"/>
                <a:cs typeface="+mj-cs"/>
              </a:defRPr>
            </a:lvl1pPr>
            <a:lvl2pPr algn="ctr" rtl="0" eaLnBrk="0" fontAlgn="base" latinLnBrk="1" hangingPunct="0">
              <a:spcBef>
                <a:spcPct val="0"/>
              </a:spcBef>
              <a:spcAft>
                <a:spcPct val="0"/>
              </a:spcAft>
              <a:defRPr sz="4499">
                <a:solidFill>
                  <a:schemeClr val="tx1"/>
                </a:solidFill>
                <a:latin typeface="KoPub돋움체 Medium" pitchFamily="50" charset="-127"/>
                <a:ea typeface="KoPub돋움체 Medium" pitchFamily="50" charset="-127"/>
              </a:defRPr>
            </a:lvl2pPr>
            <a:lvl3pPr algn="ctr" rtl="0" eaLnBrk="0" fontAlgn="base" latinLnBrk="1" hangingPunct="0">
              <a:spcBef>
                <a:spcPct val="0"/>
              </a:spcBef>
              <a:spcAft>
                <a:spcPct val="0"/>
              </a:spcAft>
              <a:defRPr sz="4499">
                <a:solidFill>
                  <a:schemeClr val="tx1"/>
                </a:solidFill>
                <a:latin typeface="KoPub돋움체 Medium" pitchFamily="50" charset="-127"/>
                <a:ea typeface="KoPub돋움체 Medium" pitchFamily="50" charset="-127"/>
              </a:defRPr>
            </a:lvl3pPr>
            <a:lvl4pPr algn="ctr" rtl="0" eaLnBrk="0" fontAlgn="base" latinLnBrk="1" hangingPunct="0">
              <a:spcBef>
                <a:spcPct val="0"/>
              </a:spcBef>
              <a:spcAft>
                <a:spcPct val="0"/>
              </a:spcAft>
              <a:defRPr sz="4499">
                <a:solidFill>
                  <a:schemeClr val="tx1"/>
                </a:solidFill>
                <a:latin typeface="KoPub돋움체 Medium" pitchFamily="50" charset="-127"/>
                <a:ea typeface="KoPub돋움체 Medium" pitchFamily="50" charset="-127"/>
              </a:defRPr>
            </a:lvl4pPr>
            <a:lvl5pPr algn="ctr" rtl="0" eaLnBrk="0" fontAlgn="base" latinLnBrk="1" hangingPunct="0">
              <a:spcBef>
                <a:spcPct val="0"/>
              </a:spcBef>
              <a:spcAft>
                <a:spcPct val="0"/>
              </a:spcAft>
              <a:defRPr sz="4499">
                <a:solidFill>
                  <a:schemeClr val="tx1"/>
                </a:solidFill>
                <a:latin typeface="KoPub돋움체 Medium" pitchFamily="50" charset="-127"/>
                <a:ea typeface="KoPub돋움체 Medium" pitchFamily="50" charset="-127"/>
              </a:defRPr>
            </a:lvl5pPr>
            <a:lvl6pPr marL="471074" algn="ctr" rtl="0" fontAlgn="base" latinLnBrk="1">
              <a:spcBef>
                <a:spcPct val="0"/>
              </a:spcBef>
              <a:spcAft>
                <a:spcPct val="0"/>
              </a:spcAft>
              <a:defRPr sz="4499">
                <a:solidFill>
                  <a:schemeClr val="tx1"/>
                </a:solidFill>
                <a:latin typeface="KoPub돋움체 Medium" pitchFamily="50" charset="-127"/>
                <a:ea typeface="KoPub돋움체 Medium" pitchFamily="50" charset="-127"/>
              </a:defRPr>
            </a:lvl6pPr>
            <a:lvl7pPr marL="942148" algn="ctr" rtl="0" fontAlgn="base" latinLnBrk="1">
              <a:spcBef>
                <a:spcPct val="0"/>
              </a:spcBef>
              <a:spcAft>
                <a:spcPct val="0"/>
              </a:spcAft>
              <a:defRPr sz="4499">
                <a:solidFill>
                  <a:schemeClr val="tx1"/>
                </a:solidFill>
                <a:latin typeface="KoPub돋움체 Medium" pitchFamily="50" charset="-127"/>
                <a:ea typeface="KoPub돋움체 Medium" pitchFamily="50" charset="-127"/>
              </a:defRPr>
            </a:lvl7pPr>
            <a:lvl8pPr marL="1413221" algn="ctr" rtl="0" fontAlgn="base" latinLnBrk="1">
              <a:spcBef>
                <a:spcPct val="0"/>
              </a:spcBef>
              <a:spcAft>
                <a:spcPct val="0"/>
              </a:spcAft>
              <a:defRPr sz="4499">
                <a:solidFill>
                  <a:schemeClr val="tx1"/>
                </a:solidFill>
                <a:latin typeface="KoPub돋움체 Medium" pitchFamily="50" charset="-127"/>
                <a:ea typeface="KoPub돋움체 Medium" pitchFamily="50" charset="-127"/>
              </a:defRPr>
            </a:lvl8pPr>
            <a:lvl9pPr marL="1884296" algn="ctr" rtl="0" fontAlgn="base" latinLnBrk="1">
              <a:spcBef>
                <a:spcPct val="0"/>
              </a:spcBef>
              <a:spcAft>
                <a:spcPct val="0"/>
              </a:spcAft>
              <a:defRPr sz="4499">
                <a:solidFill>
                  <a:schemeClr val="tx1"/>
                </a:solidFill>
                <a:latin typeface="KoPub돋움체 Medium" pitchFamily="50" charset="-127"/>
                <a:ea typeface="KoPub돋움체 Medium" pitchFamily="50" charset="-127"/>
              </a:defRPr>
            </a:lvl9pPr>
          </a:lstStyle>
          <a:p>
            <a:pPr lvl="0" algn="r">
              <a:defRPr/>
            </a:pPr>
            <a:r>
              <a:rPr lang="en-US" altLang="ko-KR" sz="4000" b="1" dirty="0">
                <a:ln>
                  <a:solidFill>
                    <a:schemeClr val="bg1">
                      <a:lumMod val="65000"/>
                      <a:alpha val="0"/>
                    </a:schemeClr>
                  </a:solidFill>
                </a:ln>
                <a:solidFill>
                  <a:schemeClr val="accent6">
                    <a:lumMod val="75000"/>
                  </a:schemeClr>
                </a:solidFill>
                <a:latin typeface="Arial Black" panose="020B0A04020102020204" pitchFamily="34" charset="0"/>
                <a:ea typeface="HY견고딕" panose="02030600000101010101" pitchFamily="18" charset="-127"/>
              </a:rPr>
              <a:t>Ⅱ</a:t>
            </a:r>
          </a:p>
        </p:txBody>
      </p:sp>
      <p:sp>
        <p:nvSpPr>
          <p:cNvPr id="23" name="Rectangle 2"/>
          <p:cNvSpPr txBox="1">
            <a:spLocks noChangeArrowheads="1"/>
          </p:cNvSpPr>
          <p:nvPr/>
        </p:nvSpPr>
        <p:spPr bwMode="auto">
          <a:xfrm>
            <a:off x="5007332" y="4302469"/>
            <a:ext cx="495974" cy="71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233" tIns="47117" rIns="94233" bIns="47117" numCol="1" anchor="t" anchorCtr="0" compatLnSpc="1">
            <a:prstTxWarp prst="textNoShape">
              <a:avLst/>
            </a:prstTxWarp>
            <a:spAutoFit/>
          </a:bodyPr>
          <a:lstStyle>
            <a:lvl1pPr algn="ctr" rtl="0" eaLnBrk="0" fontAlgn="base" latinLnBrk="1" hangingPunct="0">
              <a:spcBef>
                <a:spcPct val="0"/>
              </a:spcBef>
              <a:spcAft>
                <a:spcPct val="0"/>
              </a:spcAft>
              <a:defRPr sz="4499" kern="1200">
                <a:solidFill>
                  <a:schemeClr val="tx1"/>
                </a:solidFill>
                <a:latin typeface="+mj-lt"/>
                <a:ea typeface="+mj-ea"/>
                <a:cs typeface="+mj-cs"/>
              </a:defRPr>
            </a:lvl1pPr>
            <a:lvl2pPr algn="ctr" rtl="0" eaLnBrk="0" fontAlgn="base" latinLnBrk="1" hangingPunct="0">
              <a:spcBef>
                <a:spcPct val="0"/>
              </a:spcBef>
              <a:spcAft>
                <a:spcPct val="0"/>
              </a:spcAft>
              <a:defRPr sz="4499">
                <a:solidFill>
                  <a:schemeClr val="tx1"/>
                </a:solidFill>
                <a:latin typeface="KoPub돋움체 Medium" pitchFamily="50" charset="-127"/>
                <a:ea typeface="KoPub돋움체 Medium" pitchFamily="50" charset="-127"/>
              </a:defRPr>
            </a:lvl2pPr>
            <a:lvl3pPr algn="ctr" rtl="0" eaLnBrk="0" fontAlgn="base" latinLnBrk="1" hangingPunct="0">
              <a:spcBef>
                <a:spcPct val="0"/>
              </a:spcBef>
              <a:spcAft>
                <a:spcPct val="0"/>
              </a:spcAft>
              <a:defRPr sz="4499">
                <a:solidFill>
                  <a:schemeClr val="tx1"/>
                </a:solidFill>
                <a:latin typeface="KoPub돋움체 Medium" pitchFamily="50" charset="-127"/>
                <a:ea typeface="KoPub돋움체 Medium" pitchFamily="50" charset="-127"/>
              </a:defRPr>
            </a:lvl3pPr>
            <a:lvl4pPr algn="ctr" rtl="0" eaLnBrk="0" fontAlgn="base" latinLnBrk="1" hangingPunct="0">
              <a:spcBef>
                <a:spcPct val="0"/>
              </a:spcBef>
              <a:spcAft>
                <a:spcPct val="0"/>
              </a:spcAft>
              <a:defRPr sz="4499">
                <a:solidFill>
                  <a:schemeClr val="tx1"/>
                </a:solidFill>
                <a:latin typeface="KoPub돋움체 Medium" pitchFamily="50" charset="-127"/>
                <a:ea typeface="KoPub돋움체 Medium" pitchFamily="50" charset="-127"/>
              </a:defRPr>
            </a:lvl4pPr>
            <a:lvl5pPr algn="ctr" rtl="0" eaLnBrk="0" fontAlgn="base" latinLnBrk="1" hangingPunct="0">
              <a:spcBef>
                <a:spcPct val="0"/>
              </a:spcBef>
              <a:spcAft>
                <a:spcPct val="0"/>
              </a:spcAft>
              <a:defRPr sz="4499">
                <a:solidFill>
                  <a:schemeClr val="tx1"/>
                </a:solidFill>
                <a:latin typeface="KoPub돋움체 Medium" pitchFamily="50" charset="-127"/>
                <a:ea typeface="KoPub돋움체 Medium" pitchFamily="50" charset="-127"/>
              </a:defRPr>
            </a:lvl5pPr>
            <a:lvl6pPr marL="471074" algn="ctr" rtl="0" fontAlgn="base" latinLnBrk="1">
              <a:spcBef>
                <a:spcPct val="0"/>
              </a:spcBef>
              <a:spcAft>
                <a:spcPct val="0"/>
              </a:spcAft>
              <a:defRPr sz="4499">
                <a:solidFill>
                  <a:schemeClr val="tx1"/>
                </a:solidFill>
                <a:latin typeface="KoPub돋움체 Medium" pitchFamily="50" charset="-127"/>
                <a:ea typeface="KoPub돋움체 Medium" pitchFamily="50" charset="-127"/>
              </a:defRPr>
            </a:lvl6pPr>
            <a:lvl7pPr marL="942148" algn="ctr" rtl="0" fontAlgn="base" latinLnBrk="1">
              <a:spcBef>
                <a:spcPct val="0"/>
              </a:spcBef>
              <a:spcAft>
                <a:spcPct val="0"/>
              </a:spcAft>
              <a:defRPr sz="4499">
                <a:solidFill>
                  <a:schemeClr val="tx1"/>
                </a:solidFill>
                <a:latin typeface="KoPub돋움체 Medium" pitchFamily="50" charset="-127"/>
                <a:ea typeface="KoPub돋움체 Medium" pitchFamily="50" charset="-127"/>
              </a:defRPr>
            </a:lvl7pPr>
            <a:lvl8pPr marL="1413221" algn="ctr" rtl="0" fontAlgn="base" latinLnBrk="1">
              <a:spcBef>
                <a:spcPct val="0"/>
              </a:spcBef>
              <a:spcAft>
                <a:spcPct val="0"/>
              </a:spcAft>
              <a:defRPr sz="4499">
                <a:solidFill>
                  <a:schemeClr val="tx1"/>
                </a:solidFill>
                <a:latin typeface="KoPub돋움체 Medium" pitchFamily="50" charset="-127"/>
                <a:ea typeface="KoPub돋움체 Medium" pitchFamily="50" charset="-127"/>
              </a:defRPr>
            </a:lvl8pPr>
            <a:lvl9pPr marL="1884296" algn="ctr" rtl="0" fontAlgn="base" latinLnBrk="1">
              <a:spcBef>
                <a:spcPct val="0"/>
              </a:spcBef>
              <a:spcAft>
                <a:spcPct val="0"/>
              </a:spcAft>
              <a:defRPr sz="4499">
                <a:solidFill>
                  <a:schemeClr val="tx1"/>
                </a:solidFill>
                <a:latin typeface="KoPub돋움체 Medium" pitchFamily="50" charset="-127"/>
                <a:ea typeface="KoPub돋움체 Medium" pitchFamily="50" charset="-127"/>
              </a:defRPr>
            </a:lvl9pPr>
          </a:lstStyle>
          <a:p>
            <a:pPr lvl="0" algn="r">
              <a:defRPr/>
            </a:pPr>
            <a:r>
              <a:rPr lang="en-US" altLang="ko-KR" sz="4000" b="1" dirty="0">
                <a:ln>
                  <a:solidFill>
                    <a:schemeClr val="bg1">
                      <a:lumMod val="65000"/>
                      <a:alpha val="0"/>
                    </a:schemeClr>
                  </a:solidFill>
                </a:ln>
                <a:solidFill>
                  <a:schemeClr val="accent6">
                    <a:lumMod val="75000"/>
                  </a:schemeClr>
                </a:solidFill>
                <a:latin typeface="Arial Black" panose="020B0A04020102020204" pitchFamily="34" charset="0"/>
                <a:ea typeface="HY견고딕" panose="02030600000101010101" pitchFamily="18" charset="-127"/>
              </a:rPr>
              <a:t>Ⅲ</a:t>
            </a:r>
          </a:p>
        </p:txBody>
      </p:sp>
      <p:sp>
        <p:nvSpPr>
          <p:cNvPr id="33" name="TextBox 32"/>
          <p:cNvSpPr txBox="1"/>
          <p:nvPr/>
        </p:nvSpPr>
        <p:spPr>
          <a:xfrm>
            <a:off x="5835803" y="1684366"/>
            <a:ext cx="3185649" cy="501401"/>
          </a:xfrm>
          <a:prstGeom prst="rect">
            <a:avLst/>
          </a:prstGeom>
        </p:spPr>
        <p:txBody>
          <a:bodyPr wrap="square" lIns="72000" tIns="72000" rIns="72000" bIns="72000" anchor="t">
            <a:spAutoFit/>
          </a:bodyPr>
          <a:lstStyle>
            <a:defPPr>
              <a:defRPr lang="ko-KR"/>
            </a:defPPr>
            <a:lvl1pPr marR="0" lvl="0" indent="0" fontAlgn="auto">
              <a:lnSpc>
                <a:spcPct val="130000"/>
              </a:lnSpc>
              <a:spcBef>
                <a:spcPts val="0"/>
              </a:spcBef>
              <a:spcAft>
                <a:spcPts val="600"/>
              </a:spcAft>
              <a:buClrTx/>
              <a:buSzTx/>
              <a:buFont typeface="KoPub돋움체 Medium" panose="020B0604020202020204" pitchFamily="34" charset="0"/>
              <a:buNone/>
              <a:tabLst/>
              <a:defRPr kumimoji="0" sz="1600" i="0" u="none" strike="noStrike" cap="none" spc="-50" normalizeH="0" baseline="0">
                <a:ln>
                  <a:solidFill>
                    <a:schemeClr val="accent1">
                      <a:alpha val="0"/>
                    </a:schemeClr>
                  </a:solidFill>
                </a:ln>
                <a:solidFill>
                  <a:schemeClr val="tx1">
                    <a:lumMod val="85000"/>
                    <a:lumOff val="15000"/>
                  </a:schemeClr>
                </a:solidFill>
                <a:effectLst/>
                <a:uLnTx/>
                <a:uFillTx/>
                <a:latin typeface="KoPub돋움체 Bold" panose="02020603020101020101" pitchFamily="18" charset="-127"/>
                <a:ea typeface="KoPub돋움체 Bold" panose="02020603020101020101" pitchFamily="18" charset="-127"/>
              </a:defRPr>
            </a:lvl1pPr>
            <a:lvl2pPr marL="742950" indent="-285750">
              <a:spcBef>
                <a:spcPct val="20000"/>
              </a:spcBef>
              <a:buFont typeface="KoPub돋움체 Medium" panose="020B0604020202020204" pitchFamily="34" charset="0"/>
              <a:buChar char="–"/>
              <a:defRPr sz="2800"/>
            </a:lvl2pPr>
            <a:lvl3pPr marL="1143000" indent="-228600">
              <a:spcBef>
                <a:spcPct val="20000"/>
              </a:spcBef>
              <a:buFont typeface="KoPub돋움체 Medium" panose="020B0604020202020204" pitchFamily="34" charset="0"/>
              <a:buChar char="•"/>
              <a:defRPr sz="2400"/>
            </a:lvl3pPr>
            <a:lvl4pPr marL="1600200" indent="-228600">
              <a:spcBef>
                <a:spcPct val="20000"/>
              </a:spcBef>
              <a:buFont typeface="KoPub돋움체 Medium" panose="020B0604020202020204" pitchFamily="34" charset="0"/>
              <a:buChar char="–"/>
              <a:defRPr sz="2000"/>
            </a:lvl4pPr>
            <a:lvl5pPr marL="2057400" indent="-228600">
              <a:spcBef>
                <a:spcPct val="20000"/>
              </a:spcBef>
              <a:buFont typeface="KoPub돋움체 Medium" panose="020B0604020202020204" pitchFamily="34" charset="0"/>
              <a:buChar char="»"/>
              <a:defRPr sz="2000"/>
            </a:lvl5pPr>
            <a:lvl6pPr marL="2514600" indent="-228600">
              <a:spcBef>
                <a:spcPct val="20000"/>
              </a:spcBef>
              <a:buFont typeface="KoPub돋움체 Medium" panose="020B0604020202020204" pitchFamily="34" charset="0"/>
              <a:buChar char="•"/>
              <a:defRPr sz="2000"/>
            </a:lvl6pPr>
            <a:lvl7pPr marL="2971800" indent="-228600">
              <a:spcBef>
                <a:spcPct val="20000"/>
              </a:spcBef>
              <a:buFont typeface="KoPub돋움체 Medium" panose="020B0604020202020204" pitchFamily="34" charset="0"/>
              <a:buChar char="•"/>
              <a:defRPr sz="2000"/>
            </a:lvl7pPr>
            <a:lvl8pPr marL="3429000" indent="-228600">
              <a:spcBef>
                <a:spcPct val="20000"/>
              </a:spcBef>
              <a:buFont typeface="KoPub돋움체 Medium" panose="020B0604020202020204" pitchFamily="34" charset="0"/>
              <a:buChar char="•"/>
              <a:defRPr sz="2000"/>
            </a:lvl8pPr>
            <a:lvl9pPr marL="3886200" indent="-228600">
              <a:spcBef>
                <a:spcPct val="20000"/>
              </a:spcBef>
              <a:buFont typeface="KoPub돋움체 Medium" panose="020B0604020202020204" pitchFamily="34" charset="0"/>
              <a:buChar char="•"/>
              <a:defRPr sz="2000"/>
            </a:lvl9pPr>
          </a:lstStyle>
          <a:p>
            <a:r>
              <a:rPr lang="en-US" altLang="ko-KR" sz="2000" dirty="0">
                <a:latin typeface="HY견고딕" panose="02030600000101010101" pitchFamily="18" charset="-127"/>
                <a:ea typeface="HY견고딕" panose="02030600000101010101" pitchFamily="18" charset="-127"/>
              </a:rPr>
              <a:t>Container</a:t>
            </a:r>
            <a:endParaRPr lang="ko-KR" altLang="en-US" sz="2000" dirty="0">
              <a:latin typeface="HY견고딕" panose="02030600000101010101" pitchFamily="18" charset="-127"/>
              <a:ea typeface="HY견고딕" panose="02030600000101010101" pitchFamily="18" charset="-127"/>
            </a:endParaRPr>
          </a:p>
        </p:txBody>
      </p:sp>
      <p:sp>
        <p:nvSpPr>
          <p:cNvPr id="39" name="TextBox 38"/>
          <p:cNvSpPr txBox="1"/>
          <p:nvPr/>
        </p:nvSpPr>
        <p:spPr>
          <a:xfrm>
            <a:off x="5835803" y="3018448"/>
            <a:ext cx="3185649" cy="501401"/>
          </a:xfrm>
          <a:prstGeom prst="rect">
            <a:avLst/>
          </a:prstGeom>
        </p:spPr>
        <p:txBody>
          <a:bodyPr wrap="square" lIns="72000" tIns="72000" rIns="72000" bIns="72000" anchor="t">
            <a:spAutoFit/>
          </a:bodyPr>
          <a:lstStyle>
            <a:defPPr>
              <a:defRPr lang="ko-KR"/>
            </a:defPPr>
            <a:lvl1pPr marR="0" lvl="0" indent="0" fontAlgn="auto">
              <a:lnSpc>
                <a:spcPct val="130000"/>
              </a:lnSpc>
              <a:spcBef>
                <a:spcPts val="0"/>
              </a:spcBef>
              <a:spcAft>
                <a:spcPts val="600"/>
              </a:spcAft>
              <a:buClrTx/>
              <a:buSzTx/>
              <a:buFont typeface="KoPub돋움체 Medium" panose="020B0604020202020204" pitchFamily="34" charset="0"/>
              <a:buNone/>
              <a:tabLst/>
              <a:defRPr kumimoji="0" sz="1600" i="0" u="none" strike="noStrike" cap="none" spc="-50" normalizeH="0" baseline="0">
                <a:ln>
                  <a:solidFill>
                    <a:schemeClr val="accent1">
                      <a:alpha val="0"/>
                    </a:schemeClr>
                  </a:solidFill>
                </a:ln>
                <a:solidFill>
                  <a:schemeClr val="tx1">
                    <a:lumMod val="85000"/>
                    <a:lumOff val="15000"/>
                  </a:schemeClr>
                </a:solidFill>
                <a:effectLst/>
                <a:uLnTx/>
                <a:uFillTx/>
                <a:latin typeface="KoPub돋움체 Bold" panose="02020603020101020101" pitchFamily="18" charset="-127"/>
                <a:ea typeface="KoPub돋움체 Bold" panose="02020603020101020101" pitchFamily="18" charset="-127"/>
              </a:defRPr>
            </a:lvl1pPr>
            <a:lvl2pPr marL="742950" indent="-285750">
              <a:spcBef>
                <a:spcPct val="20000"/>
              </a:spcBef>
              <a:buFont typeface="KoPub돋움체 Medium" panose="020B0604020202020204" pitchFamily="34" charset="0"/>
              <a:buChar char="–"/>
              <a:defRPr sz="2800"/>
            </a:lvl2pPr>
            <a:lvl3pPr marL="1143000" indent="-228600">
              <a:spcBef>
                <a:spcPct val="20000"/>
              </a:spcBef>
              <a:buFont typeface="KoPub돋움체 Medium" panose="020B0604020202020204" pitchFamily="34" charset="0"/>
              <a:buChar char="•"/>
              <a:defRPr sz="2400"/>
            </a:lvl3pPr>
            <a:lvl4pPr marL="1600200" indent="-228600">
              <a:spcBef>
                <a:spcPct val="20000"/>
              </a:spcBef>
              <a:buFont typeface="KoPub돋움체 Medium" panose="020B0604020202020204" pitchFamily="34" charset="0"/>
              <a:buChar char="–"/>
              <a:defRPr sz="2000"/>
            </a:lvl4pPr>
            <a:lvl5pPr marL="2057400" indent="-228600">
              <a:spcBef>
                <a:spcPct val="20000"/>
              </a:spcBef>
              <a:buFont typeface="KoPub돋움체 Medium" panose="020B0604020202020204" pitchFamily="34" charset="0"/>
              <a:buChar char="»"/>
              <a:defRPr sz="2000"/>
            </a:lvl5pPr>
            <a:lvl6pPr marL="2514600" indent="-228600">
              <a:spcBef>
                <a:spcPct val="20000"/>
              </a:spcBef>
              <a:buFont typeface="KoPub돋움체 Medium" panose="020B0604020202020204" pitchFamily="34" charset="0"/>
              <a:buChar char="•"/>
              <a:defRPr sz="2000"/>
            </a:lvl6pPr>
            <a:lvl7pPr marL="2971800" indent="-228600">
              <a:spcBef>
                <a:spcPct val="20000"/>
              </a:spcBef>
              <a:buFont typeface="KoPub돋움체 Medium" panose="020B0604020202020204" pitchFamily="34" charset="0"/>
              <a:buChar char="•"/>
              <a:defRPr sz="2000"/>
            </a:lvl7pPr>
            <a:lvl8pPr marL="3429000" indent="-228600">
              <a:spcBef>
                <a:spcPct val="20000"/>
              </a:spcBef>
              <a:buFont typeface="KoPub돋움체 Medium" panose="020B0604020202020204" pitchFamily="34" charset="0"/>
              <a:buChar char="•"/>
              <a:defRPr sz="2000"/>
            </a:lvl8pPr>
            <a:lvl9pPr marL="3886200" indent="-228600">
              <a:spcBef>
                <a:spcPct val="20000"/>
              </a:spcBef>
              <a:buFont typeface="KoPub돋움체 Medium" panose="020B0604020202020204" pitchFamily="34" charset="0"/>
              <a:buChar char="•"/>
              <a:defRPr sz="2000"/>
            </a:lvl9pPr>
          </a:lstStyle>
          <a:p>
            <a:r>
              <a:rPr lang="en-US" altLang="ko-KR" sz="2000" dirty="0">
                <a:latin typeface="HY견고딕" panose="02030600000101010101" pitchFamily="18" charset="-127"/>
                <a:ea typeface="HY견고딕" panose="02030600000101010101" pitchFamily="18" charset="-127"/>
              </a:rPr>
              <a:t>Kubernetes</a:t>
            </a:r>
          </a:p>
        </p:txBody>
      </p:sp>
      <p:sp>
        <p:nvSpPr>
          <p:cNvPr id="40" name="TextBox 39"/>
          <p:cNvSpPr txBox="1"/>
          <p:nvPr/>
        </p:nvSpPr>
        <p:spPr>
          <a:xfrm>
            <a:off x="5835803" y="4352530"/>
            <a:ext cx="3185649" cy="501401"/>
          </a:xfrm>
          <a:prstGeom prst="rect">
            <a:avLst/>
          </a:prstGeom>
        </p:spPr>
        <p:txBody>
          <a:bodyPr wrap="square" lIns="72000" tIns="72000" rIns="72000" bIns="72000" anchor="t">
            <a:spAutoFit/>
          </a:bodyPr>
          <a:lstStyle>
            <a:defPPr>
              <a:defRPr lang="ko-KR"/>
            </a:defPPr>
            <a:lvl1pPr marR="0" lvl="0" indent="0" fontAlgn="auto">
              <a:lnSpc>
                <a:spcPct val="130000"/>
              </a:lnSpc>
              <a:spcBef>
                <a:spcPts val="0"/>
              </a:spcBef>
              <a:spcAft>
                <a:spcPts val="600"/>
              </a:spcAft>
              <a:buClrTx/>
              <a:buSzTx/>
              <a:buFont typeface="KoPub돋움체 Medium" panose="020B0604020202020204" pitchFamily="34" charset="0"/>
              <a:buNone/>
              <a:tabLst/>
              <a:defRPr kumimoji="0" sz="1600" i="0" u="none" strike="noStrike" cap="none" spc="-50" normalizeH="0" baseline="0">
                <a:ln>
                  <a:solidFill>
                    <a:schemeClr val="accent1">
                      <a:alpha val="0"/>
                    </a:schemeClr>
                  </a:solidFill>
                </a:ln>
                <a:solidFill>
                  <a:schemeClr val="tx1">
                    <a:lumMod val="85000"/>
                    <a:lumOff val="15000"/>
                  </a:schemeClr>
                </a:solidFill>
                <a:effectLst/>
                <a:uLnTx/>
                <a:uFillTx/>
                <a:latin typeface="KoPub돋움체 Bold" panose="02020603020101020101" pitchFamily="18" charset="-127"/>
                <a:ea typeface="KoPub돋움체 Bold" panose="02020603020101020101" pitchFamily="18" charset="-127"/>
              </a:defRPr>
            </a:lvl1pPr>
            <a:lvl2pPr marL="742950" indent="-285750">
              <a:spcBef>
                <a:spcPct val="20000"/>
              </a:spcBef>
              <a:buFont typeface="KoPub돋움체 Medium" panose="020B0604020202020204" pitchFamily="34" charset="0"/>
              <a:buChar char="–"/>
              <a:defRPr sz="2800"/>
            </a:lvl2pPr>
            <a:lvl3pPr marL="1143000" indent="-228600">
              <a:spcBef>
                <a:spcPct val="20000"/>
              </a:spcBef>
              <a:buFont typeface="KoPub돋움체 Medium" panose="020B0604020202020204" pitchFamily="34" charset="0"/>
              <a:buChar char="•"/>
              <a:defRPr sz="2400"/>
            </a:lvl3pPr>
            <a:lvl4pPr marL="1600200" indent="-228600">
              <a:spcBef>
                <a:spcPct val="20000"/>
              </a:spcBef>
              <a:buFont typeface="KoPub돋움체 Medium" panose="020B0604020202020204" pitchFamily="34" charset="0"/>
              <a:buChar char="–"/>
              <a:defRPr sz="2000"/>
            </a:lvl4pPr>
            <a:lvl5pPr marL="2057400" indent="-228600">
              <a:spcBef>
                <a:spcPct val="20000"/>
              </a:spcBef>
              <a:buFont typeface="KoPub돋움체 Medium" panose="020B0604020202020204" pitchFamily="34" charset="0"/>
              <a:buChar char="»"/>
              <a:defRPr sz="2000"/>
            </a:lvl5pPr>
            <a:lvl6pPr marL="2514600" indent="-228600">
              <a:spcBef>
                <a:spcPct val="20000"/>
              </a:spcBef>
              <a:buFont typeface="KoPub돋움체 Medium" panose="020B0604020202020204" pitchFamily="34" charset="0"/>
              <a:buChar char="•"/>
              <a:defRPr sz="2000"/>
            </a:lvl6pPr>
            <a:lvl7pPr marL="2971800" indent="-228600">
              <a:spcBef>
                <a:spcPct val="20000"/>
              </a:spcBef>
              <a:buFont typeface="KoPub돋움체 Medium" panose="020B0604020202020204" pitchFamily="34" charset="0"/>
              <a:buChar char="•"/>
              <a:defRPr sz="2000"/>
            </a:lvl7pPr>
            <a:lvl8pPr marL="3429000" indent="-228600">
              <a:spcBef>
                <a:spcPct val="20000"/>
              </a:spcBef>
              <a:buFont typeface="KoPub돋움체 Medium" panose="020B0604020202020204" pitchFamily="34" charset="0"/>
              <a:buChar char="•"/>
              <a:defRPr sz="2000"/>
            </a:lvl8pPr>
            <a:lvl9pPr marL="3886200" indent="-228600">
              <a:spcBef>
                <a:spcPct val="20000"/>
              </a:spcBef>
              <a:buFont typeface="KoPub돋움체 Medium" panose="020B0604020202020204" pitchFamily="34" charset="0"/>
              <a:buChar char="•"/>
              <a:defRPr sz="2000"/>
            </a:lvl9pPr>
          </a:lstStyle>
          <a:p>
            <a:r>
              <a:rPr lang="en-US" altLang="ko-KR" sz="2000" dirty="0" err="1">
                <a:latin typeface="HY견고딕" panose="02030600000101010101" pitchFamily="18" charset="-127"/>
                <a:ea typeface="HY견고딕" panose="02030600000101010101" pitchFamily="18" charset="-127"/>
              </a:rPr>
              <a:t>CloudZ</a:t>
            </a:r>
            <a:r>
              <a:rPr lang="en-US" altLang="ko-KR" sz="2000" dirty="0">
                <a:latin typeface="HY견고딕" panose="02030600000101010101" pitchFamily="18" charset="-127"/>
                <a:ea typeface="HY견고딕" panose="02030600000101010101" pitchFamily="18" charset="-127"/>
              </a:rPr>
              <a:t> Container Platform</a:t>
            </a:r>
          </a:p>
        </p:txBody>
      </p:sp>
      <p:cxnSp>
        <p:nvCxnSpPr>
          <p:cNvPr id="29" name="직선 화살표 연결선 28">
            <a:extLst>
              <a:ext uri="{FF2B5EF4-FFF2-40B4-BE49-F238E27FC236}">
                <a16:creationId xmlns:a16="http://schemas.microsoft.com/office/drawing/2014/main" id="{994BEE0E-0992-4CEA-958C-106A73CB1418}"/>
              </a:ext>
            </a:extLst>
          </p:cNvPr>
          <p:cNvCxnSpPr/>
          <p:nvPr/>
        </p:nvCxnSpPr>
        <p:spPr>
          <a:xfrm>
            <a:off x="4948421" y="2583187"/>
            <a:ext cx="4608000" cy="1592"/>
          </a:xfrm>
          <a:prstGeom prst="straightConnector1">
            <a:avLst/>
          </a:prstGeom>
          <a:ln w="6350">
            <a:solidFill>
              <a:schemeClr val="accent6">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F78BC94-3EF7-4785-89EB-F9992406DD8F}"/>
              </a:ext>
            </a:extLst>
          </p:cNvPr>
          <p:cNvCxnSpPr/>
          <p:nvPr/>
        </p:nvCxnSpPr>
        <p:spPr>
          <a:xfrm>
            <a:off x="4964412" y="3900772"/>
            <a:ext cx="4608000" cy="1592"/>
          </a:xfrm>
          <a:prstGeom prst="straightConnector1">
            <a:avLst/>
          </a:prstGeom>
          <a:ln w="6350">
            <a:solidFill>
              <a:schemeClr val="accent6">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306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3CB719AC-920F-DF4A-84A4-DDA4B081CBDD}"/>
              </a:ext>
            </a:extLst>
          </p:cNvPr>
          <p:cNvSpPr/>
          <p:nvPr/>
        </p:nvSpPr>
        <p:spPr>
          <a:xfrm>
            <a:off x="2259677" y="2269992"/>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3" name="정육면체 2">
            <a:extLst>
              <a:ext uri="{FF2B5EF4-FFF2-40B4-BE49-F238E27FC236}">
                <a16:creationId xmlns:a16="http://schemas.microsoft.com/office/drawing/2014/main" id="{18D6F283-0C96-C84D-B505-32C7798E62C1}"/>
              </a:ext>
            </a:extLst>
          </p:cNvPr>
          <p:cNvSpPr/>
          <p:nvPr/>
        </p:nvSpPr>
        <p:spPr>
          <a:xfrm>
            <a:off x="1304405" y="4730889"/>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4" name="정육면체 3">
            <a:extLst>
              <a:ext uri="{FF2B5EF4-FFF2-40B4-BE49-F238E27FC236}">
                <a16:creationId xmlns:a16="http://schemas.microsoft.com/office/drawing/2014/main" id="{CBC1614C-E19D-A64B-83FD-023F862C6083}"/>
              </a:ext>
            </a:extLst>
          </p:cNvPr>
          <p:cNvSpPr/>
          <p:nvPr/>
        </p:nvSpPr>
        <p:spPr>
          <a:xfrm>
            <a:off x="1365723" y="2411156"/>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0" name="정육면체 9">
            <a:extLst>
              <a:ext uri="{FF2B5EF4-FFF2-40B4-BE49-F238E27FC236}">
                <a16:creationId xmlns:a16="http://schemas.microsoft.com/office/drawing/2014/main" id="{96DD46F3-EE44-094A-BD32-B2A49489020B}"/>
              </a:ext>
            </a:extLst>
          </p:cNvPr>
          <p:cNvSpPr/>
          <p:nvPr/>
        </p:nvSpPr>
        <p:spPr>
          <a:xfrm>
            <a:off x="4361546" y="2027871"/>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1" name="정육면체 10">
            <a:extLst>
              <a:ext uri="{FF2B5EF4-FFF2-40B4-BE49-F238E27FC236}">
                <a16:creationId xmlns:a16="http://schemas.microsoft.com/office/drawing/2014/main" id="{91EB13B3-465E-9B40-818B-A0DF280F9121}"/>
              </a:ext>
            </a:extLst>
          </p:cNvPr>
          <p:cNvSpPr/>
          <p:nvPr/>
        </p:nvSpPr>
        <p:spPr>
          <a:xfrm>
            <a:off x="3353876" y="2809244"/>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2" name="정육면체 11">
            <a:extLst>
              <a:ext uri="{FF2B5EF4-FFF2-40B4-BE49-F238E27FC236}">
                <a16:creationId xmlns:a16="http://schemas.microsoft.com/office/drawing/2014/main" id="{BE1900F6-B43B-EB4D-868F-CCF83F3EAD6F}"/>
              </a:ext>
            </a:extLst>
          </p:cNvPr>
          <p:cNvSpPr/>
          <p:nvPr/>
        </p:nvSpPr>
        <p:spPr>
          <a:xfrm>
            <a:off x="5094423" y="3521487"/>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3" name="정육면체 12">
            <a:extLst>
              <a:ext uri="{FF2B5EF4-FFF2-40B4-BE49-F238E27FC236}">
                <a16:creationId xmlns:a16="http://schemas.microsoft.com/office/drawing/2014/main" id="{F7A47CF7-FC11-F348-9B57-9708FA1215E8}"/>
              </a:ext>
            </a:extLst>
          </p:cNvPr>
          <p:cNvSpPr/>
          <p:nvPr/>
        </p:nvSpPr>
        <p:spPr>
          <a:xfrm>
            <a:off x="5909955" y="3421789"/>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4" name="정육면체 13">
            <a:extLst>
              <a:ext uri="{FF2B5EF4-FFF2-40B4-BE49-F238E27FC236}">
                <a16:creationId xmlns:a16="http://schemas.microsoft.com/office/drawing/2014/main" id="{3FCA19A0-4EA7-294D-914B-A2A07236DB56}"/>
              </a:ext>
            </a:extLst>
          </p:cNvPr>
          <p:cNvSpPr/>
          <p:nvPr/>
        </p:nvSpPr>
        <p:spPr>
          <a:xfrm>
            <a:off x="2564911" y="5252837"/>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5" name="정육면체 14">
            <a:extLst>
              <a:ext uri="{FF2B5EF4-FFF2-40B4-BE49-F238E27FC236}">
                <a16:creationId xmlns:a16="http://schemas.microsoft.com/office/drawing/2014/main" id="{10E6B9DE-070B-C349-82EC-1C073D92289A}"/>
              </a:ext>
            </a:extLst>
          </p:cNvPr>
          <p:cNvSpPr/>
          <p:nvPr/>
        </p:nvSpPr>
        <p:spPr>
          <a:xfrm>
            <a:off x="7931101" y="3211188"/>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6" name="정육면체 15">
            <a:extLst>
              <a:ext uri="{FF2B5EF4-FFF2-40B4-BE49-F238E27FC236}">
                <a16:creationId xmlns:a16="http://schemas.microsoft.com/office/drawing/2014/main" id="{0957E2CA-8ABA-6E4F-8174-7F2ECB9D6819}"/>
              </a:ext>
            </a:extLst>
          </p:cNvPr>
          <p:cNvSpPr/>
          <p:nvPr/>
        </p:nvSpPr>
        <p:spPr>
          <a:xfrm>
            <a:off x="7228229" y="1772816"/>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7" name="정육면체 16">
            <a:extLst>
              <a:ext uri="{FF2B5EF4-FFF2-40B4-BE49-F238E27FC236}">
                <a16:creationId xmlns:a16="http://schemas.microsoft.com/office/drawing/2014/main" id="{82BCFF50-137B-E340-A677-F63CF4EAE6AC}"/>
              </a:ext>
            </a:extLst>
          </p:cNvPr>
          <p:cNvSpPr/>
          <p:nvPr/>
        </p:nvSpPr>
        <p:spPr>
          <a:xfrm>
            <a:off x="2307532" y="2969965"/>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8" name="정육면체 17">
            <a:extLst>
              <a:ext uri="{FF2B5EF4-FFF2-40B4-BE49-F238E27FC236}">
                <a16:creationId xmlns:a16="http://schemas.microsoft.com/office/drawing/2014/main" id="{F5412898-858A-2C47-BC81-0AD6F5F0AA90}"/>
              </a:ext>
            </a:extLst>
          </p:cNvPr>
          <p:cNvSpPr/>
          <p:nvPr/>
        </p:nvSpPr>
        <p:spPr>
          <a:xfrm>
            <a:off x="2401739" y="4451788"/>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9" name="정육면체 18">
            <a:extLst>
              <a:ext uri="{FF2B5EF4-FFF2-40B4-BE49-F238E27FC236}">
                <a16:creationId xmlns:a16="http://schemas.microsoft.com/office/drawing/2014/main" id="{397008C3-5974-E741-AC6E-EE3D2CAFBD32}"/>
              </a:ext>
            </a:extLst>
          </p:cNvPr>
          <p:cNvSpPr/>
          <p:nvPr/>
        </p:nvSpPr>
        <p:spPr>
          <a:xfrm>
            <a:off x="2549236" y="1570019"/>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20" name="정육면체 19">
            <a:extLst>
              <a:ext uri="{FF2B5EF4-FFF2-40B4-BE49-F238E27FC236}">
                <a16:creationId xmlns:a16="http://schemas.microsoft.com/office/drawing/2014/main" id="{CFC4D7E0-1AB3-4F49-8C4A-7FCFBD43C3EB}"/>
              </a:ext>
            </a:extLst>
          </p:cNvPr>
          <p:cNvSpPr/>
          <p:nvPr/>
        </p:nvSpPr>
        <p:spPr>
          <a:xfrm>
            <a:off x="6211377" y="2630032"/>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21" name="정육면체 20">
            <a:extLst>
              <a:ext uri="{FF2B5EF4-FFF2-40B4-BE49-F238E27FC236}">
                <a16:creationId xmlns:a16="http://schemas.microsoft.com/office/drawing/2014/main" id="{704CA011-76B5-B74F-8661-BFA3B2C2B4BC}"/>
              </a:ext>
            </a:extLst>
          </p:cNvPr>
          <p:cNvSpPr/>
          <p:nvPr/>
        </p:nvSpPr>
        <p:spPr>
          <a:xfrm>
            <a:off x="3229136" y="3535486"/>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22" name="정육면체 21">
            <a:extLst>
              <a:ext uri="{FF2B5EF4-FFF2-40B4-BE49-F238E27FC236}">
                <a16:creationId xmlns:a16="http://schemas.microsoft.com/office/drawing/2014/main" id="{F06B286B-E37F-F04A-A88E-271541E7B9C8}"/>
              </a:ext>
            </a:extLst>
          </p:cNvPr>
          <p:cNvSpPr/>
          <p:nvPr/>
        </p:nvSpPr>
        <p:spPr>
          <a:xfrm>
            <a:off x="4320107" y="4340053"/>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23" name="정육면체 22">
            <a:extLst>
              <a:ext uri="{FF2B5EF4-FFF2-40B4-BE49-F238E27FC236}">
                <a16:creationId xmlns:a16="http://schemas.microsoft.com/office/drawing/2014/main" id="{18BF9F13-7DE4-8C4B-9FCB-4CFB02FE7BE8}"/>
              </a:ext>
            </a:extLst>
          </p:cNvPr>
          <p:cNvSpPr/>
          <p:nvPr/>
        </p:nvSpPr>
        <p:spPr>
          <a:xfrm>
            <a:off x="6968677" y="3391985"/>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24" name="정육면체 23">
            <a:extLst>
              <a:ext uri="{FF2B5EF4-FFF2-40B4-BE49-F238E27FC236}">
                <a16:creationId xmlns:a16="http://schemas.microsoft.com/office/drawing/2014/main" id="{EEE5AE77-276A-6041-9CA8-A79B6AFF5A22}"/>
              </a:ext>
            </a:extLst>
          </p:cNvPr>
          <p:cNvSpPr/>
          <p:nvPr/>
        </p:nvSpPr>
        <p:spPr>
          <a:xfrm>
            <a:off x="3566831" y="5168488"/>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25" name="정육면체 24">
            <a:extLst>
              <a:ext uri="{FF2B5EF4-FFF2-40B4-BE49-F238E27FC236}">
                <a16:creationId xmlns:a16="http://schemas.microsoft.com/office/drawing/2014/main" id="{D78C64EF-5F2D-9E4C-ABDA-87E9621CC32C}"/>
              </a:ext>
            </a:extLst>
          </p:cNvPr>
          <p:cNvSpPr/>
          <p:nvPr/>
        </p:nvSpPr>
        <p:spPr>
          <a:xfrm>
            <a:off x="7051374" y="4241557"/>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26" name="정육면체 25">
            <a:extLst>
              <a:ext uri="{FF2B5EF4-FFF2-40B4-BE49-F238E27FC236}">
                <a16:creationId xmlns:a16="http://schemas.microsoft.com/office/drawing/2014/main" id="{74D43B3B-8422-7E42-B2D3-4AD14BD017B7}"/>
              </a:ext>
            </a:extLst>
          </p:cNvPr>
          <p:cNvSpPr/>
          <p:nvPr/>
        </p:nvSpPr>
        <p:spPr>
          <a:xfrm>
            <a:off x="6216461" y="5074913"/>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27" name="정육면체 26">
            <a:extLst>
              <a:ext uri="{FF2B5EF4-FFF2-40B4-BE49-F238E27FC236}">
                <a16:creationId xmlns:a16="http://schemas.microsoft.com/office/drawing/2014/main" id="{71CEADC1-E445-4447-B877-56B2D994A255}"/>
              </a:ext>
            </a:extLst>
          </p:cNvPr>
          <p:cNvSpPr/>
          <p:nvPr/>
        </p:nvSpPr>
        <p:spPr>
          <a:xfrm>
            <a:off x="1409881" y="3268363"/>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28" name="정육면체 27">
            <a:extLst>
              <a:ext uri="{FF2B5EF4-FFF2-40B4-BE49-F238E27FC236}">
                <a16:creationId xmlns:a16="http://schemas.microsoft.com/office/drawing/2014/main" id="{99AB3586-5A98-384D-9D99-9D161A1F6691}"/>
              </a:ext>
            </a:extLst>
          </p:cNvPr>
          <p:cNvSpPr/>
          <p:nvPr/>
        </p:nvSpPr>
        <p:spPr>
          <a:xfrm>
            <a:off x="2297866" y="3661621"/>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29" name="정육면체 28">
            <a:extLst>
              <a:ext uri="{FF2B5EF4-FFF2-40B4-BE49-F238E27FC236}">
                <a16:creationId xmlns:a16="http://schemas.microsoft.com/office/drawing/2014/main" id="{F5D4AB0D-D9D2-474D-B0E1-C8A2681B0ABE}"/>
              </a:ext>
            </a:extLst>
          </p:cNvPr>
          <p:cNvSpPr/>
          <p:nvPr/>
        </p:nvSpPr>
        <p:spPr>
          <a:xfrm>
            <a:off x="1579976" y="1671207"/>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30" name="정육면체 29">
            <a:extLst>
              <a:ext uri="{FF2B5EF4-FFF2-40B4-BE49-F238E27FC236}">
                <a16:creationId xmlns:a16="http://schemas.microsoft.com/office/drawing/2014/main" id="{6657BD6B-328D-F94F-AE8A-A04E11A81FBB}"/>
              </a:ext>
            </a:extLst>
          </p:cNvPr>
          <p:cNvSpPr/>
          <p:nvPr/>
        </p:nvSpPr>
        <p:spPr>
          <a:xfrm>
            <a:off x="5079678" y="2775525"/>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31" name="정육면체 30">
            <a:extLst>
              <a:ext uri="{FF2B5EF4-FFF2-40B4-BE49-F238E27FC236}">
                <a16:creationId xmlns:a16="http://schemas.microsoft.com/office/drawing/2014/main" id="{999A42EF-9223-9F45-AFF8-3155E39EEC38}"/>
              </a:ext>
            </a:extLst>
          </p:cNvPr>
          <p:cNvSpPr/>
          <p:nvPr/>
        </p:nvSpPr>
        <p:spPr>
          <a:xfrm>
            <a:off x="3270027" y="4406853"/>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32" name="정육면체 31">
            <a:extLst>
              <a:ext uri="{FF2B5EF4-FFF2-40B4-BE49-F238E27FC236}">
                <a16:creationId xmlns:a16="http://schemas.microsoft.com/office/drawing/2014/main" id="{EE564084-C2F9-B946-AEA1-90A59E6DCECB}"/>
              </a:ext>
            </a:extLst>
          </p:cNvPr>
          <p:cNvSpPr/>
          <p:nvPr/>
        </p:nvSpPr>
        <p:spPr>
          <a:xfrm>
            <a:off x="5250006" y="4333238"/>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33" name="정육면체 32">
            <a:extLst>
              <a:ext uri="{FF2B5EF4-FFF2-40B4-BE49-F238E27FC236}">
                <a16:creationId xmlns:a16="http://schemas.microsoft.com/office/drawing/2014/main" id="{03C500EE-E1FF-AE48-B90F-49AD5B465C42}"/>
              </a:ext>
            </a:extLst>
          </p:cNvPr>
          <p:cNvSpPr/>
          <p:nvPr/>
        </p:nvSpPr>
        <p:spPr>
          <a:xfrm>
            <a:off x="6170292" y="4255013"/>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34" name="정육면체 33">
            <a:extLst>
              <a:ext uri="{FF2B5EF4-FFF2-40B4-BE49-F238E27FC236}">
                <a16:creationId xmlns:a16="http://schemas.microsoft.com/office/drawing/2014/main" id="{AF1050E9-5F30-B64E-AB3C-E16FBFE141E2}"/>
              </a:ext>
            </a:extLst>
          </p:cNvPr>
          <p:cNvSpPr/>
          <p:nvPr/>
        </p:nvSpPr>
        <p:spPr>
          <a:xfrm>
            <a:off x="7931101" y="4307986"/>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35" name="정육면체 34">
            <a:extLst>
              <a:ext uri="{FF2B5EF4-FFF2-40B4-BE49-F238E27FC236}">
                <a16:creationId xmlns:a16="http://schemas.microsoft.com/office/drawing/2014/main" id="{F888F843-4790-4A49-909A-8D3B43D1B529}"/>
              </a:ext>
            </a:extLst>
          </p:cNvPr>
          <p:cNvSpPr/>
          <p:nvPr/>
        </p:nvSpPr>
        <p:spPr>
          <a:xfrm>
            <a:off x="7182333" y="5031431"/>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36" name="정육면체 35">
            <a:extLst>
              <a:ext uri="{FF2B5EF4-FFF2-40B4-BE49-F238E27FC236}">
                <a16:creationId xmlns:a16="http://schemas.microsoft.com/office/drawing/2014/main" id="{96EA31E7-39B5-F14E-9637-3468A9F13AA2}"/>
              </a:ext>
            </a:extLst>
          </p:cNvPr>
          <p:cNvSpPr/>
          <p:nvPr/>
        </p:nvSpPr>
        <p:spPr>
          <a:xfrm>
            <a:off x="7183485" y="2602111"/>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37" name="정육면체 36">
            <a:extLst>
              <a:ext uri="{FF2B5EF4-FFF2-40B4-BE49-F238E27FC236}">
                <a16:creationId xmlns:a16="http://schemas.microsoft.com/office/drawing/2014/main" id="{82EF06A3-BC59-D542-9777-36E269751535}"/>
              </a:ext>
            </a:extLst>
          </p:cNvPr>
          <p:cNvSpPr/>
          <p:nvPr/>
        </p:nvSpPr>
        <p:spPr>
          <a:xfrm>
            <a:off x="3429807" y="1990443"/>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38" name="정육면체 37">
            <a:extLst>
              <a:ext uri="{FF2B5EF4-FFF2-40B4-BE49-F238E27FC236}">
                <a16:creationId xmlns:a16="http://schemas.microsoft.com/office/drawing/2014/main" id="{315CFDD1-7FD5-1E4E-A967-09947C9C25F9}"/>
              </a:ext>
            </a:extLst>
          </p:cNvPr>
          <p:cNvSpPr/>
          <p:nvPr/>
        </p:nvSpPr>
        <p:spPr>
          <a:xfrm>
            <a:off x="1581747" y="5464320"/>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39" name="정육면체 38">
            <a:extLst>
              <a:ext uri="{FF2B5EF4-FFF2-40B4-BE49-F238E27FC236}">
                <a16:creationId xmlns:a16="http://schemas.microsoft.com/office/drawing/2014/main" id="{EC222B21-310E-5543-9DDE-CBF574602C19}"/>
              </a:ext>
            </a:extLst>
          </p:cNvPr>
          <p:cNvSpPr/>
          <p:nvPr/>
        </p:nvSpPr>
        <p:spPr>
          <a:xfrm>
            <a:off x="1280592" y="3999626"/>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40" name="정육면체 39">
            <a:extLst>
              <a:ext uri="{FF2B5EF4-FFF2-40B4-BE49-F238E27FC236}">
                <a16:creationId xmlns:a16="http://schemas.microsoft.com/office/drawing/2014/main" id="{A28EC7BD-4835-C449-A61D-6493BF17E242}"/>
              </a:ext>
            </a:extLst>
          </p:cNvPr>
          <p:cNvSpPr/>
          <p:nvPr/>
        </p:nvSpPr>
        <p:spPr>
          <a:xfrm>
            <a:off x="4206939" y="2946291"/>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41" name="정육면체 40">
            <a:extLst>
              <a:ext uri="{FF2B5EF4-FFF2-40B4-BE49-F238E27FC236}">
                <a16:creationId xmlns:a16="http://schemas.microsoft.com/office/drawing/2014/main" id="{CB8DE4A9-6EF5-0E4E-BA15-4D75E3969CA4}"/>
              </a:ext>
            </a:extLst>
          </p:cNvPr>
          <p:cNvSpPr/>
          <p:nvPr/>
        </p:nvSpPr>
        <p:spPr>
          <a:xfrm>
            <a:off x="5239269" y="1998926"/>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42" name="정육면체 41">
            <a:extLst>
              <a:ext uri="{FF2B5EF4-FFF2-40B4-BE49-F238E27FC236}">
                <a16:creationId xmlns:a16="http://schemas.microsoft.com/office/drawing/2014/main" id="{3DC2D6EC-6BB7-C24E-A5AF-EF21303CCAE2}"/>
              </a:ext>
            </a:extLst>
          </p:cNvPr>
          <p:cNvSpPr/>
          <p:nvPr/>
        </p:nvSpPr>
        <p:spPr>
          <a:xfrm>
            <a:off x="4476367" y="5140284"/>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43" name="정육면체 42">
            <a:extLst>
              <a:ext uri="{FF2B5EF4-FFF2-40B4-BE49-F238E27FC236}">
                <a16:creationId xmlns:a16="http://schemas.microsoft.com/office/drawing/2014/main" id="{A40196EE-3EB3-9E4A-844B-7300B25227CF}"/>
              </a:ext>
            </a:extLst>
          </p:cNvPr>
          <p:cNvSpPr/>
          <p:nvPr/>
        </p:nvSpPr>
        <p:spPr>
          <a:xfrm>
            <a:off x="6211377" y="1838275"/>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44" name="정육면체 43">
            <a:extLst>
              <a:ext uri="{FF2B5EF4-FFF2-40B4-BE49-F238E27FC236}">
                <a16:creationId xmlns:a16="http://schemas.microsoft.com/office/drawing/2014/main" id="{7DBC6BF9-0CA8-8346-8AC1-9323248DEA9A}"/>
              </a:ext>
            </a:extLst>
          </p:cNvPr>
          <p:cNvSpPr/>
          <p:nvPr/>
        </p:nvSpPr>
        <p:spPr>
          <a:xfrm>
            <a:off x="4219865" y="3592399"/>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45" name="정육면체 44">
            <a:extLst>
              <a:ext uri="{FF2B5EF4-FFF2-40B4-BE49-F238E27FC236}">
                <a16:creationId xmlns:a16="http://schemas.microsoft.com/office/drawing/2014/main" id="{C33015E5-D660-4D4F-89A1-19535A5F37E9}"/>
              </a:ext>
            </a:extLst>
          </p:cNvPr>
          <p:cNvSpPr/>
          <p:nvPr/>
        </p:nvSpPr>
        <p:spPr>
          <a:xfrm>
            <a:off x="5378204" y="5075788"/>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46" name="정육면체 45">
            <a:extLst>
              <a:ext uri="{FF2B5EF4-FFF2-40B4-BE49-F238E27FC236}">
                <a16:creationId xmlns:a16="http://schemas.microsoft.com/office/drawing/2014/main" id="{865769CE-BD68-804B-B18C-8C3D33AD3355}"/>
              </a:ext>
            </a:extLst>
          </p:cNvPr>
          <p:cNvSpPr/>
          <p:nvPr/>
        </p:nvSpPr>
        <p:spPr>
          <a:xfrm>
            <a:off x="8061208" y="2300028"/>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47" name="정육면체 46">
            <a:extLst>
              <a:ext uri="{FF2B5EF4-FFF2-40B4-BE49-F238E27FC236}">
                <a16:creationId xmlns:a16="http://schemas.microsoft.com/office/drawing/2014/main" id="{AD85078D-8F06-CF40-8FB0-13DBC18BF87B}"/>
              </a:ext>
            </a:extLst>
          </p:cNvPr>
          <p:cNvSpPr/>
          <p:nvPr/>
        </p:nvSpPr>
        <p:spPr>
          <a:xfrm>
            <a:off x="2691725" y="2574968"/>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48" name="정육면체 47">
            <a:extLst>
              <a:ext uri="{FF2B5EF4-FFF2-40B4-BE49-F238E27FC236}">
                <a16:creationId xmlns:a16="http://schemas.microsoft.com/office/drawing/2014/main" id="{67EB7593-A45E-A647-82BE-0C4F1767C2A3}"/>
              </a:ext>
            </a:extLst>
          </p:cNvPr>
          <p:cNvSpPr/>
          <p:nvPr/>
        </p:nvSpPr>
        <p:spPr>
          <a:xfrm>
            <a:off x="1736453" y="5035865"/>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49" name="정육면체 48">
            <a:extLst>
              <a:ext uri="{FF2B5EF4-FFF2-40B4-BE49-F238E27FC236}">
                <a16:creationId xmlns:a16="http://schemas.microsoft.com/office/drawing/2014/main" id="{13F4FDDE-1610-1D4D-BE4F-019B296C41DE}"/>
              </a:ext>
            </a:extLst>
          </p:cNvPr>
          <p:cNvSpPr/>
          <p:nvPr/>
        </p:nvSpPr>
        <p:spPr>
          <a:xfrm>
            <a:off x="1797771" y="2716132"/>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50" name="정육면체 49">
            <a:extLst>
              <a:ext uri="{FF2B5EF4-FFF2-40B4-BE49-F238E27FC236}">
                <a16:creationId xmlns:a16="http://schemas.microsoft.com/office/drawing/2014/main" id="{0E9C5240-FEB9-4D49-8AE2-117387637842}"/>
              </a:ext>
            </a:extLst>
          </p:cNvPr>
          <p:cNvSpPr/>
          <p:nvPr/>
        </p:nvSpPr>
        <p:spPr>
          <a:xfrm>
            <a:off x="4793594" y="2332847"/>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51" name="정육면체 50">
            <a:extLst>
              <a:ext uri="{FF2B5EF4-FFF2-40B4-BE49-F238E27FC236}">
                <a16:creationId xmlns:a16="http://schemas.microsoft.com/office/drawing/2014/main" id="{56D1092A-2E2C-3441-9C88-F04D80E112BD}"/>
              </a:ext>
            </a:extLst>
          </p:cNvPr>
          <p:cNvSpPr/>
          <p:nvPr/>
        </p:nvSpPr>
        <p:spPr>
          <a:xfrm>
            <a:off x="3785924" y="3114220"/>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52" name="정육면체 51">
            <a:extLst>
              <a:ext uri="{FF2B5EF4-FFF2-40B4-BE49-F238E27FC236}">
                <a16:creationId xmlns:a16="http://schemas.microsoft.com/office/drawing/2014/main" id="{2762AC10-4861-734D-BE99-F59D487A8072}"/>
              </a:ext>
            </a:extLst>
          </p:cNvPr>
          <p:cNvSpPr/>
          <p:nvPr/>
        </p:nvSpPr>
        <p:spPr>
          <a:xfrm>
            <a:off x="5526471" y="3826463"/>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53" name="정육면체 52">
            <a:extLst>
              <a:ext uri="{FF2B5EF4-FFF2-40B4-BE49-F238E27FC236}">
                <a16:creationId xmlns:a16="http://schemas.microsoft.com/office/drawing/2014/main" id="{8C1F6BBE-D07A-FE4B-938C-8900581FCC6D}"/>
              </a:ext>
            </a:extLst>
          </p:cNvPr>
          <p:cNvSpPr/>
          <p:nvPr/>
        </p:nvSpPr>
        <p:spPr>
          <a:xfrm>
            <a:off x="6342003" y="3726765"/>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54" name="정육면체 53">
            <a:extLst>
              <a:ext uri="{FF2B5EF4-FFF2-40B4-BE49-F238E27FC236}">
                <a16:creationId xmlns:a16="http://schemas.microsoft.com/office/drawing/2014/main" id="{F33F1B0A-5711-2344-A637-215691DF6630}"/>
              </a:ext>
            </a:extLst>
          </p:cNvPr>
          <p:cNvSpPr/>
          <p:nvPr/>
        </p:nvSpPr>
        <p:spPr>
          <a:xfrm>
            <a:off x="2996959" y="5557813"/>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55" name="정육면체 54">
            <a:extLst>
              <a:ext uri="{FF2B5EF4-FFF2-40B4-BE49-F238E27FC236}">
                <a16:creationId xmlns:a16="http://schemas.microsoft.com/office/drawing/2014/main" id="{739CDCA6-B538-A449-A41C-65054FECC210}"/>
              </a:ext>
            </a:extLst>
          </p:cNvPr>
          <p:cNvSpPr/>
          <p:nvPr/>
        </p:nvSpPr>
        <p:spPr>
          <a:xfrm>
            <a:off x="8363149" y="3516164"/>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56" name="정육면체 55">
            <a:extLst>
              <a:ext uri="{FF2B5EF4-FFF2-40B4-BE49-F238E27FC236}">
                <a16:creationId xmlns:a16="http://schemas.microsoft.com/office/drawing/2014/main" id="{4FD0C197-9608-7F4D-A955-3874DCAED2B3}"/>
              </a:ext>
            </a:extLst>
          </p:cNvPr>
          <p:cNvSpPr/>
          <p:nvPr/>
        </p:nvSpPr>
        <p:spPr>
          <a:xfrm>
            <a:off x="7660277" y="2077792"/>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57" name="정육면체 56">
            <a:extLst>
              <a:ext uri="{FF2B5EF4-FFF2-40B4-BE49-F238E27FC236}">
                <a16:creationId xmlns:a16="http://schemas.microsoft.com/office/drawing/2014/main" id="{8B6D633A-A7B4-F34E-B1A7-ED42E166BEC4}"/>
              </a:ext>
            </a:extLst>
          </p:cNvPr>
          <p:cNvSpPr/>
          <p:nvPr/>
        </p:nvSpPr>
        <p:spPr>
          <a:xfrm>
            <a:off x="2739580" y="3274941"/>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58" name="정육면체 57">
            <a:extLst>
              <a:ext uri="{FF2B5EF4-FFF2-40B4-BE49-F238E27FC236}">
                <a16:creationId xmlns:a16="http://schemas.microsoft.com/office/drawing/2014/main" id="{F3D7BDE5-8C8E-CA43-9DCF-37BD32160DDF}"/>
              </a:ext>
            </a:extLst>
          </p:cNvPr>
          <p:cNvSpPr/>
          <p:nvPr/>
        </p:nvSpPr>
        <p:spPr>
          <a:xfrm>
            <a:off x="2833787" y="4756764"/>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59" name="정육면체 58">
            <a:extLst>
              <a:ext uri="{FF2B5EF4-FFF2-40B4-BE49-F238E27FC236}">
                <a16:creationId xmlns:a16="http://schemas.microsoft.com/office/drawing/2014/main" id="{07ADBFD6-0A8C-B749-81EF-CDECB8D76A41}"/>
              </a:ext>
            </a:extLst>
          </p:cNvPr>
          <p:cNvSpPr/>
          <p:nvPr/>
        </p:nvSpPr>
        <p:spPr>
          <a:xfrm>
            <a:off x="2981284" y="1874995"/>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60" name="정육면체 59">
            <a:extLst>
              <a:ext uri="{FF2B5EF4-FFF2-40B4-BE49-F238E27FC236}">
                <a16:creationId xmlns:a16="http://schemas.microsoft.com/office/drawing/2014/main" id="{2A278598-610B-5245-BD47-A725D71978FD}"/>
              </a:ext>
            </a:extLst>
          </p:cNvPr>
          <p:cNvSpPr/>
          <p:nvPr/>
        </p:nvSpPr>
        <p:spPr>
          <a:xfrm>
            <a:off x="6643425" y="2935008"/>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61" name="정육면체 60">
            <a:extLst>
              <a:ext uri="{FF2B5EF4-FFF2-40B4-BE49-F238E27FC236}">
                <a16:creationId xmlns:a16="http://schemas.microsoft.com/office/drawing/2014/main" id="{54B7CE94-2166-F447-A244-A669F1541759}"/>
              </a:ext>
            </a:extLst>
          </p:cNvPr>
          <p:cNvSpPr/>
          <p:nvPr/>
        </p:nvSpPr>
        <p:spPr>
          <a:xfrm>
            <a:off x="3661184" y="3840462"/>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62" name="정육면체 61">
            <a:extLst>
              <a:ext uri="{FF2B5EF4-FFF2-40B4-BE49-F238E27FC236}">
                <a16:creationId xmlns:a16="http://schemas.microsoft.com/office/drawing/2014/main" id="{00BBF904-496C-214A-9DF9-2FF5C253E4A3}"/>
              </a:ext>
            </a:extLst>
          </p:cNvPr>
          <p:cNvSpPr/>
          <p:nvPr/>
        </p:nvSpPr>
        <p:spPr>
          <a:xfrm>
            <a:off x="4752155" y="4645029"/>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63" name="정육면체 62">
            <a:extLst>
              <a:ext uri="{FF2B5EF4-FFF2-40B4-BE49-F238E27FC236}">
                <a16:creationId xmlns:a16="http://schemas.microsoft.com/office/drawing/2014/main" id="{DE7750D1-F69C-9C4F-A6A3-F5CE96EB8AD6}"/>
              </a:ext>
            </a:extLst>
          </p:cNvPr>
          <p:cNvSpPr/>
          <p:nvPr/>
        </p:nvSpPr>
        <p:spPr>
          <a:xfrm>
            <a:off x="7400725" y="3696961"/>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64" name="정육면체 63">
            <a:extLst>
              <a:ext uri="{FF2B5EF4-FFF2-40B4-BE49-F238E27FC236}">
                <a16:creationId xmlns:a16="http://schemas.microsoft.com/office/drawing/2014/main" id="{EC384C3D-C186-A04D-BB9B-1F62BBA8BD5C}"/>
              </a:ext>
            </a:extLst>
          </p:cNvPr>
          <p:cNvSpPr/>
          <p:nvPr/>
        </p:nvSpPr>
        <p:spPr>
          <a:xfrm>
            <a:off x="3951039" y="5423957"/>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65" name="정육면체 64">
            <a:extLst>
              <a:ext uri="{FF2B5EF4-FFF2-40B4-BE49-F238E27FC236}">
                <a16:creationId xmlns:a16="http://schemas.microsoft.com/office/drawing/2014/main" id="{D62A41C5-E501-4445-80C3-3D305E0573A0}"/>
              </a:ext>
            </a:extLst>
          </p:cNvPr>
          <p:cNvSpPr/>
          <p:nvPr/>
        </p:nvSpPr>
        <p:spPr>
          <a:xfrm>
            <a:off x="7483422" y="4546533"/>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66" name="정육면체 65">
            <a:extLst>
              <a:ext uri="{FF2B5EF4-FFF2-40B4-BE49-F238E27FC236}">
                <a16:creationId xmlns:a16="http://schemas.microsoft.com/office/drawing/2014/main" id="{05AAA119-2676-874A-BE14-A2305AC46D98}"/>
              </a:ext>
            </a:extLst>
          </p:cNvPr>
          <p:cNvSpPr/>
          <p:nvPr/>
        </p:nvSpPr>
        <p:spPr>
          <a:xfrm>
            <a:off x="6648509" y="5379889"/>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67" name="정육면체 66">
            <a:extLst>
              <a:ext uri="{FF2B5EF4-FFF2-40B4-BE49-F238E27FC236}">
                <a16:creationId xmlns:a16="http://schemas.microsoft.com/office/drawing/2014/main" id="{14F65F39-D27C-DA4C-97B5-3F88719C7683}"/>
              </a:ext>
            </a:extLst>
          </p:cNvPr>
          <p:cNvSpPr/>
          <p:nvPr/>
        </p:nvSpPr>
        <p:spPr>
          <a:xfrm>
            <a:off x="1841929" y="3573339"/>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68" name="정육면체 67">
            <a:extLst>
              <a:ext uri="{FF2B5EF4-FFF2-40B4-BE49-F238E27FC236}">
                <a16:creationId xmlns:a16="http://schemas.microsoft.com/office/drawing/2014/main" id="{9FC2FEF3-2A89-F145-81CB-99F0B8B481D6}"/>
              </a:ext>
            </a:extLst>
          </p:cNvPr>
          <p:cNvSpPr/>
          <p:nvPr/>
        </p:nvSpPr>
        <p:spPr>
          <a:xfrm>
            <a:off x="2729914" y="3966597"/>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69" name="정육면체 68">
            <a:extLst>
              <a:ext uri="{FF2B5EF4-FFF2-40B4-BE49-F238E27FC236}">
                <a16:creationId xmlns:a16="http://schemas.microsoft.com/office/drawing/2014/main" id="{9ACCFF6A-AB71-8945-80B9-EA831D815B1E}"/>
              </a:ext>
            </a:extLst>
          </p:cNvPr>
          <p:cNvSpPr/>
          <p:nvPr/>
        </p:nvSpPr>
        <p:spPr>
          <a:xfrm>
            <a:off x="2012024" y="1976183"/>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70" name="정육면체 69">
            <a:extLst>
              <a:ext uri="{FF2B5EF4-FFF2-40B4-BE49-F238E27FC236}">
                <a16:creationId xmlns:a16="http://schemas.microsoft.com/office/drawing/2014/main" id="{B824BD81-DAEA-114E-B926-A4BFF276D2F8}"/>
              </a:ext>
            </a:extLst>
          </p:cNvPr>
          <p:cNvSpPr/>
          <p:nvPr/>
        </p:nvSpPr>
        <p:spPr>
          <a:xfrm>
            <a:off x="5511726" y="3080501"/>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71" name="정육면체 70">
            <a:extLst>
              <a:ext uri="{FF2B5EF4-FFF2-40B4-BE49-F238E27FC236}">
                <a16:creationId xmlns:a16="http://schemas.microsoft.com/office/drawing/2014/main" id="{B45D149B-D08B-D347-BB05-F6D9356772BA}"/>
              </a:ext>
            </a:extLst>
          </p:cNvPr>
          <p:cNvSpPr/>
          <p:nvPr/>
        </p:nvSpPr>
        <p:spPr>
          <a:xfrm>
            <a:off x="3702075" y="4711829"/>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72" name="정육면체 71">
            <a:extLst>
              <a:ext uri="{FF2B5EF4-FFF2-40B4-BE49-F238E27FC236}">
                <a16:creationId xmlns:a16="http://schemas.microsoft.com/office/drawing/2014/main" id="{5733A3E8-C996-6845-9457-D4ADCC7101CC}"/>
              </a:ext>
            </a:extLst>
          </p:cNvPr>
          <p:cNvSpPr/>
          <p:nvPr/>
        </p:nvSpPr>
        <p:spPr>
          <a:xfrm>
            <a:off x="5682054" y="4638214"/>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73" name="정육면체 72">
            <a:extLst>
              <a:ext uri="{FF2B5EF4-FFF2-40B4-BE49-F238E27FC236}">
                <a16:creationId xmlns:a16="http://schemas.microsoft.com/office/drawing/2014/main" id="{BAA134A3-F2E7-9140-B4D9-E59569551BE0}"/>
              </a:ext>
            </a:extLst>
          </p:cNvPr>
          <p:cNvSpPr/>
          <p:nvPr/>
        </p:nvSpPr>
        <p:spPr>
          <a:xfrm>
            <a:off x="6602340" y="4559989"/>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74" name="정육면체 73">
            <a:extLst>
              <a:ext uri="{FF2B5EF4-FFF2-40B4-BE49-F238E27FC236}">
                <a16:creationId xmlns:a16="http://schemas.microsoft.com/office/drawing/2014/main" id="{5C961132-AB74-FA41-9F8E-141DC3F7400F}"/>
              </a:ext>
            </a:extLst>
          </p:cNvPr>
          <p:cNvSpPr/>
          <p:nvPr/>
        </p:nvSpPr>
        <p:spPr>
          <a:xfrm>
            <a:off x="8363149" y="4612962"/>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75" name="정육면체 74">
            <a:extLst>
              <a:ext uri="{FF2B5EF4-FFF2-40B4-BE49-F238E27FC236}">
                <a16:creationId xmlns:a16="http://schemas.microsoft.com/office/drawing/2014/main" id="{1FB1C8EE-2D59-6D4A-9EA3-0AF348A7F98E}"/>
              </a:ext>
            </a:extLst>
          </p:cNvPr>
          <p:cNvSpPr/>
          <p:nvPr/>
        </p:nvSpPr>
        <p:spPr>
          <a:xfrm>
            <a:off x="7614381" y="5336407"/>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76" name="정육면체 75">
            <a:extLst>
              <a:ext uri="{FF2B5EF4-FFF2-40B4-BE49-F238E27FC236}">
                <a16:creationId xmlns:a16="http://schemas.microsoft.com/office/drawing/2014/main" id="{FE9CAC81-10CD-AE49-893F-96793E9B0C90}"/>
              </a:ext>
            </a:extLst>
          </p:cNvPr>
          <p:cNvSpPr/>
          <p:nvPr/>
        </p:nvSpPr>
        <p:spPr>
          <a:xfrm>
            <a:off x="7615533" y="2907087"/>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77" name="정육면체 76">
            <a:extLst>
              <a:ext uri="{FF2B5EF4-FFF2-40B4-BE49-F238E27FC236}">
                <a16:creationId xmlns:a16="http://schemas.microsoft.com/office/drawing/2014/main" id="{6E499234-DB41-D64F-A44C-32E6DA3C2C36}"/>
              </a:ext>
            </a:extLst>
          </p:cNvPr>
          <p:cNvSpPr/>
          <p:nvPr/>
        </p:nvSpPr>
        <p:spPr>
          <a:xfrm>
            <a:off x="3861855" y="2295419"/>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78" name="정육면체 77">
            <a:extLst>
              <a:ext uri="{FF2B5EF4-FFF2-40B4-BE49-F238E27FC236}">
                <a16:creationId xmlns:a16="http://schemas.microsoft.com/office/drawing/2014/main" id="{C411DE50-CE9D-AC47-9EB1-183642705055}"/>
              </a:ext>
            </a:extLst>
          </p:cNvPr>
          <p:cNvSpPr/>
          <p:nvPr/>
        </p:nvSpPr>
        <p:spPr>
          <a:xfrm>
            <a:off x="2013795" y="5769296"/>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79" name="정육면체 78">
            <a:extLst>
              <a:ext uri="{FF2B5EF4-FFF2-40B4-BE49-F238E27FC236}">
                <a16:creationId xmlns:a16="http://schemas.microsoft.com/office/drawing/2014/main" id="{C080A4CF-A487-244D-9246-F9DEF6279935}"/>
              </a:ext>
            </a:extLst>
          </p:cNvPr>
          <p:cNvSpPr/>
          <p:nvPr/>
        </p:nvSpPr>
        <p:spPr>
          <a:xfrm>
            <a:off x="1712640" y="4304602"/>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80" name="정육면체 79">
            <a:extLst>
              <a:ext uri="{FF2B5EF4-FFF2-40B4-BE49-F238E27FC236}">
                <a16:creationId xmlns:a16="http://schemas.microsoft.com/office/drawing/2014/main" id="{8B734E06-112A-F347-A00C-EDCD40D520C8}"/>
              </a:ext>
            </a:extLst>
          </p:cNvPr>
          <p:cNvSpPr/>
          <p:nvPr/>
        </p:nvSpPr>
        <p:spPr>
          <a:xfrm>
            <a:off x="4638987" y="3251267"/>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81" name="정육면체 80">
            <a:extLst>
              <a:ext uri="{FF2B5EF4-FFF2-40B4-BE49-F238E27FC236}">
                <a16:creationId xmlns:a16="http://schemas.microsoft.com/office/drawing/2014/main" id="{BA508CFA-5AEA-9C45-B98E-A77722615A27}"/>
              </a:ext>
            </a:extLst>
          </p:cNvPr>
          <p:cNvSpPr/>
          <p:nvPr/>
        </p:nvSpPr>
        <p:spPr>
          <a:xfrm>
            <a:off x="5671317" y="2303902"/>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82" name="정육면체 81">
            <a:extLst>
              <a:ext uri="{FF2B5EF4-FFF2-40B4-BE49-F238E27FC236}">
                <a16:creationId xmlns:a16="http://schemas.microsoft.com/office/drawing/2014/main" id="{F955F0AB-4A26-B441-B550-5390790938DC}"/>
              </a:ext>
            </a:extLst>
          </p:cNvPr>
          <p:cNvSpPr/>
          <p:nvPr/>
        </p:nvSpPr>
        <p:spPr>
          <a:xfrm>
            <a:off x="4908415" y="5445260"/>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83" name="정육면체 82">
            <a:extLst>
              <a:ext uri="{FF2B5EF4-FFF2-40B4-BE49-F238E27FC236}">
                <a16:creationId xmlns:a16="http://schemas.microsoft.com/office/drawing/2014/main" id="{573297CF-1A94-4F41-8FE2-8986735DE710}"/>
              </a:ext>
            </a:extLst>
          </p:cNvPr>
          <p:cNvSpPr/>
          <p:nvPr/>
        </p:nvSpPr>
        <p:spPr>
          <a:xfrm>
            <a:off x="6643425" y="2143251"/>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84" name="정육면체 83">
            <a:extLst>
              <a:ext uri="{FF2B5EF4-FFF2-40B4-BE49-F238E27FC236}">
                <a16:creationId xmlns:a16="http://schemas.microsoft.com/office/drawing/2014/main" id="{B12116CA-A4E8-564F-AA5B-1E7E741F5196}"/>
              </a:ext>
            </a:extLst>
          </p:cNvPr>
          <p:cNvSpPr/>
          <p:nvPr/>
        </p:nvSpPr>
        <p:spPr>
          <a:xfrm>
            <a:off x="4651913" y="3897375"/>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85" name="정육면체 84">
            <a:extLst>
              <a:ext uri="{FF2B5EF4-FFF2-40B4-BE49-F238E27FC236}">
                <a16:creationId xmlns:a16="http://schemas.microsoft.com/office/drawing/2014/main" id="{AD155B42-F630-3B43-A40B-7A6E8C5A92E9}"/>
              </a:ext>
            </a:extLst>
          </p:cNvPr>
          <p:cNvSpPr/>
          <p:nvPr/>
        </p:nvSpPr>
        <p:spPr>
          <a:xfrm>
            <a:off x="5810252" y="5380764"/>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86" name="정육면체 85">
            <a:extLst>
              <a:ext uri="{FF2B5EF4-FFF2-40B4-BE49-F238E27FC236}">
                <a16:creationId xmlns:a16="http://schemas.microsoft.com/office/drawing/2014/main" id="{5B53669B-1B43-5848-BF6E-6063047CCC26}"/>
              </a:ext>
            </a:extLst>
          </p:cNvPr>
          <p:cNvSpPr/>
          <p:nvPr/>
        </p:nvSpPr>
        <p:spPr>
          <a:xfrm>
            <a:off x="8493256" y="2605004"/>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87" name="정육면체 86">
            <a:extLst>
              <a:ext uri="{FF2B5EF4-FFF2-40B4-BE49-F238E27FC236}">
                <a16:creationId xmlns:a16="http://schemas.microsoft.com/office/drawing/2014/main" id="{7C8594B3-A94F-5C47-B89D-579F6135EA7E}"/>
              </a:ext>
            </a:extLst>
          </p:cNvPr>
          <p:cNvSpPr/>
          <p:nvPr/>
        </p:nvSpPr>
        <p:spPr>
          <a:xfrm>
            <a:off x="7796725" y="4931915"/>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88" name="정육면체 87">
            <a:extLst>
              <a:ext uri="{FF2B5EF4-FFF2-40B4-BE49-F238E27FC236}">
                <a16:creationId xmlns:a16="http://schemas.microsoft.com/office/drawing/2014/main" id="{88E2BAFC-A360-314A-A627-145F8541AB11}"/>
              </a:ext>
            </a:extLst>
          </p:cNvPr>
          <p:cNvSpPr/>
          <p:nvPr/>
        </p:nvSpPr>
        <p:spPr>
          <a:xfrm>
            <a:off x="7931101" y="3794627"/>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89" name="정육면체 88">
            <a:extLst>
              <a:ext uri="{FF2B5EF4-FFF2-40B4-BE49-F238E27FC236}">
                <a16:creationId xmlns:a16="http://schemas.microsoft.com/office/drawing/2014/main" id="{B14BED56-3BDD-F841-BCF2-3C34920FCC82}"/>
              </a:ext>
            </a:extLst>
          </p:cNvPr>
          <p:cNvSpPr/>
          <p:nvPr/>
        </p:nvSpPr>
        <p:spPr>
          <a:xfrm>
            <a:off x="2219395" y="4862894"/>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90" name="정육면체 89">
            <a:extLst>
              <a:ext uri="{FF2B5EF4-FFF2-40B4-BE49-F238E27FC236}">
                <a16:creationId xmlns:a16="http://schemas.microsoft.com/office/drawing/2014/main" id="{9ED5BA00-F06C-CC44-88A8-5EBD29809C63}"/>
              </a:ext>
            </a:extLst>
          </p:cNvPr>
          <p:cNvSpPr/>
          <p:nvPr/>
        </p:nvSpPr>
        <p:spPr>
          <a:xfrm>
            <a:off x="3749876" y="4263190"/>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91" name="정육면체 90">
            <a:extLst>
              <a:ext uri="{FF2B5EF4-FFF2-40B4-BE49-F238E27FC236}">
                <a16:creationId xmlns:a16="http://schemas.microsoft.com/office/drawing/2014/main" id="{85918DC4-6C7B-F54A-BECB-4DB8F23116C6}"/>
              </a:ext>
            </a:extLst>
          </p:cNvPr>
          <p:cNvSpPr/>
          <p:nvPr/>
        </p:nvSpPr>
        <p:spPr>
          <a:xfrm>
            <a:off x="8249514" y="5280981"/>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92" name="정육면체 91">
            <a:extLst>
              <a:ext uri="{FF2B5EF4-FFF2-40B4-BE49-F238E27FC236}">
                <a16:creationId xmlns:a16="http://schemas.microsoft.com/office/drawing/2014/main" id="{4F5F920B-2F0B-DC47-8FA8-9E76CBB79668}"/>
              </a:ext>
            </a:extLst>
          </p:cNvPr>
          <p:cNvSpPr/>
          <p:nvPr/>
        </p:nvSpPr>
        <p:spPr>
          <a:xfrm>
            <a:off x="7660277" y="5823265"/>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93" name="정육면체 92">
            <a:extLst>
              <a:ext uri="{FF2B5EF4-FFF2-40B4-BE49-F238E27FC236}">
                <a16:creationId xmlns:a16="http://schemas.microsoft.com/office/drawing/2014/main" id="{94AF4228-03FC-0A41-A50C-4BBB317E44FE}"/>
              </a:ext>
            </a:extLst>
          </p:cNvPr>
          <p:cNvSpPr/>
          <p:nvPr/>
        </p:nvSpPr>
        <p:spPr>
          <a:xfrm>
            <a:off x="8614241" y="5747957"/>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94" name="정육면체 93">
            <a:extLst>
              <a:ext uri="{FF2B5EF4-FFF2-40B4-BE49-F238E27FC236}">
                <a16:creationId xmlns:a16="http://schemas.microsoft.com/office/drawing/2014/main" id="{0D79042B-20A0-CF40-BCD5-64F21EB9EB39}"/>
              </a:ext>
            </a:extLst>
          </p:cNvPr>
          <p:cNvSpPr/>
          <p:nvPr/>
        </p:nvSpPr>
        <p:spPr>
          <a:xfrm>
            <a:off x="7006887" y="5706967"/>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95" name="정육면체 94">
            <a:extLst>
              <a:ext uri="{FF2B5EF4-FFF2-40B4-BE49-F238E27FC236}">
                <a16:creationId xmlns:a16="http://schemas.microsoft.com/office/drawing/2014/main" id="{4E354072-4F04-7140-A9B9-C3865E4F6C54}"/>
              </a:ext>
            </a:extLst>
          </p:cNvPr>
          <p:cNvSpPr/>
          <p:nvPr/>
        </p:nvSpPr>
        <p:spPr>
          <a:xfrm>
            <a:off x="6408570" y="5863037"/>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96" name="정육면체 95">
            <a:extLst>
              <a:ext uri="{FF2B5EF4-FFF2-40B4-BE49-F238E27FC236}">
                <a16:creationId xmlns:a16="http://schemas.microsoft.com/office/drawing/2014/main" id="{FBDF538C-887A-5C4E-A8C6-DEE976CEAADF}"/>
              </a:ext>
            </a:extLst>
          </p:cNvPr>
          <p:cNvSpPr/>
          <p:nvPr/>
        </p:nvSpPr>
        <p:spPr>
          <a:xfrm>
            <a:off x="5745439" y="5881813"/>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97" name="정육면체 96">
            <a:extLst>
              <a:ext uri="{FF2B5EF4-FFF2-40B4-BE49-F238E27FC236}">
                <a16:creationId xmlns:a16="http://schemas.microsoft.com/office/drawing/2014/main" id="{F89F258F-707B-C546-BC4D-29306ABD7765}"/>
              </a:ext>
            </a:extLst>
          </p:cNvPr>
          <p:cNvSpPr/>
          <p:nvPr/>
        </p:nvSpPr>
        <p:spPr>
          <a:xfrm>
            <a:off x="5106970" y="5855751"/>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98" name="정육면체 97">
            <a:extLst>
              <a:ext uri="{FF2B5EF4-FFF2-40B4-BE49-F238E27FC236}">
                <a16:creationId xmlns:a16="http://schemas.microsoft.com/office/drawing/2014/main" id="{DA4F63EA-722D-A748-9E40-516A5663B952}"/>
              </a:ext>
            </a:extLst>
          </p:cNvPr>
          <p:cNvSpPr/>
          <p:nvPr/>
        </p:nvSpPr>
        <p:spPr>
          <a:xfrm>
            <a:off x="4435424" y="5778515"/>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99" name="정육면체 98">
            <a:extLst>
              <a:ext uri="{FF2B5EF4-FFF2-40B4-BE49-F238E27FC236}">
                <a16:creationId xmlns:a16="http://schemas.microsoft.com/office/drawing/2014/main" id="{0097FB54-3094-B341-AD54-E8DE6F85E61C}"/>
              </a:ext>
            </a:extLst>
          </p:cNvPr>
          <p:cNvSpPr/>
          <p:nvPr/>
        </p:nvSpPr>
        <p:spPr>
          <a:xfrm>
            <a:off x="3482219" y="5788320"/>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00" name="정육면체 99">
            <a:extLst>
              <a:ext uri="{FF2B5EF4-FFF2-40B4-BE49-F238E27FC236}">
                <a16:creationId xmlns:a16="http://schemas.microsoft.com/office/drawing/2014/main" id="{85B92160-7A09-9443-AA70-521B0749BA29}"/>
              </a:ext>
            </a:extLst>
          </p:cNvPr>
          <p:cNvSpPr/>
          <p:nvPr/>
        </p:nvSpPr>
        <p:spPr>
          <a:xfrm>
            <a:off x="2577174" y="5914587"/>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01" name="정육면체 100">
            <a:extLst>
              <a:ext uri="{FF2B5EF4-FFF2-40B4-BE49-F238E27FC236}">
                <a16:creationId xmlns:a16="http://schemas.microsoft.com/office/drawing/2014/main" id="{19145F65-87CE-5D40-9FCA-B6D5D9E9968C}"/>
              </a:ext>
            </a:extLst>
          </p:cNvPr>
          <p:cNvSpPr/>
          <p:nvPr/>
        </p:nvSpPr>
        <p:spPr>
          <a:xfrm>
            <a:off x="6805218" y="3834911"/>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02" name="정육면체 101">
            <a:extLst>
              <a:ext uri="{FF2B5EF4-FFF2-40B4-BE49-F238E27FC236}">
                <a16:creationId xmlns:a16="http://schemas.microsoft.com/office/drawing/2014/main" id="{B2D62324-B973-F04A-8567-DE90DA1AB61A}"/>
              </a:ext>
            </a:extLst>
          </p:cNvPr>
          <p:cNvSpPr/>
          <p:nvPr/>
        </p:nvSpPr>
        <p:spPr>
          <a:xfrm>
            <a:off x="6160551" y="3043286"/>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03" name="정육면체 102">
            <a:extLst>
              <a:ext uri="{FF2B5EF4-FFF2-40B4-BE49-F238E27FC236}">
                <a16:creationId xmlns:a16="http://schemas.microsoft.com/office/drawing/2014/main" id="{3C5DB0FC-8D3B-4E45-AEDE-E876B2F8C9C2}"/>
              </a:ext>
            </a:extLst>
          </p:cNvPr>
          <p:cNvSpPr/>
          <p:nvPr/>
        </p:nvSpPr>
        <p:spPr>
          <a:xfrm>
            <a:off x="3155876" y="2360480"/>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04" name="정육면체 103">
            <a:extLst>
              <a:ext uri="{FF2B5EF4-FFF2-40B4-BE49-F238E27FC236}">
                <a16:creationId xmlns:a16="http://schemas.microsoft.com/office/drawing/2014/main" id="{FDB68A8A-DFAD-5E46-8179-B5958C78115B}"/>
              </a:ext>
            </a:extLst>
          </p:cNvPr>
          <p:cNvSpPr/>
          <p:nvPr/>
        </p:nvSpPr>
        <p:spPr>
          <a:xfrm>
            <a:off x="4261598" y="2513371"/>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05" name="정육면체 104">
            <a:extLst>
              <a:ext uri="{FF2B5EF4-FFF2-40B4-BE49-F238E27FC236}">
                <a16:creationId xmlns:a16="http://schemas.microsoft.com/office/drawing/2014/main" id="{4A73B510-47B7-BF4D-94AB-0670FA6F6B9D}"/>
              </a:ext>
            </a:extLst>
          </p:cNvPr>
          <p:cNvSpPr/>
          <p:nvPr/>
        </p:nvSpPr>
        <p:spPr>
          <a:xfrm>
            <a:off x="4206939" y="4776783"/>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06" name="정육면체 105">
            <a:extLst>
              <a:ext uri="{FF2B5EF4-FFF2-40B4-BE49-F238E27FC236}">
                <a16:creationId xmlns:a16="http://schemas.microsoft.com/office/drawing/2014/main" id="{47CF1B60-8628-1C41-81EA-9B3E1718C2B4}"/>
              </a:ext>
            </a:extLst>
          </p:cNvPr>
          <p:cNvSpPr/>
          <p:nvPr/>
        </p:nvSpPr>
        <p:spPr>
          <a:xfrm>
            <a:off x="3174042" y="4008495"/>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07" name="정육면체 106">
            <a:extLst>
              <a:ext uri="{FF2B5EF4-FFF2-40B4-BE49-F238E27FC236}">
                <a16:creationId xmlns:a16="http://schemas.microsoft.com/office/drawing/2014/main" id="{BE4B33D2-944E-6142-9B10-6D2E60EF89C3}"/>
              </a:ext>
            </a:extLst>
          </p:cNvPr>
          <p:cNvSpPr/>
          <p:nvPr/>
        </p:nvSpPr>
        <p:spPr>
          <a:xfrm>
            <a:off x="2175739" y="4044218"/>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08" name="정육면체 107">
            <a:extLst>
              <a:ext uri="{FF2B5EF4-FFF2-40B4-BE49-F238E27FC236}">
                <a16:creationId xmlns:a16="http://schemas.microsoft.com/office/drawing/2014/main" id="{B4072901-9D7B-3946-9F9B-0C4328743341}"/>
              </a:ext>
            </a:extLst>
          </p:cNvPr>
          <p:cNvSpPr/>
          <p:nvPr/>
        </p:nvSpPr>
        <p:spPr>
          <a:xfrm>
            <a:off x="6699397" y="4940041"/>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09" name="정육면체 108">
            <a:extLst>
              <a:ext uri="{FF2B5EF4-FFF2-40B4-BE49-F238E27FC236}">
                <a16:creationId xmlns:a16="http://schemas.microsoft.com/office/drawing/2014/main" id="{78452610-AB60-AA41-932E-2BAF635ED9A6}"/>
              </a:ext>
            </a:extLst>
          </p:cNvPr>
          <p:cNvSpPr/>
          <p:nvPr/>
        </p:nvSpPr>
        <p:spPr>
          <a:xfrm>
            <a:off x="5148155" y="4769225"/>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10" name="정육면체 109">
            <a:extLst>
              <a:ext uri="{FF2B5EF4-FFF2-40B4-BE49-F238E27FC236}">
                <a16:creationId xmlns:a16="http://schemas.microsoft.com/office/drawing/2014/main" id="{8EE489B2-0B2B-B647-8190-4D7EF1973311}"/>
              </a:ext>
            </a:extLst>
          </p:cNvPr>
          <p:cNvSpPr/>
          <p:nvPr/>
        </p:nvSpPr>
        <p:spPr>
          <a:xfrm>
            <a:off x="7087422" y="2225230"/>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11" name="정육면체 110">
            <a:extLst>
              <a:ext uri="{FF2B5EF4-FFF2-40B4-BE49-F238E27FC236}">
                <a16:creationId xmlns:a16="http://schemas.microsoft.com/office/drawing/2014/main" id="{9F326DCB-47C8-0D43-97E3-2B8A257E80C6}"/>
              </a:ext>
            </a:extLst>
          </p:cNvPr>
          <p:cNvSpPr/>
          <p:nvPr/>
        </p:nvSpPr>
        <p:spPr>
          <a:xfrm>
            <a:off x="7400725" y="3283536"/>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12" name="정육면체 111">
            <a:extLst>
              <a:ext uri="{FF2B5EF4-FFF2-40B4-BE49-F238E27FC236}">
                <a16:creationId xmlns:a16="http://schemas.microsoft.com/office/drawing/2014/main" id="{998E2AA5-FACD-2B44-9F28-F01D13064515}"/>
              </a:ext>
            </a:extLst>
          </p:cNvPr>
          <p:cNvSpPr/>
          <p:nvPr/>
        </p:nvSpPr>
        <p:spPr>
          <a:xfrm>
            <a:off x="5709128" y="4257128"/>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13" name="정육면체 112">
            <a:extLst>
              <a:ext uri="{FF2B5EF4-FFF2-40B4-BE49-F238E27FC236}">
                <a16:creationId xmlns:a16="http://schemas.microsoft.com/office/drawing/2014/main" id="{63780247-D925-4B49-AD2C-C3CB9426460C}"/>
              </a:ext>
            </a:extLst>
          </p:cNvPr>
          <p:cNvSpPr/>
          <p:nvPr/>
        </p:nvSpPr>
        <p:spPr>
          <a:xfrm>
            <a:off x="3911414" y="1747100"/>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14" name="정육면체 113">
            <a:extLst>
              <a:ext uri="{FF2B5EF4-FFF2-40B4-BE49-F238E27FC236}">
                <a16:creationId xmlns:a16="http://schemas.microsoft.com/office/drawing/2014/main" id="{F2EC8D27-A252-564F-B6A5-93510169711F}"/>
              </a:ext>
            </a:extLst>
          </p:cNvPr>
          <p:cNvSpPr/>
          <p:nvPr/>
        </p:nvSpPr>
        <p:spPr>
          <a:xfrm>
            <a:off x="5702951" y="1732019"/>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15" name="정육면체 114">
            <a:extLst>
              <a:ext uri="{FF2B5EF4-FFF2-40B4-BE49-F238E27FC236}">
                <a16:creationId xmlns:a16="http://schemas.microsoft.com/office/drawing/2014/main" id="{5796975A-9B82-D242-9CFE-5649F881B415}"/>
              </a:ext>
            </a:extLst>
          </p:cNvPr>
          <p:cNvSpPr/>
          <p:nvPr/>
        </p:nvSpPr>
        <p:spPr>
          <a:xfrm>
            <a:off x="6113520" y="2216778"/>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16" name="정육면체 115">
            <a:extLst>
              <a:ext uri="{FF2B5EF4-FFF2-40B4-BE49-F238E27FC236}">
                <a16:creationId xmlns:a16="http://schemas.microsoft.com/office/drawing/2014/main" id="{B62A40A7-FD47-9441-96B1-1AB2BB37F01B}"/>
              </a:ext>
            </a:extLst>
          </p:cNvPr>
          <p:cNvSpPr/>
          <p:nvPr/>
        </p:nvSpPr>
        <p:spPr>
          <a:xfrm>
            <a:off x="5655786" y="2677704"/>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17" name="정육면체 116">
            <a:extLst>
              <a:ext uri="{FF2B5EF4-FFF2-40B4-BE49-F238E27FC236}">
                <a16:creationId xmlns:a16="http://schemas.microsoft.com/office/drawing/2014/main" id="{694E296E-3A7D-954D-AC3E-C9CA868B40A3}"/>
              </a:ext>
            </a:extLst>
          </p:cNvPr>
          <p:cNvSpPr/>
          <p:nvPr/>
        </p:nvSpPr>
        <p:spPr>
          <a:xfrm>
            <a:off x="3281578" y="3169910"/>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18" name="정육면체 117">
            <a:extLst>
              <a:ext uri="{FF2B5EF4-FFF2-40B4-BE49-F238E27FC236}">
                <a16:creationId xmlns:a16="http://schemas.microsoft.com/office/drawing/2014/main" id="{2AEFD513-18A5-5847-AD3F-7FD971EBF73B}"/>
              </a:ext>
            </a:extLst>
          </p:cNvPr>
          <p:cNvSpPr/>
          <p:nvPr/>
        </p:nvSpPr>
        <p:spPr>
          <a:xfrm>
            <a:off x="6141439" y="4688401"/>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19" name="정육면체 118">
            <a:extLst>
              <a:ext uri="{FF2B5EF4-FFF2-40B4-BE49-F238E27FC236}">
                <a16:creationId xmlns:a16="http://schemas.microsoft.com/office/drawing/2014/main" id="{2065C414-70F0-0449-BC37-AD936E15380C}"/>
              </a:ext>
            </a:extLst>
          </p:cNvPr>
          <p:cNvSpPr/>
          <p:nvPr/>
        </p:nvSpPr>
        <p:spPr>
          <a:xfrm>
            <a:off x="7479753" y="4080659"/>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20" name="정육면체 119">
            <a:extLst>
              <a:ext uri="{FF2B5EF4-FFF2-40B4-BE49-F238E27FC236}">
                <a16:creationId xmlns:a16="http://schemas.microsoft.com/office/drawing/2014/main" id="{9B23152E-4DC7-7D4C-AA3D-8A32DF0E9E1E}"/>
              </a:ext>
            </a:extLst>
          </p:cNvPr>
          <p:cNvSpPr/>
          <p:nvPr/>
        </p:nvSpPr>
        <p:spPr>
          <a:xfrm>
            <a:off x="7083753" y="2976595"/>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21" name="정육면체 120">
            <a:extLst>
              <a:ext uri="{FF2B5EF4-FFF2-40B4-BE49-F238E27FC236}">
                <a16:creationId xmlns:a16="http://schemas.microsoft.com/office/drawing/2014/main" id="{8852E641-E567-A84A-952F-0EEDEB618559}"/>
              </a:ext>
            </a:extLst>
          </p:cNvPr>
          <p:cNvSpPr/>
          <p:nvPr/>
        </p:nvSpPr>
        <p:spPr>
          <a:xfrm>
            <a:off x="6457340" y="3343302"/>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22" name="정육면체 121">
            <a:extLst>
              <a:ext uri="{FF2B5EF4-FFF2-40B4-BE49-F238E27FC236}">
                <a16:creationId xmlns:a16="http://schemas.microsoft.com/office/drawing/2014/main" id="{DD563E85-B1C6-2F47-872D-A41C6F8DDA41}"/>
              </a:ext>
            </a:extLst>
          </p:cNvPr>
          <p:cNvSpPr/>
          <p:nvPr/>
        </p:nvSpPr>
        <p:spPr>
          <a:xfrm>
            <a:off x="5041389" y="4005748"/>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23" name="정육면체 122">
            <a:extLst>
              <a:ext uri="{FF2B5EF4-FFF2-40B4-BE49-F238E27FC236}">
                <a16:creationId xmlns:a16="http://schemas.microsoft.com/office/drawing/2014/main" id="{B18A9A70-F1E2-CD4B-89BF-5E9ED69670DB}"/>
              </a:ext>
            </a:extLst>
          </p:cNvPr>
          <p:cNvSpPr/>
          <p:nvPr/>
        </p:nvSpPr>
        <p:spPr>
          <a:xfrm>
            <a:off x="4137102" y="3958668"/>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24" name="정육면체 123">
            <a:extLst>
              <a:ext uri="{FF2B5EF4-FFF2-40B4-BE49-F238E27FC236}">
                <a16:creationId xmlns:a16="http://schemas.microsoft.com/office/drawing/2014/main" id="{6E6E0AE3-796B-F44B-9BD9-CF4A6CB0D911}"/>
              </a:ext>
            </a:extLst>
          </p:cNvPr>
          <p:cNvSpPr/>
          <p:nvPr/>
        </p:nvSpPr>
        <p:spPr>
          <a:xfrm>
            <a:off x="3252724" y="4833289"/>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25" name="정육면체 124">
            <a:extLst>
              <a:ext uri="{FF2B5EF4-FFF2-40B4-BE49-F238E27FC236}">
                <a16:creationId xmlns:a16="http://schemas.microsoft.com/office/drawing/2014/main" id="{ABB85532-9201-2B4B-BBDB-3A63772FC176}"/>
              </a:ext>
            </a:extLst>
          </p:cNvPr>
          <p:cNvSpPr/>
          <p:nvPr/>
        </p:nvSpPr>
        <p:spPr>
          <a:xfrm>
            <a:off x="3079672" y="5203805"/>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26" name="정육면체 125">
            <a:extLst>
              <a:ext uri="{FF2B5EF4-FFF2-40B4-BE49-F238E27FC236}">
                <a16:creationId xmlns:a16="http://schemas.microsoft.com/office/drawing/2014/main" id="{94A1FB27-E5E7-5742-8732-C0F5A110A33B}"/>
              </a:ext>
            </a:extLst>
          </p:cNvPr>
          <p:cNvSpPr/>
          <p:nvPr/>
        </p:nvSpPr>
        <p:spPr>
          <a:xfrm>
            <a:off x="4773024" y="1952872"/>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27" name="정육면체 126">
            <a:extLst>
              <a:ext uri="{FF2B5EF4-FFF2-40B4-BE49-F238E27FC236}">
                <a16:creationId xmlns:a16="http://schemas.microsoft.com/office/drawing/2014/main" id="{20201EF1-49CC-0645-A4D9-23B51612B6CD}"/>
              </a:ext>
            </a:extLst>
          </p:cNvPr>
          <p:cNvSpPr/>
          <p:nvPr/>
        </p:nvSpPr>
        <p:spPr>
          <a:xfrm>
            <a:off x="3820777" y="2697516"/>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28" name="정육면체 127">
            <a:extLst>
              <a:ext uri="{FF2B5EF4-FFF2-40B4-BE49-F238E27FC236}">
                <a16:creationId xmlns:a16="http://schemas.microsoft.com/office/drawing/2014/main" id="{CD290FAE-13A1-BA40-AF72-C12CF9193A0C}"/>
              </a:ext>
            </a:extLst>
          </p:cNvPr>
          <p:cNvSpPr/>
          <p:nvPr/>
        </p:nvSpPr>
        <p:spPr>
          <a:xfrm>
            <a:off x="2848163" y="2909653"/>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29" name="정육면체 128">
            <a:extLst>
              <a:ext uri="{FF2B5EF4-FFF2-40B4-BE49-F238E27FC236}">
                <a16:creationId xmlns:a16="http://schemas.microsoft.com/office/drawing/2014/main" id="{D4BD7385-6FCA-D549-9E70-E9C4AEDDFB58}"/>
              </a:ext>
            </a:extLst>
          </p:cNvPr>
          <p:cNvSpPr/>
          <p:nvPr/>
        </p:nvSpPr>
        <p:spPr>
          <a:xfrm>
            <a:off x="5158477" y="1580564"/>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30" name="정육면체 129">
            <a:extLst>
              <a:ext uri="{FF2B5EF4-FFF2-40B4-BE49-F238E27FC236}">
                <a16:creationId xmlns:a16="http://schemas.microsoft.com/office/drawing/2014/main" id="{09B083CA-0D4D-1344-A4CD-4A08C57D553F}"/>
              </a:ext>
            </a:extLst>
          </p:cNvPr>
          <p:cNvSpPr/>
          <p:nvPr/>
        </p:nvSpPr>
        <p:spPr>
          <a:xfrm>
            <a:off x="6632878" y="1686274"/>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31" name="폭발 1[E] 130">
            <a:extLst>
              <a:ext uri="{FF2B5EF4-FFF2-40B4-BE49-F238E27FC236}">
                <a16:creationId xmlns:a16="http://schemas.microsoft.com/office/drawing/2014/main" id="{EDB4BADD-0F16-F54F-AB75-09322676CC9F}"/>
              </a:ext>
            </a:extLst>
          </p:cNvPr>
          <p:cNvSpPr/>
          <p:nvPr/>
        </p:nvSpPr>
        <p:spPr>
          <a:xfrm>
            <a:off x="5948949" y="2492025"/>
            <a:ext cx="3900595" cy="4145219"/>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endParaRPr>
          </a:p>
        </p:txBody>
      </p:sp>
      <p:pic>
        <p:nvPicPr>
          <p:cNvPr id="132" name="그림 131">
            <a:extLst>
              <a:ext uri="{FF2B5EF4-FFF2-40B4-BE49-F238E27FC236}">
                <a16:creationId xmlns:a16="http://schemas.microsoft.com/office/drawing/2014/main" id="{5CC0C99B-6F47-7A4E-95C7-C445BC03138C}"/>
              </a:ext>
            </a:extLst>
          </p:cNvPr>
          <p:cNvPicPr>
            <a:picLocks noChangeAspect="1"/>
          </p:cNvPicPr>
          <p:nvPr/>
        </p:nvPicPr>
        <p:blipFill>
          <a:blip r:embed="rId3"/>
          <a:stretch>
            <a:fillRect/>
          </a:stretch>
        </p:blipFill>
        <p:spPr>
          <a:xfrm>
            <a:off x="6814374" y="3530942"/>
            <a:ext cx="1985721" cy="1985721"/>
          </a:xfrm>
          <a:prstGeom prst="rect">
            <a:avLst/>
          </a:prstGeom>
        </p:spPr>
      </p:pic>
      <p:sp>
        <p:nvSpPr>
          <p:cNvPr id="133" name="정육면체 132">
            <a:extLst>
              <a:ext uri="{FF2B5EF4-FFF2-40B4-BE49-F238E27FC236}">
                <a16:creationId xmlns:a16="http://schemas.microsoft.com/office/drawing/2014/main" id="{07DE62E0-4D36-AA49-94E8-CDD7A2031C8F}"/>
              </a:ext>
            </a:extLst>
          </p:cNvPr>
          <p:cNvSpPr/>
          <p:nvPr/>
        </p:nvSpPr>
        <p:spPr>
          <a:xfrm>
            <a:off x="911890" y="2735156"/>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38" name="정육면체 137">
            <a:extLst>
              <a:ext uri="{FF2B5EF4-FFF2-40B4-BE49-F238E27FC236}">
                <a16:creationId xmlns:a16="http://schemas.microsoft.com/office/drawing/2014/main" id="{50417495-71FC-5C41-8336-245952993038}"/>
              </a:ext>
            </a:extLst>
          </p:cNvPr>
          <p:cNvSpPr/>
          <p:nvPr/>
        </p:nvSpPr>
        <p:spPr>
          <a:xfrm>
            <a:off x="758506" y="3696961"/>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39" name="정육면체 138">
            <a:extLst>
              <a:ext uri="{FF2B5EF4-FFF2-40B4-BE49-F238E27FC236}">
                <a16:creationId xmlns:a16="http://schemas.microsoft.com/office/drawing/2014/main" id="{009D49EC-F905-E04F-8B6D-0B1025419F75}"/>
              </a:ext>
            </a:extLst>
          </p:cNvPr>
          <p:cNvSpPr/>
          <p:nvPr/>
        </p:nvSpPr>
        <p:spPr>
          <a:xfrm>
            <a:off x="334430" y="3388937"/>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42" name="정육면체 141">
            <a:extLst>
              <a:ext uri="{FF2B5EF4-FFF2-40B4-BE49-F238E27FC236}">
                <a16:creationId xmlns:a16="http://schemas.microsoft.com/office/drawing/2014/main" id="{16668CF2-9F22-C249-81C4-6062750C1F63}"/>
              </a:ext>
            </a:extLst>
          </p:cNvPr>
          <p:cNvSpPr/>
          <p:nvPr/>
        </p:nvSpPr>
        <p:spPr>
          <a:xfrm>
            <a:off x="757878" y="4384533"/>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43" name="정육면체 142">
            <a:extLst>
              <a:ext uri="{FF2B5EF4-FFF2-40B4-BE49-F238E27FC236}">
                <a16:creationId xmlns:a16="http://schemas.microsoft.com/office/drawing/2014/main" id="{A4EB865A-AD3A-8D47-B82C-EA5C18F1D9D5}"/>
              </a:ext>
            </a:extLst>
          </p:cNvPr>
          <p:cNvSpPr/>
          <p:nvPr/>
        </p:nvSpPr>
        <p:spPr>
          <a:xfrm>
            <a:off x="310617" y="2657674"/>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44" name="정육면체 143">
            <a:extLst>
              <a:ext uri="{FF2B5EF4-FFF2-40B4-BE49-F238E27FC236}">
                <a16:creationId xmlns:a16="http://schemas.microsoft.com/office/drawing/2014/main" id="{3091149A-6091-2045-A2B6-F45A2B537B9B}"/>
              </a:ext>
            </a:extLst>
          </p:cNvPr>
          <p:cNvSpPr/>
          <p:nvPr/>
        </p:nvSpPr>
        <p:spPr>
          <a:xfrm>
            <a:off x="817372" y="3215966"/>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49" name="정육면체 148">
            <a:extLst>
              <a:ext uri="{FF2B5EF4-FFF2-40B4-BE49-F238E27FC236}">
                <a16:creationId xmlns:a16="http://schemas.microsoft.com/office/drawing/2014/main" id="{FD2F3FDA-01A3-EC46-B9D4-54C057C151D9}"/>
              </a:ext>
            </a:extLst>
          </p:cNvPr>
          <p:cNvSpPr/>
          <p:nvPr/>
        </p:nvSpPr>
        <p:spPr>
          <a:xfrm>
            <a:off x="268496" y="4059375"/>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50" name="정육면체 149">
            <a:extLst>
              <a:ext uri="{FF2B5EF4-FFF2-40B4-BE49-F238E27FC236}">
                <a16:creationId xmlns:a16="http://schemas.microsoft.com/office/drawing/2014/main" id="{6601FB57-1CEA-324C-ABF3-964ED94AFD21}"/>
              </a:ext>
            </a:extLst>
          </p:cNvPr>
          <p:cNvSpPr/>
          <p:nvPr/>
        </p:nvSpPr>
        <p:spPr>
          <a:xfrm>
            <a:off x="692381" y="4895865"/>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51" name="정육면체 150">
            <a:extLst>
              <a:ext uri="{FF2B5EF4-FFF2-40B4-BE49-F238E27FC236}">
                <a16:creationId xmlns:a16="http://schemas.microsoft.com/office/drawing/2014/main" id="{A2EC1DD2-5721-3C4C-8F0F-93B4C48FD759}"/>
              </a:ext>
            </a:extLst>
          </p:cNvPr>
          <p:cNvSpPr/>
          <p:nvPr/>
        </p:nvSpPr>
        <p:spPr>
          <a:xfrm>
            <a:off x="1070591" y="5330488"/>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52" name="정육면체 151">
            <a:extLst>
              <a:ext uri="{FF2B5EF4-FFF2-40B4-BE49-F238E27FC236}">
                <a16:creationId xmlns:a16="http://schemas.microsoft.com/office/drawing/2014/main" id="{C1A0EA03-8A28-854F-ABED-85C4D03B434E}"/>
              </a:ext>
            </a:extLst>
          </p:cNvPr>
          <p:cNvSpPr/>
          <p:nvPr/>
        </p:nvSpPr>
        <p:spPr>
          <a:xfrm>
            <a:off x="577361" y="5855751"/>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153" name="정육면체 152">
            <a:extLst>
              <a:ext uri="{FF2B5EF4-FFF2-40B4-BE49-F238E27FC236}">
                <a16:creationId xmlns:a16="http://schemas.microsoft.com/office/drawing/2014/main" id="{39C19A66-5FCB-8347-B9B0-A188E17B7520}"/>
              </a:ext>
            </a:extLst>
          </p:cNvPr>
          <p:cNvSpPr/>
          <p:nvPr/>
        </p:nvSpPr>
        <p:spPr>
          <a:xfrm>
            <a:off x="750551" y="2054778"/>
            <a:ext cx="396000" cy="324000"/>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200" dirty="0">
                <a:solidFill>
                  <a:schemeClr val="tx1"/>
                </a:solidFill>
              </a:rPr>
              <a:t>Container</a:t>
            </a:r>
            <a:endParaRPr kumimoji="1" lang="ko-KR" altLang="en-US" sz="200" dirty="0">
              <a:solidFill>
                <a:schemeClr val="tx1"/>
              </a:solidFill>
            </a:endParaRPr>
          </a:p>
        </p:txBody>
      </p:sp>
      <p:sp>
        <p:nvSpPr>
          <p:cNvPr id="6" name="Title 5">
            <a:extLst>
              <a:ext uri="{FF2B5EF4-FFF2-40B4-BE49-F238E27FC236}">
                <a16:creationId xmlns:a16="http://schemas.microsoft.com/office/drawing/2014/main" id="{D5ECE47A-16AE-8F49-84D8-1DFDE409B81B}"/>
              </a:ext>
            </a:extLst>
          </p:cNvPr>
          <p:cNvSpPr>
            <a:spLocks noGrp="1"/>
          </p:cNvSpPr>
          <p:nvPr>
            <p:ph type="title"/>
          </p:nvPr>
        </p:nvSpPr>
        <p:spPr/>
        <p:txBody>
          <a:bodyPr/>
          <a:lstStyle/>
          <a:p>
            <a:r>
              <a:rPr lang="en-KR" dirty="0"/>
              <a:t>Container Orchestration?</a:t>
            </a:r>
          </a:p>
        </p:txBody>
      </p:sp>
    </p:spTree>
    <p:extLst>
      <p:ext uri="{BB962C8B-B14F-4D97-AF65-F5344CB8AC3E}">
        <p14:creationId xmlns:p14="http://schemas.microsoft.com/office/powerpoint/2010/main" val="2485785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8AE29902-644A-C441-92EA-59FD263811E7}"/>
              </a:ext>
            </a:extLst>
          </p:cNvPr>
          <p:cNvGrpSpPr/>
          <p:nvPr/>
        </p:nvGrpSpPr>
        <p:grpSpPr>
          <a:xfrm>
            <a:off x="344487" y="2076653"/>
            <a:ext cx="2700000" cy="2700000"/>
            <a:chOff x="1280592" y="2367032"/>
            <a:chExt cx="2700000" cy="2700000"/>
          </a:xfrm>
        </p:grpSpPr>
        <p:sp>
          <p:nvSpPr>
            <p:cNvPr id="6" name="타원 5">
              <a:extLst>
                <a:ext uri="{FF2B5EF4-FFF2-40B4-BE49-F238E27FC236}">
                  <a16:creationId xmlns:a16="http://schemas.microsoft.com/office/drawing/2014/main" id="{F9A96CEE-1244-E24C-985B-9AE9436F10FF}"/>
                </a:ext>
              </a:extLst>
            </p:cNvPr>
            <p:cNvSpPr/>
            <p:nvPr/>
          </p:nvSpPr>
          <p:spPr>
            <a:xfrm>
              <a:off x="1280592" y="2367032"/>
              <a:ext cx="2700000" cy="2700000"/>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endParaRPr>
            </a:p>
          </p:txBody>
        </p:sp>
        <p:sp>
          <p:nvSpPr>
            <p:cNvPr id="2" name="정육면체 1">
              <a:extLst>
                <a:ext uri="{FF2B5EF4-FFF2-40B4-BE49-F238E27FC236}">
                  <a16:creationId xmlns:a16="http://schemas.microsoft.com/office/drawing/2014/main" id="{3CB719AC-920F-DF4A-84A4-DDA4B081CBDD}"/>
                </a:ext>
              </a:extLst>
            </p:cNvPr>
            <p:cNvSpPr/>
            <p:nvPr/>
          </p:nvSpPr>
          <p:spPr>
            <a:xfrm>
              <a:off x="1645608" y="2988913"/>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4" name="정육면체 3">
              <a:extLst>
                <a:ext uri="{FF2B5EF4-FFF2-40B4-BE49-F238E27FC236}">
                  <a16:creationId xmlns:a16="http://schemas.microsoft.com/office/drawing/2014/main" id="{CBC1614C-E19D-A64B-83FD-023F862C6083}"/>
                </a:ext>
              </a:extLst>
            </p:cNvPr>
            <p:cNvSpPr/>
            <p:nvPr/>
          </p:nvSpPr>
          <p:spPr>
            <a:xfrm>
              <a:off x="1640632" y="3717032"/>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11" name="정육면체 10">
              <a:extLst>
                <a:ext uri="{FF2B5EF4-FFF2-40B4-BE49-F238E27FC236}">
                  <a16:creationId xmlns:a16="http://schemas.microsoft.com/office/drawing/2014/main" id="{91EB13B3-465E-9B40-818B-A0DF280F9121}"/>
                </a:ext>
              </a:extLst>
            </p:cNvPr>
            <p:cNvSpPr/>
            <p:nvPr/>
          </p:nvSpPr>
          <p:spPr>
            <a:xfrm>
              <a:off x="2714606" y="3717032"/>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14" name="정육면체 13">
              <a:extLst>
                <a:ext uri="{FF2B5EF4-FFF2-40B4-BE49-F238E27FC236}">
                  <a16:creationId xmlns:a16="http://schemas.microsoft.com/office/drawing/2014/main" id="{3FCA19A0-4EA7-294D-914B-A2A07236DB56}"/>
                </a:ext>
              </a:extLst>
            </p:cNvPr>
            <p:cNvSpPr/>
            <p:nvPr/>
          </p:nvSpPr>
          <p:spPr>
            <a:xfrm>
              <a:off x="2714606" y="2988913"/>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grpSp>
      <p:grpSp>
        <p:nvGrpSpPr>
          <p:cNvPr id="7" name="그룹 6">
            <a:extLst>
              <a:ext uri="{FF2B5EF4-FFF2-40B4-BE49-F238E27FC236}">
                <a16:creationId xmlns:a16="http://schemas.microsoft.com/office/drawing/2014/main" id="{3E308BEE-0D59-3446-A084-9155586CB80C}"/>
              </a:ext>
            </a:extLst>
          </p:cNvPr>
          <p:cNvGrpSpPr/>
          <p:nvPr/>
        </p:nvGrpSpPr>
        <p:grpSpPr>
          <a:xfrm>
            <a:off x="6789503" y="1672570"/>
            <a:ext cx="2700000" cy="2700000"/>
            <a:chOff x="4592960" y="2060848"/>
            <a:chExt cx="2700000" cy="2700000"/>
          </a:xfrm>
        </p:grpSpPr>
        <p:sp>
          <p:nvSpPr>
            <p:cNvPr id="26" name="타원 25">
              <a:extLst>
                <a:ext uri="{FF2B5EF4-FFF2-40B4-BE49-F238E27FC236}">
                  <a16:creationId xmlns:a16="http://schemas.microsoft.com/office/drawing/2014/main" id="{F1D76C3B-45FB-9B40-9517-8A368E0CCD37}"/>
                </a:ext>
              </a:extLst>
            </p:cNvPr>
            <p:cNvSpPr/>
            <p:nvPr/>
          </p:nvSpPr>
          <p:spPr>
            <a:xfrm>
              <a:off x="4592960" y="2060848"/>
              <a:ext cx="2700000" cy="2700000"/>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endParaRPr>
            </a:p>
          </p:txBody>
        </p:sp>
        <p:sp>
          <p:nvSpPr>
            <p:cNvPr id="27" name="정육면체 26">
              <a:extLst>
                <a:ext uri="{FF2B5EF4-FFF2-40B4-BE49-F238E27FC236}">
                  <a16:creationId xmlns:a16="http://schemas.microsoft.com/office/drawing/2014/main" id="{4311945C-7527-3943-9579-2CFD3976FB9B}"/>
                </a:ext>
              </a:extLst>
            </p:cNvPr>
            <p:cNvSpPr/>
            <p:nvPr/>
          </p:nvSpPr>
          <p:spPr>
            <a:xfrm>
              <a:off x="4957976" y="2682729"/>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28" name="정육면체 27">
              <a:extLst>
                <a:ext uri="{FF2B5EF4-FFF2-40B4-BE49-F238E27FC236}">
                  <a16:creationId xmlns:a16="http://schemas.microsoft.com/office/drawing/2014/main" id="{07AD7826-B60C-4644-A1CE-3CD2CF5AA3DB}"/>
                </a:ext>
              </a:extLst>
            </p:cNvPr>
            <p:cNvSpPr/>
            <p:nvPr/>
          </p:nvSpPr>
          <p:spPr>
            <a:xfrm>
              <a:off x="4953000" y="3410848"/>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29" name="정육면체 28">
              <a:extLst>
                <a:ext uri="{FF2B5EF4-FFF2-40B4-BE49-F238E27FC236}">
                  <a16:creationId xmlns:a16="http://schemas.microsoft.com/office/drawing/2014/main" id="{36D00043-0A3C-EC4D-ABB4-2431BE7D4CCC}"/>
                </a:ext>
              </a:extLst>
            </p:cNvPr>
            <p:cNvSpPr/>
            <p:nvPr/>
          </p:nvSpPr>
          <p:spPr>
            <a:xfrm>
              <a:off x="6026974" y="3410848"/>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30" name="정육면체 29">
              <a:extLst>
                <a:ext uri="{FF2B5EF4-FFF2-40B4-BE49-F238E27FC236}">
                  <a16:creationId xmlns:a16="http://schemas.microsoft.com/office/drawing/2014/main" id="{423CD8B2-9D29-8641-A27A-D92D88F80186}"/>
                </a:ext>
              </a:extLst>
            </p:cNvPr>
            <p:cNvSpPr/>
            <p:nvPr/>
          </p:nvSpPr>
          <p:spPr>
            <a:xfrm>
              <a:off x="6026974" y="2682729"/>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grpSp>
      <p:grpSp>
        <p:nvGrpSpPr>
          <p:cNvPr id="31" name="그룹 30">
            <a:extLst>
              <a:ext uri="{FF2B5EF4-FFF2-40B4-BE49-F238E27FC236}">
                <a16:creationId xmlns:a16="http://schemas.microsoft.com/office/drawing/2014/main" id="{DD15C3DF-E616-5F41-8807-0DC7946E69C4}"/>
              </a:ext>
            </a:extLst>
          </p:cNvPr>
          <p:cNvGrpSpPr/>
          <p:nvPr/>
        </p:nvGrpSpPr>
        <p:grpSpPr>
          <a:xfrm>
            <a:off x="3566995" y="3346606"/>
            <a:ext cx="2700000" cy="2700000"/>
            <a:chOff x="1280592" y="2367032"/>
            <a:chExt cx="2700000" cy="2700000"/>
          </a:xfrm>
        </p:grpSpPr>
        <p:sp>
          <p:nvSpPr>
            <p:cNvPr id="32" name="타원 31">
              <a:extLst>
                <a:ext uri="{FF2B5EF4-FFF2-40B4-BE49-F238E27FC236}">
                  <a16:creationId xmlns:a16="http://schemas.microsoft.com/office/drawing/2014/main" id="{60F29F67-BD03-8A4E-9FEC-D4C611C1A6A3}"/>
                </a:ext>
              </a:extLst>
            </p:cNvPr>
            <p:cNvSpPr/>
            <p:nvPr/>
          </p:nvSpPr>
          <p:spPr>
            <a:xfrm>
              <a:off x="1280592" y="2367032"/>
              <a:ext cx="2700000" cy="2700000"/>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endParaRPr>
            </a:p>
          </p:txBody>
        </p:sp>
        <p:sp>
          <p:nvSpPr>
            <p:cNvPr id="33" name="정육면체 32">
              <a:extLst>
                <a:ext uri="{FF2B5EF4-FFF2-40B4-BE49-F238E27FC236}">
                  <a16:creationId xmlns:a16="http://schemas.microsoft.com/office/drawing/2014/main" id="{904165AE-2B75-D24F-AA93-61B7AD30404B}"/>
                </a:ext>
              </a:extLst>
            </p:cNvPr>
            <p:cNvSpPr/>
            <p:nvPr/>
          </p:nvSpPr>
          <p:spPr>
            <a:xfrm>
              <a:off x="1645608" y="2988913"/>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34" name="정육면체 33">
              <a:extLst>
                <a:ext uri="{FF2B5EF4-FFF2-40B4-BE49-F238E27FC236}">
                  <a16:creationId xmlns:a16="http://schemas.microsoft.com/office/drawing/2014/main" id="{DEDF1856-4E6C-8145-99ED-F99F14AC8D4E}"/>
                </a:ext>
              </a:extLst>
            </p:cNvPr>
            <p:cNvSpPr/>
            <p:nvPr/>
          </p:nvSpPr>
          <p:spPr>
            <a:xfrm>
              <a:off x="1640632" y="3717032"/>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35" name="정육면체 34">
              <a:extLst>
                <a:ext uri="{FF2B5EF4-FFF2-40B4-BE49-F238E27FC236}">
                  <a16:creationId xmlns:a16="http://schemas.microsoft.com/office/drawing/2014/main" id="{23AD6145-26F4-0948-9C16-D1D7F90D8974}"/>
                </a:ext>
              </a:extLst>
            </p:cNvPr>
            <p:cNvSpPr/>
            <p:nvPr/>
          </p:nvSpPr>
          <p:spPr>
            <a:xfrm>
              <a:off x="2714606" y="3717032"/>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sp>
          <p:nvSpPr>
            <p:cNvPr id="36" name="정육면체 35">
              <a:extLst>
                <a:ext uri="{FF2B5EF4-FFF2-40B4-BE49-F238E27FC236}">
                  <a16:creationId xmlns:a16="http://schemas.microsoft.com/office/drawing/2014/main" id="{1BF7EB82-752F-5346-AAE6-3170E56369BF}"/>
                </a:ext>
              </a:extLst>
            </p:cNvPr>
            <p:cNvSpPr/>
            <p:nvPr/>
          </p:nvSpPr>
          <p:spPr>
            <a:xfrm>
              <a:off x="2714606" y="2988913"/>
              <a:ext cx="792088" cy="648072"/>
            </a:xfrm>
            <a:prstGeom prst="cub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ko-KR" sz="800" dirty="0">
                  <a:solidFill>
                    <a:schemeClr val="tx1"/>
                  </a:solidFill>
                </a:rPr>
                <a:t>Container</a:t>
              </a:r>
              <a:endParaRPr kumimoji="1" lang="ko-KR" altLang="en-US" sz="800" dirty="0">
                <a:solidFill>
                  <a:schemeClr val="tx1"/>
                </a:solidFill>
              </a:endParaRPr>
            </a:p>
          </p:txBody>
        </p:sp>
      </p:grpSp>
      <p:sp>
        <p:nvSpPr>
          <p:cNvPr id="3" name="Title 2">
            <a:extLst>
              <a:ext uri="{FF2B5EF4-FFF2-40B4-BE49-F238E27FC236}">
                <a16:creationId xmlns:a16="http://schemas.microsoft.com/office/drawing/2014/main" id="{DF59FF52-807F-2F41-AC90-C1B0D425A130}"/>
              </a:ext>
            </a:extLst>
          </p:cNvPr>
          <p:cNvSpPr>
            <a:spLocks noGrp="1"/>
          </p:cNvSpPr>
          <p:nvPr>
            <p:ph type="title"/>
          </p:nvPr>
        </p:nvSpPr>
        <p:spPr/>
        <p:txBody>
          <a:bodyPr/>
          <a:lstStyle/>
          <a:p>
            <a:r>
              <a:rPr lang="en-KR" dirty="0"/>
              <a:t>Container Orchestration?</a:t>
            </a:r>
          </a:p>
        </p:txBody>
      </p:sp>
    </p:spTree>
    <p:extLst>
      <p:ext uri="{BB962C8B-B14F-4D97-AF65-F5344CB8AC3E}">
        <p14:creationId xmlns:p14="http://schemas.microsoft.com/office/powerpoint/2010/main" val="1401041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4581ACA-79E5-8F4A-8B29-F5759B06C8CB}"/>
              </a:ext>
            </a:extLst>
          </p:cNvPr>
          <p:cNvSpPr>
            <a:spLocks noGrp="1"/>
          </p:cNvSpPr>
          <p:nvPr>
            <p:ph type="title"/>
          </p:nvPr>
        </p:nvSpPr>
        <p:spPr/>
        <p:txBody>
          <a:bodyPr/>
          <a:lstStyle/>
          <a:p>
            <a:r>
              <a:rPr kumimoji="1" lang="en-US" altLang="ko-KR" dirty="0"/>
              <a:t>Container Orchestration </a:t>
            </a:r>
            <a:r>
              <a:rPr kumimoji="1" lang="ko-KR" altLang="en-US" dirty="0"/>
              <a:t>동향</a:t>
            </a:r>
          </a:p>
        </p:txBody>
      </p:sp>
      <p:pic>
        <p:nvPicPr>
          <p:cNvPr id="4" name="그림 3">
            <a:extLst>
              <a:ext uri="{FF2B5EF4-FFF2-40B4-BE49-F238E27FC236}">
                <a16:creationId xmlns:a16="http://schemas.microsoft.com/office/drawing/2014/main" id="{DD39B8AF-F5CC-4C46-A6A6-F9D20DF62858}"/>
              </a:ext>
            </a:extLst>
          </p:cNvPr>
          <p:cNvPicPr>
            <a:picLocks noChangeAspect="1"/>
          </p:cNvPicPr>
          <p:nvPr/>
        </p:nvPicPr>
        <p:blipFill>
          <a:blip r:embed="rId2"/>
          <a:stretch>
            <a:fillRect/>
          </a:stretch>
        </p:blipFill>
        <p:spPr>
          <a:xfrm>
            <a:off x="56456" y="1340768"/>
            <a:ext cx="9783659" cy="5184576"/>
          </a:xfrm>
          <a:prstGeom prst="rect">
            <a:avLst/>
          </a:prstGeom>
        </p:spPr>
      </p:pic>
    </p:spTree>
    <p:extLst>
      <p:ext uri="{BB962C8B-B14F-4D97-AF65-F5344CB8AC3E}">
        <p14:creationId xmlns:p14="http://schemas.microsoft.com/office/powerpoint/2010/main" val="516780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88A3AC-78E9-C342-A93D-B7CDE8A646CB}"/>
              </a:ext>
            </a:extLst>
          </p:cNvPr>
          <p:cNvSpPr txBox="1"/>
          <p:nvPr/>
        </p:nvSpPr>
        <p:spPr>
          <a:xfrm>
            <a:off x="344487" y="1337825"/>
            <a:ext cx="8424936" cy="4611455"/>
          </a:xfrm>
          <a:prstGeom prst="rect">
            <a:avLst/>
          </a:prstGeom>
          <a:noFill/>
        </p:spPr>
        <p:txBody>
          <a:bodyPr wrap="square" spcCol="180000" rtlCol="0" anchor="ctr">
            <a:spAutoFit/>
          </a:bodyPr>
          <a:lstStyle/>
          <a:p>
            <a:pPr marL="285750" indent="-285750">
              <a:lnSpc>
                <a:spcPct val="150000"/>
              </a:lnSpc>
              <a:buFont typeface="Arial" panose="020B0604020202020204" pitchFamily="34" charset="0"/>
              <a:buChar char="•"/>
            </a:pPr>
            <a:r>
              <a:rPr lang="en" altLang="ko-KR" b="1" dirty="0"/>
              <a:t>Container</a:t>
            </a:r>
            <a:r>
              <a:rPr lang="ko-KR" altLang="en-US" b="1" dirty="0" err="1"/>
              <a:t>를</a:t>
            </a:r>
            <a:r>
              <a:rPr lang="ko-KR" altLang="en-US" b="1" dirty="0"/>
              <a:t> 위한 </a:t>
            </a:r>
            <a:r>
              <a:rPr lang="en" altLang="ko-KR" b="1" dirty="0"/>
              <a:t>Open Source Orchestration System</a:t>
            </a:r>
          </a:p>
          <a:p>
            <a:pPr marL="285750" indent="-285750">
              <a:lnSpc>
                <a:spcPct val="150000"/>
              </a:lnSpc>
              <a:buFont typeface="Arial" panose="020B0604020202020204" pitchFamily="34" charset="0"/>
              <a:buChar char="•"/>
            </a:pPr>
            <a:r>
              <a:rPr kumimoji="1" lang="en-US" altLang="ko-KR" b="1" dirty="0">
                <a:latin typeface="cambria" charset="0"/>
                <a:ea typeface="맑은고딕" charset="0"/>
              </a:rPr>
              <a:t>K</a:t>
            </a:r>
            <a:r>
              <a:rPr kumimoji="1" lang="en-US" altLang="ko-KR" b="1" u="sng" dirty="0">
                <a:latin typeface="cambria" charset="0"/>
                <a:ea typeface="맑은고딕" charset="0"/>
              </a:rPr>
              <a:t>ubernete</a:t>
            </a:r>
            <a:r>
              <a:rPr kumimoji="1" lang="en-US" altLang="ko-KR" b="1" dirty="0">
                <a:latin typeface="cambria" charset="0"/>
                <a:ea typeface="맑은고딕" charset="0"/>
              </a:rPr>
              <a:t>s → k8s</a:t>
            </a:r>
          </a:p>
          <a:p>
            <a:pPr marL="285750" indent="-285750">
              <a:lnSpc>
                <a:spcPct val="150000"/>
              </a:lnSpc>
              <a:buFont typeface="Arial" panose="020B0604020202020204" pitchFamily="34" charset="0"/>
              <a:buChar char="•"/>
            </a:pPr>
            <a:endParaRPr kumimoji="1" lang="en-US" altLang="ko-KR" b="1" dirty="0">
              <a:latin typeface="cambria" charset="0"/>
              <a:ea typeface="맑은고딕" charset="0"/>
            </a:endParaRPr>
          </a:p>
          <a:p>
            <a:pPr marL="285750" indent="-285750">
              <a:lnSpc>
                <a:spcPct val="150000"/>
              </a:lnSpc>
              <a:buFont typeface="Arial" panose="020B0604020202020204" pitchFamily="34" charset="0"/>
              <a:buChar char="•"/>
            </a:pPr>
            <a:r>
              <a:rPr kumimoji="1" lang="en-US" altLang="ko-KR" b="1" dirty="0">
                <a:latin typeface="cambria" charset="0"/>
                <a:ea typeface="맑은고딕" charset="0"/>
              </a:rPr>
              <a:t>Kubernetes </a:t>
            </a:r>
            <a:r>
              <a:rPr kumimoji="1" lang="ko-KR" altLang="en-US" b="1" dirty="0">
                <a:latin typeface="cambria" charset="0"/>
                <a:ea typeface="맑은고딕" charset="0"/>
              </a:rPr>
              <a:t>특징</a:t>
            </a:r>
            <a:endParaRPr kumimoji="1" lang="en-US" altLang="ko-KR" b="1" dirty="0">
              <a:latin typeface="cambria" charset="0"/>
              <a:ea typeface="맑은고딕" charset="0"/>
            </a:endParaRPr>
          </a:p>
          <a:p>
            <a:pPr marL="800100" lvl="1" indent="-342900">
              <a:lnSpc>
                <a:spcPct val="150000"/>
              </a:lnSpc>
              <a:buFont typeface="+mj-lt"/>
              <a:buAutoNum type="arabicPeriod"/>
            </a:pPr>
            <a:r>
              <a:rPr kumimoji="1" lang="en-US" altLang="ko-KR" b="1" dirty="0">
                <a:latin typeface="cambria" charset="0"/>
                <a:ea typeface="맑은고딕" charset="0"/>
              </a:rPr>
              <a:t>Automatic bin packing</a:t>
            </a:r>
          </a:p>
          <a:p>
            <a:pPr marL="800100" lvl="1" indent="-342900">
              <a:lnSpc>
                <a:spcPct val="150000"/>
              </a:lnSpc>
              <a:buFont typeface="+mj-lt"/>
              <a:buAutoNum type="arabicPeriod"/>
            </a:pPr>
            <a:r>
              <a:rPr kumimoji="1" lang="en-US" altLang="ko-KR" b="1" dirty="0">
                <a:latin typeface="cambria" charset="0"/>
                <a:ea typeface="맑은고딕" charset="0"/>
              </a:rPr>
              <a:t>Self-Healing</a:t>
            </a:r>
          </a:p>
          <a:p>
            <a:pPr marL="800100" lvl="1" indent="-342900">
              <a:lnSpc>
                <a:spcPct val="150000"/>
              </a:lnSpc>
              <a:buFont typeface="+mj-lt"/>
              <a:buAutoNum type="arabicPeriod"/>
            </a:pPr>
            <a:r>
              <a:rPr kumimoji="1" lang="en-US" altLang="ko-KR" b="1" dirty="0">
                <a:latin typeface="cambria" charset="0"/>
                <a:ea typeface="맑은고딕" charset="0"/>
              </a:rPr>
              <a:t>Horizontal scaling</a:t>
            </a:r>
          </a:p>
          <a:p>
            <a:pPr marL="800100" lvl="1" indent="-342900">
              <a:lnSpc>
                <a:spcPct val="150000"/>
              </a:lnSpc>
              <a:buFont typeface="+mj-lt"/>
              <a:buAutoNum type="arabicPeriod"/>
            </a:pPr>
            <a:r>
              <a:rPr kumimoji="1" lang="en-US" altLang="ko-KR" b="1" dirty="0">
                <a:latin typeface="cambria" charset="0"/>
                <a:ea typeface="맑은고딕" charset="0"/>
              </a:rPr>
              <a:t>Service discovery and Load balancing</a:t>
            </a:r>
          </a:p>
          <a:p>
            <a:pPr marL="800100" lvl="1" indent="-342900">
              <a:lnSpc>
                <a:spcPct val="150000"/>
              </a:lnSpc>
              <a:buFont typeface="+mj-lt"/>
              <a:buAutoNum type="arabicPeriod"/>
            </a:pPr>
            <a:r>
              <a:rPr kumimoji="1" lang="en-US" altLang="ko-KR" b="1" dirty="0">
                <a:latin typeface="cambria" charset="0"/>
                <a:ea typeface="맑은고딕" charset="0"/>
              </a:rPr>
              <a:t>Automated rollouts and rollbacks</a:t>
            </a:r>
          </a:p>
          <a:p>
            <a:pPr marL="800100" lvl="1" indent="-342900">
              <a:lnSpc>
                <a:spcPct val="150000"/>
              </a:lnSpc>
              <a:buFont typeface="+mj-lt"/>
              <a:buAutoNum type="arabicPeriod"/>
            </a:pPr>
            <a:r>
              <a:rPr kumimoji="1" lang="en-US" altLang="ko-KR" b="1" dirty="0">
                <a:latin typeface="cambria" charset="0"/>
                <a:ea typeface="맑은고딕" charset="0"/>
              </a:rPr>
              <a:t>Secret and Configuration management</a:t>
            </a:r>
          </a:p>
          <a:p>
            <a:pPr marL="800100" lvl="1" indent="-342900">
              <a:lnSpc>
                <a:spcPct val="150000"/>
              </a:lnSpc>
              <a:buFont typeface="+mj-lt"/>
              <a:buAutoNum type="arabicPeriod"/>
            </a:pPr>
            <a:r>
              <a:rPr kumimoji="1" lang="en-US" altLang="ko-KR" b="1" dirty="0">
                <a:latin typeface="cambria" charset="0"/>
                <a:ea typeface="맑은고딕" charset="0"/>
              </a:rPr>
              <a:t>Storage orchestration</a:t>
            </a:r>
          </a:p>
        </p:txBody>
      </p:sp>
      <p:pic>
        <p:nvPicPr>
          <p:cNvPr id="6" name="그림 5">
            <a:extLst>
              <a:ext uri="{FF2B5EF4-FFF2-40B4-BE49-F238E27FC236}">
                <a16:creationId xmlns:a16="http://schemas.microsoft.com/office/drawing/2014/main" id="{098C1266-DDC7-224B-9D74-137BEDF3997B}"/>
              </a:ext>
            </a:extLst>
          </p:cNvPr>
          <p:cNvPicPr>
            <a:picLocks noChangeAspect="1"/>
          </p:cNvPicPr>
          <p:nvPr/>
        </p:nvPicPr>
        <p:blipFill>
          <a:blip r:embed="rId3"/>
          <a:stretch>
            <a:fillRect/>
          </a:stretch>
        </p:blipFill>
        <p:spPr>
          <a:xfrm>
            <a:off x="7165819" y="4869160"/>
            <a:ext cx="1603604" cy="1211055"/>
          </a:xfrm>
          <a:prstGeom prst="rect">
            <a:avLst/>
          </a:prstGeom>
        </p:spPr>
      </p:pic>
      <p:sp>
        <p:nvSpPr>
          <p:cNvPr id="3" name="Title 2">
            <a:extLst>
              <a:ext uri="{FF2B5EF4-FFF2-40B4-BE49-F238E27FC236}">
                <a16:creationId xmlns:a16="http://schemas.microsoft.com/office/drawing/2014/main" id="{392BF062-0208-854A-809E-E785BAD063D1}"/>
              </a:ext>
            </a:extLst>
          </p:cNvPr>
          <p:cNvSpPr>
            <a:spLocks noGrp="1"/>
          </p:cNvSpPr>
          <p:nvPr>
            <p:ph type="title"/>
          </p:nvPr>
        </p:nvSpPr>
        <p:spPr/>
        <p:txBody>
          <a:bodyPr/>
          <a:lstStyle/>
          <a:p>
            <a:r>
              <a:rPr lang="en-US" dirty="0"/>
              <a:t>Kubernetes</a:t>
            </a:r>
            <a:r>
              <a:rPr lang="ko-KR" altLang="en-US" dirty="0"/>
              <a:t> 란</a:t>
            </a:r>
            <a:r>
              <a:rPr lang="en-US" altLang="ko-KR" dirty="0"/>
              <a:t>?</a:t>
            </a:r>
            <a:endParaRPr lang="en-KR" dirty="0"/>
          </a:p>
        </p:txBody>
      </p:sp>
    </p:spTree>
    <p:extLst>
      <p:ext uri="{BB962C8B-B14F-4D97-AF65-F5344CB8AC3E}">
        <p14:creationId xmlns:p14="http://schemas.microsoft.com/office/powerpoint/2010/main" val="4292275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AF781A7-774C-B344-B360-3013FD684C8E}"/>
              </a:ext>
            </a:extLst>
          </p:cNvPr>
          <p:cNvPicPr>
            <a:picLocks noChangeAspect="1"/>
          </p:cNvPicPr>
          <p:nvPr/>
        </p:nvPicPr>
        <p:blipFill>
          <a:blip r:embed="rId3"/>
          <a:stretch>
            <a:fillRect/>
          </a:stretch>
        </p:blipFill>
        <p:spPr>
          <a:xfrm>
            <a:off x="1134719" y="1340768"/>
            <a:ext cx="7564551" cy="5233481"/>
          </a:xfrm>
          <a:prstGeom prst="rect">
            <a:avLst/>
          </a:prstGeom>
        </p:spPr>
      </p:pic>
      <p:sp>
        <p:nvSpPr>
          <p:cNvPr id="2" name="Title 1">
            <a:extLst>
              <a:ext uri="{FF2B5EF4-FFF2-40B4-BE49-F238E27FC236}">
                <a16:creationId xmlns:a16="http://schemas.microsoft.com/office/drawing/2014/main" id="{D2442306-4C3C-B14B-9A38-DB0D20551BE4}"/>
              </a:ext>
            </a:extLst>
          </p:cNvPr>
          <p:cNvSpPr>
            <a:spLocks noGrp="1"/>
          </p:cNvSpPr>
          <p:nvPr>
            <p:ph type="title"/>
          </p:nvPr>
        </p:nvSpPr>
        <p:spPr/>
        <p:txBody>
          <a:bodyPr/>
          <a:lstStyle/>
          <a:p>
            <a:r>
              <a:rPr lang="en-KR" dirty="0"/>
              <a:t>Kubernetes </a:t>
            </a:r>
            <a:r>
              <a:rPr lang="ko-KR" altLang="en-US" dirty="0"/>
              <a:t>주요 구조 및 기능</a:t>
            </a:r>
            <a:endParaRPr lang="en-KR" dirty="0"/>
          </a:p>
        </p:txBody>
      </p:sp>
    </p:spTree>
    <p:extLst>
      <p:ext uri="{BB962C8B-B14F-4D97-AF65-F5344CB8AC3E}">
        <p14:creationId xmlns:p14="http://schemas.microsoft.com/office/powerpoint/2010/main" val="318494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6537387" y="2596212"/>
            <a:ext cx="2952328" cy="3354765"/>
          </a:xfrm>
          <a:prstGeom prst="rect">
            <a:avLst/>
          </a:prstGeom>
        </p:spPr>
        <p:txBody>
          <a:bodyPr wrap="square">
            <a:spAutoFit/>
          </a:bodyPr>
          <a:lstStyle/>
          <a:p>
            <a:pPr marL="285750" indent="-285750">
              <a:buFont typeface="Wingdings" charset="2"/>
              <a:buChar char="§"/>
            </a:pPr>
            <a:r>
              <a:rPr lang="en-US" altLang="ko-KR" b="1" dirty="0"/>
              <a:t>Namespace</a:t>
            </a:r>
          </a:p>
          <a:p>
            <a:pPr marL="285750" indent="-285750">
              <a:buFont typeface="Wingdings" charset="2"/>
              <a:buChar char="§"/>
            </a:pPr>
            <a:endParaRPr lang="en-US" altLang="ko-KR" dirty="0"/>
          </a:p>
          <a:p>
            <a:pPr marL="285750" indent="-285750">
              <a:buFont typeface="Wingdings" charset="2"/>
              <a:buChar char="§"/>
            </a:pPr>
            <a:r>
              <a:rPr lang="en-US" altLang="ko-KR" b="1" dirty="0"/>
              <a:t>Pods</a:t>
            </a:r>
          </a:p>
          <a:p>
            <a:pPr marL="285750" indent="-285750">
              <a:buFont typeface="Wingdings" charset="2"/>
              <a:buChar char="§"/>
            </a:pPr>
            <a:endParaRPr lang="en-US" altLang="ko-KR" dirty="0"/>
          </a:p>
          <a:p>
            <a:pPr marL="285750" indent="-285750">
              <a:buFont typeface="Wingdings" charset="2"/>
              <a:buChar char="§"/>
            </a:pPr>
            <a:r>
              <a:rPr lang="en-US" altLang="ko-KR" b="1" dirty="0"/>
              <a:t>Controllers</a:t>
            </a:r>
          </a:p>
          <a:p>
            <a:pPr marL="285750" indent="-285750">
              <a:buFont typeface="Wingdings" charset="2"/>
              <a:buChar char="§"/>
            </a:pPr>
            <a:endParaRPr lang="en-US" altLang="ko-KR" dirty="0"/>
          </a:p>
          <a:p>
            <a:pPr marL="285750" indent="-285750">
              <a:buFont typeface="Wingdings" charset="2"/>
              <a:buChar char="§"/>
            </a:pPr>
            <a:r>
              <a:rPr lang="en-US" altLang="ko-KR" b="1" dirty="0"/>
              <a:t>Service</a:t>
            </a:r>
          </a:p>
          <a:p>
            <a:pPr marL="285750" indent="-285750">
              <a:buFont typeface="Wingdings" charset="2"/>
              <a:buChar char="§"/>
            </a:pPr>
            <a:endParaRPr lang="en-US" altLang="ko-KR" b="1" dirty="0"/>
          </a:p>
          <a:p>
            <a:pPr marL="285750" indent="-285750">
              <a:buFont typeface="Wingdings" charset="2"/>
              <a:buChar char="§"/>
            </a:pPr>
            <a:r>
              <a:rPr lang="en-US" altLang="ko-KR" b="1" dirty="0"/>
              <a:t>Ingress</a:t>
            </a:r>
          </a:p>
          <a:p>
            <a:pPr marL="285750" indent="-285750">
              <a:buFont typeface="Wingdings" charset="2"/>
              <a:buChar char="§"/>
            </a:pPr>
            <a:endParaRPr lang="en-US" altLang="ko-KR" b="1" dirty="0"/>
          </a:p>
          <a:p>
            <a:endParaRPr lang="en-US" altLang="ko-KR" sz="1600" dirty="0"/>
          </a:p>
          <a:p>
            <a:pPr marL="285750" indent="-285750">
              <a:buFont typeface="Arial" charset="0"/>
              <a:buChar char="•"/>
            </a:pPr>
            <a:endParaRPr lang="ko-KR" altLang="en-US" sz="1600" dirty="0"/>
          </a:p>
        </p:txBody>
      </p:sp>
      <p:grpSp>
        <p:nvGrpSpPr>
          <p:cNvPr id="13" name="그룹 12"/>
          <p:cNvGrpSpPr/>
          <p:nvPr/>
        </p:nvGrpSpPr>
        <p:grpSpPr>
          <a:xfrm>
            <a:off x="488504" y="1448816"/>
            <a:ext cx="5184576" cy="324000"/>
            <a:chOff x="272539" y="1620083"/>
            <a:chExt cx="4535745" cy="324000"/>
          </a:xfrm>
        </p:grpSpPr>
        <p:sp>
          <p:nvSpPr>
            <p:cNvPr id="14" name="직사각형 13"/>
            <p:cNvSpPr/>
            <p:nvPr/>
          </p:nvSpPr>
          <p:spPr>
            <a:xfrm>
              <a:off x="272795" y="1620083"/>
              <a:ext cx="4535489" cy="324000"/>
            </a:xfrm>
            <a:prstGeom prst="rect">
              <a:avLst/>
            </a:prstGeom>
            <a:noFill/>
            <a:ln w="6350" cap="flat" cmpd="sng" algn="ctr">
              <a:noFill/>
              <a:prstDash val="solid"/>
            </a:ln>
            <a:effectLst/>
          </p:spPr>
          <p:txBody>
            <a:bodyPr lIns="0" rIns="0" rtlCol="0" anchor="ctr"/>
            <a:lstStyle/>
            <a:p>
              <a:pPr marL="0" marR="0" lvl="0" indent="0" algn="ctr" defTabSz="889000" eaLnBrk="1" fontAlgn="base" latinLnBrk="0" hangingPunct="1">
                <a:lnSpc>
                  <a:spcPct val="90000"/>
                </a:lnSpc>
                <a:spcBef>
                  <a:spcPct val="0"/>
                </a:spcBef>
                <a:spcAft>
                  <a:spcPct val="35000"/>
                </a:spcAft>
                <a:buClrTx/>
                <a:buSzTx/>
                <a:buFontTx/>
                <a:buNone/>
                <a:tabLst/>
                <a:defRPr/>
              </a:pPr>
              <a:r>
                <a:rPr kumimoji="1" lang="en-US" altLang="ko-KR" sz="1400" b="1" i="0" u="none" strike="noStrike" kern="0" cap="none" spc="0" normalizeH="0" baseline="0" noProof="0" dirty="0">
                  <a:ln>
                    <a:noFill/>
                  </a:ln>
                  <a:solidFill>
                    <a:srgbClr val="000000"/>
                  </a:solidFill>
                  <a:effectLst/>
                  <a:uLnTx/>
                  <a:uFillTx/>
                  <a:latin typeface="맑은 고딕"/>
                  <a:ea typeface="맑은 고딕"/>
                  <a:cs typeface="+mn-cs"/>
                </a:rPr>
                <a:t>[</a:t>
              </a:r>
              <a:r>
                <a:rPr kumimoji="1" lang="ko-KR" altLang="en-US" sz="1400" b="1" i="0" u="none" strike="noStrike" kern="0" cap="none" spc="0" normalizeH="0" baseline="0" noProof="0" dirty="0">
                  <a:ln>
                    <a:noFill/>
                  </a:ln>
                  <a:solidFill>
                    <a:srgbClr val="000000"/>
                  </a:solidFill>
                  <a:effectLst/>
                  <a:uLnTx/>
                  <a:uFillTx/>
                  <a:latin typeface="맑은 고딕"/>
                  <a:ea typeface="맑은 고딕"/>
                  <a:cs typeface="+mn-cs"/>
                </a:rPr>
                <a:t> </a:t>
              </a:r>
              <a:r>
                <a:rPr kumimoji="1" lang="ko-KR" altLang="en-US" sz="1400" b="1" kern="0" noProof="0" dirty="0">
                  <a:solidFill>
                    <a:srgbClr val="000000"/>
                  </a:solidFill>
                  <a:latin typeface="맑은 고딕"/>
                  <a:ea typeface="맑은 고딕"/>
                </a:rPr>
                <a:t>주요 개념도</a:t>
              </a:r>
              <a:r>
                <a:rPr kumimoji="1" lang="ko-KR" altLang="en-US" sz="1400" b="1" kern="0" dirty="0">
                  <a:solidFill>
                    <a:srgbClr val="000000"/>
                  </a:solidFill>
                  <a:latin typeface="맑은 고딕"/>
                  <a:ea typeface="맑은 고딕"/>
                </a:rPr>
                <a:t> </a:t>
              </a:r>
              <a:r>
                <a:rPr kumimoji="1" lang="en-US" altLang="ko-KR" sz="1400" b="1" i="0" u="none" strike="noStrike" kern="0" cap="none" spc="0" normalizeH="0" baseline="0" noProof="0" dirty="0">
                  <a:ln>
                    <a:noFill/>
                  </a:ln>
                  <a:solidFill>
                    <a:srgbClr val="000000"/>
                  </a:solidFill>
                  <a:effectLst/>
                  <a:uLnTx/>
                  <a:uFillTx/>
                  <a:latin typeface="맑은 고딕"/>
                  <a:ea typeface="맑은 고딕"/>
                  <a:cs typeface="+mn-cs"/>
                </a:rPr>
                <a:t>]</a:t>
              </a:r>
              <a:endParaRPr kumimoji="1" lang="ko-KR" altLang="en-US" sz="1400" b="1" i="0" u="none" strike="noStrike" kern="0" cap="none" spc="0" normalizeH="0" baseline="0" noProof="0" dirty="0">
                <a:ln>
                  <a:noFill/>
                </a:ln>
                <a:solidFill>
                  <a:srgbClr val="000000"/>
                </a:solidFill>
                <a:effectLst/>
                <a:uLnTx/>
                <a:uFillTx/>
                <a:latin typeface="맑은 고딕"/>
                <a:ea typeface="맑은 고딕"/>
                <a:cs typeface="+mn-cs"/>
              </a:endParaRPr>
            </a:p>
          </p:txBody>
        </p:sp>
        <p:cxnSp>
          <p:nvCxnSpPr>
            <p:cNvPr id="17" name="직선 연결선 5"/>
            <p:cNvCxnSpPr/>
            <p:nvPr/>
          </p:nvCxnSpPr>
          <p:spPr>
            <a:xfrm>
              <a:off x="272539" y="1922442"/>
              <a:ext cx="4535744" cy="0"/>
            </a:xfrm>
            <a:prstGeom prst="line">
              <a:avLst/>
            </a:prstGeom>
            <a:noFill/>
            <a:ln w="3175" cap="flat" cmpd="sng" algn="ctr">
              <a:solidFill>
                <a:srgbClr val="000000">
                  <a:lumMod val="75000"/>
                  <a:lumOff val="25000"/>
                </a:srgbClr>
              </a:solidFill>
              <a:prstDash val="solid"/>
            </a:ln>
            <a:effectLst/>
          </p:spPr>
        </p:cxnSp>
      </p:grpSp>
      <p:grpSp>
        <p:nvGrpSpPr>
          <p:cNvPr id="18" name="그룹 17"/>
          <p:cNvGrpSpPr/>
          <p:nvPr/>
        </p:nvGrpSpPr>
        <p:grpSpPr>
          <a:xfrm>
            <a:off x="6105128" y="1448816"/>
            <a:ext cx="3382976" cy="324000"/>
            <a:chOff x="272539" y="1620083"/>
            <a:chExt cx="4535745" cy="324000"/>
          </a:xfrm>
        </p:grpSpPr>
        <p:sp>
          <p:nvSpPr>
            <p:cNvPr id="19" name="직사각형 18"/>
            <p:cNvSpPr/>
            <p:nvPr/>
          </p:nvSpPr>
          <p:spPr>
            <a:xfrm>
              <a:off x="272795" y="1620083"/>
              <a:ext cx="4535489" cy="324000"/>
            </a:xfrm>
            <a:prstGeom prst="rect">
              <a:avLst/>
            </a:prstGeom>
            <a:noFill/>
            <a:ln w="6350" cap="flat" cmpd="sng" algn="ctr">
              <a:noFill/>
              <a:prstDash val="solid"/>
            </a:ln>
            <a:effectLst/>
          </p:spPr>
          <p:txBody>
            <a:bodyPr lIns="0" rIns="0" rtlCol="0" anchor="ctr"/>
            <a:lstStyle/>
            <a:p>
              <a:pPr marL="0" marR="0" lvl="0" indent="0" algn="ctr" defTabSz="889000" eaLnBrk="1" fontAlgn="base" latinLnBrk="0" hangingPunct="1">
                <a:lnSpc>
                  <a:spcPct val="90000"/>
                </a:lnSpc>
                <a:spcBef>
                  <a:spcPct val="0"/>
                </a:spcBef>
                <a:spcAft>
                  <a:spcPct val="35000"/>
                </a:spcAft>
                <a:buClrTx/>
                <a:buSzTx/>
                <a:buFontTx/>
                <a:buNone/>
                <a:tabLst/>
                <a:defRPr/>
              </a:pPr>
              <a:r>
                <a:rPr kumimoji="1" lang="en-US" altLang="ko-KR" sz="1400" b="1" kern="0" dirty="0">
                  <a:solidFill>
                    <a:srgbClr val="000000"/>
                  </a:solidFill>
                  <a:latin typeface="맑은 고딕"/>
                  <a:ea typeface="맑은 고딕"/>
                </a:rPr>
                <a:t>[ resource</a:t>
              </a:r>
              <a:r>
                <a:rPr kumimoji="1" lang="ko-KR" altLang="en-US" sz="1400" b="1" kern="0" dirty="0">
                  <a:solidFill>
                    <a:srgbClr val="000000"/>
                  </a:solidFill>
                  <a:latin typeface="맑은 고딕"/>
                  <a:ea typeface="맑은 고딕"/>
                </a:rPr>
                <a:t> </a:t>
              </a:r>
              <a:r>
                <a:rPr kumimoji="1" lang="en-US" altLang="ko-KR" sz="1400" b="1" kern="0" dirty="0">
                  <a:solidFill>
                    <a:srgbClr val="000000"/>
                  </a:solidFill>
                  <a:latin typeface="맑은 고딕"/>
                  <a:ea typeface="맑은 고딕"/>
                </a:rPr>
                <a:t>]</a:t>
              </a:r>
              <a:endParaRPr kumimoji="1" lang="ko-KR" altLang="en-US" sz="1400" b="1" i="0" u="none" strike="noStrike" kern="0" cap="none" spc="0" normalizeH="0" baseline="0" noProof="0" dirty="0">
                <a:ln>
                  <a:noFill/>
                </a:ln>
                <a:solidFill>
                  <a:srgbClr val="000000"/>
                </a:solidFill>
                <a:effectLst/>
                <a:uLnTx/>
                <a:uFillTx/>
                <a:latin typeface="맑은 고딕"/>
                <a:ea typeface="맑은 고딕"/>
                <a:cs typeface="+mn-cs"/>
              </a:endParaRPr>
            </a:p>
          </p:txBody>
        </p:sp>
        <p:cxnSp>
          <p:nvCxnSpPr>
            <p:cNvPr id="20" name="직선 연결선 44"/>
            <p:cNvCxnSpPr/>
            <p:nvPr/>
          </p:nvCxnSpPr>
          <p:spPr>
            <a:xfrm>
              <a:off x="272539" y="1922442"/>
              <a:ext cx="4535744" cy="0"/>
            </a:xfrm>
            <a:prstGeom prst="line">
              <a:avLst/>
            </a:prstGeom>
            <a:noFill/>
            <a:ln w="3175" cap="flat" cmpd="sng" algn="ctr">
              <a:solidFill>
                <a:srgbClr val="000000">
                  <a:lumMod val="75000"/>
                  <a:lumOff val="25000"/>
                </a:srgbClr>
              </a:solidFill>
              <a:prstDash val="solid"/>
            </a:ln>
            <a:effectLst/>
          </p:spPr>
        </p:cxnSp>
      </p:grpSp>
      <p:sp>
        <p:nvSpPr>
          <p:cNvPr id="45" name="모서리가 둥근 직사각형 44">
            <a:extLst>
              <a:ext uri="{FF2B5EF4-FFF2-40B4-BE49-F238E27FC236}">
                <a16:creationId xmlns:a16="http://schemas.microsoft.com/office/drawing/2014/main" id="{AFBCD6F8-13A6-CA46-A7DC-885B70168A11}"/>
              </a:ext>
            </a:extLst>
          </p:cNvPr>
          <p:cNvSpPr/>
          <p:nvPr/>
        </p:nvSpPr>
        <p:spPr>
          <a:xfrm>
            <a:off x="1955388" y="3364861"/>
            <a:ext cx="801765" cy="2292497"/>
          </a:xfrm>
          <a:prstGeom prst="roundRect">
            <a:avLst>
              <a:gd name="adj" fmla="val 9758"/>
            </a:avLst>
          </a:prstGeom>
          <a:solidFill>
            <a:schemeClr val="accent1">
              <a:lumMod val="20000"/>
              <a:lumOff val="80000"/>
              <a:alpha val="66000"/>
            </a:schemeClr>
          </a:solidFill>
          <a:ln w="9525" cap="flat" cmpd="sng" algn="ctr">
            <a:solidFill>
              <a:srgbClr val="000000">
                <a:lumMod val="50000"/>
                <a:lumOff val="50000"/>
              </a:srgbClr>
            </a:solidFill>
            <a:prstDash val="solid"/>
            <a:round/>
            <a:headEnd type="none" w="med" len="med"/>
            <a:tailEnd type="none" w="med" len="med"/>
          </a:ln>
          <a:effectLst/>
        </p:spPr>
        <p:txBody>
          <a:bodyPr lIns="36000" tIns="36000" rIns="0" bIns="36000" anchor="ctr" anchorCtr="0"/>
          <a:lstStyle/>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ko-KR" altLang="en-US" sz="1000" b="1" kern="0" dirty="0">
              <a:solidFill>
                <a:srgbClr val="000000"/>
              </a:solidFill>
              <a:sym typeface="Arial"/>
            </a:endParaRPr>
          </a:p>
        </p:txBody>
      </p:sp>
      <p:sp>
        <p:nvSpPr>
          <p:cNvPr id="46" name="모서리가 둥근 직사각형 45">
            <a:extLst>
              <a:ext uri="{FF2B5EF4-FFF2-40B4-BE49-F238E27FC236}">
                <a16:creationId xmlns:a16="http://schemas.microsoft.com/office/drawing/2014/main" id="{96AC9DC5-D166-7B48-BBF4-A8B3AF275A96}"/>
              </a:ext>
            </a:extLst>
          </p:cNvPr>
          <p:cNvSpPr/>
          <p:nvPr/>
        </p:nvSpPr>
        <p:spPr>
          <a:xfrm>
            <a:off x="3009313" y="3364861"/>
            <a:ext cx="801765" cy="2274868"/>
          </a:xfrm>
          <a:prstGeom prst="roundRect">
            <a:avLst>
              <a:gd name="adj" fmla="val 9758"/>
            </a:avLst>
          </a:prstGeom>
          <a:solidFill>
            <a:schemeClr val="accent1">
              <a:lumMod val="20000"/>
              <a:lumOff val="80000"/>
              <a:alpha val="66000"/>
            </a:schemeClr>
          </a:solidFill>
          <a:ln w="9525" cap="flat" cmpd="sng" algn="ctr">
            <a:solidFill>
              <a:srgbClr val="000000">
                <a:lumMod val="50000"/>
                <a:lumOff val="50000"/>
              </a:srgbClr>
            </a:solidFill>
            <a:prstDash val="solid"/>
            <a:round/>
            <a:headEnd type="none" w="med" len="med"/>
            <a:tailEnd type="none" w="med" len="med"/>
          </a:ln>
          <a:effectLst/>
        </p:spPr>
        <p:txBody>
          <a:bodyPr lIns="36000" tIns="36000" rIns="0" bIns="36000" anchor="ctr" anchorCtr="0"/>
          <a:lstStyle/>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ko-KR" altLang="en-US" sz="1000" b="1" kern="0" dirty="0">
              <a:solidFill>
                <a:srgbClr val="000000"/>
              </a:solidFill>
              <a:sym typeface="Arial"/>
            </a:endParaRPr>
          </a:p>
        </p:txBody>
      </p:sp>
      <p:sp>
        <p:nvSpPr>
          <p:cNvPr id="47" name="모서리가 둥근 직사각형 46">
            <a:extLst>
              <a:ext uri="{FF2B5EF4-FFF2-40B4-BE49-F238E27FC236}">
                <a16:creationId xmlns:a16="http://schemas.microsoft.com/office/drawing/2014/main" id="{27086D01-0E21-484F-8C0A-A54BF6E977DF}"/>
              </a:ext>
            </a:extLst>
          </p:cNvPr>
          <p:cNvSpPr/>
          <p:nvPr/>
        </p:nvSpPr>
        <p:spPr>
          <a:xfrm>
            <a:off x="990560" y="3368917"/>
            <a:ext cx="801765" cy="2330474"/>
          </a:xfrm>
          <a:prstGeom prst="roundRect">
            <a:avLst>
              <a:gd name="adj" fmla="val 9758"/>
            </a:avLst>
          </a:prstGeom>
          <a:solidFill>
            <a:schemeClr val="accent1">
              <a:lumMod val="20000"/>
              <a:lumOff val="80000"/>
              <a:alpha val="66000"/>
            </a:schemeClr>
          </a:solidFill>
          <a:ln w="9525" cap="flat" cmpd="sng" algn="ctr">
            <a:solidFill>
              <a:srgbClr val="000000">
                <a:lumMod val="50000"/>
                <a:lumOff val="50000"/>
              </a:srgbClr>
            </a:solidFill>
            <a:prstDash val="solid"/>
            <a:round/>
            <a:headEnd type="none" w="med" len="med"/>
            <a:tailEnd type="none" w="med" len="med"/>
          </a:ln>
          <a:effectLst/>
        </p:spPr>
        <p:txBody>
          <a:bodyPr lIns="36000" tIns="36000" rIns="0" bIns="36000" anchor="ctr" anchorCtr="0"/>
          <a:lstStyle/>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ko-KR" altLang="en-US" sz="1000" b="1" kern="0" dirty="0">
              <a:solidFill>
                <a:srgbClr val="000000"/>
              </a:solidFill>
              <a:sym typeface="Arial"/>
            </a:endParaRPr>
          </a:p>
        </p:txBody>
      </p:sp>
      <p:sp>
        <p:nvSpPr>
          <p:cNvPr id="48" name="AutoShape 2" descr="https://d33wubrfki0l68.cloudfront.net/aecab1f649bc640ebef1f05581bfcc91a48038c4/728d6/images/docs/pod.svg">
            <a:extLst>
              <a:ext uri="{FF2B5EF4-FFF2-40B4-BE49-F238E27FC236}">
                <a16:creationId xmlns:a16="http://schemas.microsoft.com/office/drawing/2014/main" id="{5FA6D0F6-E77E-EB4D-8018-B99F5CBD2EB5}"/>
              </a:ext>
            </a:extLst>
          </p:cNvPr>
          <p:cNvSpPr>
            <a:spLocks noChangeAspect="1" noChangeArrowheads="1"/>
          </p:cNvSpPr>
          <p:nvPr/>
        </p:nvSpPr>
        <p:spPr bwMode="auto">
          <a:xfrm>
            <a:off x="1605025" y="2124472"/>
            <a:ext cx="2016224" cy="2016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cxnSp>
        <p:nvCxnSpPr>
          <p:cNvPr id="52" name="구부러진 연결선 72">
            <a:extLst>
              <a:ext uri="{FF2B5EF4-FFF2-40B4-BE49-F238E27FC236}">
                <a16:creationId xmlns:a16="http://schemas.microsoft.com/office/drawing/2014/main" id="{D88DA4E5-4433-BE42-AFDE-DE73B328C763}"/>
              </a:ext>
            </a:extLst>
          </p:cNvPr>
          <p:cNvCxnSpPr>
            <a:cxnSpLocks/>
            <a:stCxn id="84" idx="2"/>
            <a:endCxn id="58" idx="0"/>
          </p:cNvCxnSpPr>
          <p:nvPr/>
        </p:nvCxnSpPr>
        <p:spPr>
          <a:xfrm rot="5400000">
            <a:off x="1515209" y="3945272"/>
            <a:ext cx="807921" cy="1091639"/>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구부러진 연결선 78">
            <a:extLst>
              <a:ext uri="{FF2B5EF4-FFF2-40B4-BE49-F238E27FC236}">
                <a16:creationId xmlns:a16="http://schemas.microsoft.com/office/drawing/2014/main" id="{759FE533-C65D-6748-8771-5B848C12A806}"/>
              </a:ext>
            </a:extLst>
          </p:cNvPr>
          <p:cNvCxnSpPr>
            <a:cxnSpLocks/>
            <a:stCxn id="122" idx="0"/>
            <a:endCxn id="58" idx="2"/>
          </p:cNvCxnSpPr>
          <p:nvPr/>
        </p:nvCxnSpPr>
        <p:spPr>
          <a:xfrm rot="16200000" flipV="1">
            <a:off x="1400912" y="5337569"/>
            <a:ext cx="513586" cy="568711"/>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구부러진 연결선 82">
            <a:extLst>
              <a:ext uri="{FF2B5EF4-FFF2-40B4-BE49-F238E27FC236}">
                <a16:creationId xmlns:a16="http://schemas.microsoft.com/office/drawing/2014/main" id="{48A94214-3FFE-574F-B58D-D2843E0A1515}"/>
              </a:ext>
            </a:extLst>
          </p:cNvPr>
          <p:cNvCxnSpPr>
            <a:cxnSpLocks/>
            <a:stCxn id="122" idx="0"/>
            <a:endCxn id="61" idx="2"/>
          </p:cNvCxnSpPr>
          <p:nvPr/>
        </p:nvCxnSpPr>
        <p:spPr>
          <a:xfrm rot="5400000" flipH="1" flipV="1">
            <a:off x="1862309" y="5402851"/>
            <a:ext cx="555619" cy="39611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57" name="그룹 56">
            <a:extLst>
              <a:ext uri="{FF2B5EF4-FFF2-40B4-BE49-F238E27FC236}">
                <a16:creationId xmlns:a16="http://schemas.microsoft.com/office/drawing/2014/main" id="{BEF2D7BA-34E8-2A4A-9F78-38BA4351737C}"/>
              </a:ext>
            </a:extLst>
          </p:cNvPr>
          <p:cNvGrpSpPr/>
          <p:nvPr/>
        </p:nvGrpSpPr>
        <p:grpSpPr>
          <a:xfrm>
            <a:off x="1066601" y="4895052"/>
            <a:ext cx="613495" cy="470080"/>
            <a:chOff x="5347617" y="4522016"/>
            <a:chExt cx="613495" cy="470080"/>
          </a:xfrm>
        </p:grpSpPr>
        <p:sp>
          <p:nvSpPr>
            <p:cNvPr id="58" name="직사각형 57">
              <a:extLst>
                <a:ext uri="{FF2B5EF4-FFF2-40B4-BE49-F238E27FC236}">
                  <a16:creationId xmlns:a16="http://schemas.microsoft.com/office/drawing/2014/main" id="{89AD3D23-F498-AE49-8B7A-4E8B42F43708}"/>
                </a:ext>
              </a:extLst>
            </p:cNvPr>
            <p:cNvSpPr/>
            <p:nvPr/>
          </p:nvSpPr>
          <p:spPr>
            <a:xfrm>
              <a:off x="5347617" y="4522016"/>
              <a:ext cx="613495" cy="4700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kumimoji="1" lang="ko-KR" altLang="en-US" sz="1100" dirty="0">
                <a:solidFill>
                  <a:schemeClr val="tx1"/>
                </a:solidFill>
              </a:endParaRPr>
            </a:p>
          </p:txBody>
        </p:sp>
        <p:sp>
          <p:nvSpPr>
            <p:cNvPr id="59" name="직사각형 58">
              <a:extLst>
                <a:ext uri="{FF2B5EF4-FFF2-40B4-BE49-F238E27FC236}">
                  <a16:creationId xmlns:a16="http://schemas.microsoft.com/office/drawing/2014/main" id="{55AC43F6-504F-8544-B1AA-F1452E369F78}"/>
                </a:ext>
              </a:extLst>
            </p:cNvPr>
            <p:cNvSpPr/>
            <p:nvPr/>
          </p:nvSpPr>
          <p:spPr>
            <a:xfrm>
              <a:off x="5446548" y="4634542"/>
              <a:ext cx="415801" cy="276999"/>
            </a:xfrm>
            <a:prstGeom prst="rect">
              <a:avLst/>
            </a:prstGeom>
            <a:noFill/>
          </p:spPr>
          <p:txBody>
            <a:bodyPr wrap="none" lIns="72000" rIns="72000" anchor="ctr">
              <a:spAutoFit/>
            </a:bodyPr>
            <a:lstStyle/>
            <a:p>
              <a:pPr fontAlgn="auto" latinLnBrk="0"/>
              <a:r>
                <a:rPr lang="en-US" altLang="ko-KR" sz="1200" b="1" dirty="0">
                  <a:solidFill>
                    <a:prstClr val="black"/>
                  </a:solidFill>
                  <a:latin typeface="Cambria" panose="02040503050406030204" pitchFamily="18" charset="0"/>
                </a:rPr>
                <a:t>Pod</a:t>
              </a:r>
              <a:endParaRPr lang="ko-KR" altLang="en-US" sz="1200" b="1" dirty="0">
                <a:latin typeface="Cambria" panose="02040503050406030204" pitchFamily="18" charset="0"/>
              </a:endParaRPr>
            </a:p>
          </p:txBody>
        </p:sp>
      </p:grpSp>
      <p:grpSp>
        <p:nvGrpSpPr>
          <p:cNvPr id="60" name="그룹 59">
            <a:extLst>
              <a:ext uri="{FF2B5EF4-FFF2-40B4-BE49-F238E27FC236}">
                <a16:creationId xmlns:a16="http://schemas.microsoft.com/office/drawing/2014/main" id="{488C8F41-6509-9349-9FC5-77C70E4820F1}"/>
              </a:ext>
            </a:extLst>
          </p:cNvPr>
          <p:cNvGrpSpPr/>
          <p:nvPr/>
        </p:nvGrpSpPr>
        <p:grpSpPr>
          <a:xfrm>
            <a:off x="2031429" y="4853019"/>
            <a:ext cx="613495" cy="470080"/>
            <a:chOff x="5347617" y="4522016"/>
            <a:chExt cx="613495" cy="470080"/>
          </a:xfrm>
        </p:grpSpPr>
        <p:sp>
          <p:nvSpPr>
            <p:cNvPr id="61" name="직사각형 60">
              <a:extLst>
                <a:ext uri="{FF2B5EF4-FFF2-40B4-BE49-F238E27FC236}">
                  <a16:creationId xmlns:a16="http://schemas.microsoft.com/office/drawing/2014/main" id="{B41EEDC9-DEAA-3249-91BF-D81458691B41}"/>
                </a:ext>
              </a:extLst>
            </p:cNvPr>
            <p:cNvSpPr/>
            <p:nvPr/>
          </p:nvSpPr>
          <p:spPr>
            <a:xfrm>
              <a:off x="5347617" y="4522016"/>
              <a:ext cx="613495" cy="4700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kumimoji="1" lang="ko-KR" altLang="en-US" sz="1100" dirty="0">
                <a:solidFill>
                  <a:schemeClr val="tx1"/>
                </a:solidFill>
              </a:endParaRPr>
            </a:p>
          </p:txBody>
        </p:sp>
        <p:sp>
          <p:nvSpPr>
            <p:cNvPr id="62" name="직사각형 61">
              <a:extLst>
                <a:ext uri="{FF2B5EF4-FFF2-40B4-BE49-F238E27FC236}">
                  <a16:creationId xmlns:a16="http://schemas.microsoft.com/office/drawing/2014/main" id="{819B2A9B-CE2F-AF40-AB98-C717E8A2BAB9}"/>
                </a:ext>
              </a:extLst>
            </p:cNvPr>
            <p:cNvSpPr/>
            <p:nvPr/>
          </p:nvSpPr>
          <p:spPr>
            <a:xfrm>
              <a:off x="5446548" y="4634542"/>
              <a:ext cx="415801" cy="276999"/>
            </a:xfrm>
            <a:prstGeom prst="rect">
              <a:avLst/>
            </a:prstGeom>
            <a:noFill/>
          </p:spPr>
          <p:txBody>
            <a:bodyPr wrap="none" lIns="72000" rIns="72000" anchor="ctr">
              <a:spAutoFit/>
            </a:bodyPr>
            <a:lstStyle/>
            <a:p>
              <a:pPr fontAlgn="auto" latinLnBrk="0"/>
              <a:r>
                <a:rPr lang="en-US" altLang="ko-KR" sz="1200" b="1" dirty="0">
                  <a:solidFill>
                    <a:prstClr val="black"/>
                  </a:solidFill>
                  <a:latin typeface="Cambria" panose="02040503050406030204" pitchFamily="18" charset="0"/>
                </a:rPr>
                <a:t>Pod</a:t>
              </a:r>
              <a:endParaRPr lang="ko-KR" altLang="en-US" sz="1200" b="1" dirty="0">
                <a:latin typeface="Cambria" panose="02040503050406030204" pitchFamily="18" charset="0"/>
              </a:endParaRPr>
            </a:p>
          </p:txBody>
        </p:sp>
      </p:grpSp>
      <p:grpSp>
        <p:nvGrpSpPr>
          <p:cNvPr id="63" name="그룹 62">
            <a:extLst>
              <a:ext uri="{FF2B5EF4-FFF2-40B4-BE49-F238E27FC236}">
                <a16:creationId xmlns:a16="http://schemas.microsoft.com/office/drawing/2014/main" id="{50A640CE-DA58-4543-B147-39EF1FB1AF0E}"/>
              </a:ext>
            </a:extLst>
          </p:cNvPr>
          <p:cNvGrpSpPr/>
          <p:nvPr/>
        </p:nvGrpSpPr>
        <p:grpSpPr>
          <a:xfrm>
            <a:off x="3085354" y="4581128"/>
            <a:ext cx="613495" cy="470080"/>
            <a:chOff x="5347617" y="4522016"/>
            <a:chExt cx="613495" cy="470080"/>
          </a:xfrm>
        </p:grpSpPr>
        <p:sp>
          <p:nvSpPr>
            <p:cNvPr id="64" name="직사각형 63">
              <a:extLst>
                <a:ext uri="{FF2B5EF4-FFF2-40B4-BE49-F238E27FC236}">
                  <a16:creationId xmlns:a16="http://schemas.microsoft.com/office/drawing/2014/main" id="{4C866994-27D5-E54D-9AE5-6F090C673173}"/>
                </a:ext>
              </a:extLst>
            </p:cNvPr>
            <p:cNvSpPr/>
            <p:nvPr/>
          </p:nvSpPr>
          <p:spPr>
            <a:xfrm>
              <a:off x="5347617" y="4522016"/>
              <a:ext cx="613495" cy="4700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kumimoji="1" lang="ko-KR" altLang="en-US" sz="1100" dirty="0">
                <a:solidFill>
                  <a:schemeClr val="tx1"/>
                </a:solidFill>
              </a:endParaRPr>
            </a:p>
          </p:txBody>
        </p:sp>
        <p:sp>
          <p:nvSpPr>
            <p:cNvPr id="65" name="직사각형 64">
              <a:extLst>
                <a:ext uri="{FF2B5EF4-FFF2-40B4-BE49-F238E27FC236}">
                  <a16:creationId xmlns:a16="http://schemas.microsoft.com/office/drawing/2014/main" id="{D5E87446-907B-D048-B4F6-08ED9E1E2ECC}"/>
                </a:ext>
              </a:extLst>
            </p:cNvPr>
            <p:cNvSpPr/>
            <p:nvPr/>
          </p:nvSpPr>
          <p:spPr>
            <a:xfrm>
              <a:off x="5446548" y="4634542"/>
              <a:ext cx="415801" cy="276999"/>
            </a:xfrm>
            <a:prstGeom prst="rect">
              <a:avLst/>
            </a:prstGeom>
            <a:noFill/>
          </p:spPr>
          <p:txBody>
            <a:bodyPr wrap="none" lIns="72000" rIns="72000" anchor="ctr">
              <a:spAutoFit/>
            </a:bodyPr>
            <a:lstStyle/>
            <a:p>
              <a:pPr fontAlgn="auto" latinLnBrk="0"/>
              <a:r>
                <a:rPr lang="en-US" altLang="ko-KR" sz="1200" b="1" dirty="0">
                  <a:solidFill>
                    <a:prstClr val="black"/>
                  </a:solidFill>
                  <a:latin typeface="Cambria" panose="02040503050406030204" pitchFamily="18" charset="0"/>
                </a:rPr>
                <a:t>Pod</a:t>
              </a:r>
              <a:endParaRPr lang="ko-KR" altLang="en-US" sz="1200" b="1" dirty="0">
                <a:latin typeface="Cambria" panose="02040503050406030204" pitchFamily="18" charset="0"/>
              </a:endParaRPr>
            </a:p>
          </p:txBody>
        </p:sp>
      </p:grpSp>
      <p:sp>
        <p:nvSpPr>
          <p:cNvPr id="66" name="직사각형 65">
            <a:extLst>
              <a:ext uri="{FF2B5EF4-FFF2-40B4-BE49-F238E27FC236}">
                <a16:creationId xmlns:a16="http://schemas.microsoft.com/office/drawing/2014/main" id="{783162D2-BD42-6E4A-A138-33D07B01F8CD}"/>
              </a:ext>
            </a:extLst>
          </p:cNvPr>
          <p:cNvSpPr/>
          <p:nvPr/>
        </p:nvSpPr>
        <p:spPr>
          <a:xfrm>
            <a:off x="2108287" y="5683029"/>
            <a:ext cx="728084" cy="246221"/>
          </a:xfrm>
          <a:prstGeom prst="rect">
            <a:avLst/>
          </a:prstGeom>
        </p:spPr>
        <p:txBody>
          <a:bodyPr wrap="none">
            <a:spAutoFit/>
          </a:bodyPr>
          <a:lstStyle/>
          <a:p>
            <a:r>
              <a:rPr kumimoji="1" lang="en-US" altLang="ko-KR" sz="1000" b="1" kern="0" dirty="0">
                <a:solidFill>
                  <a:srgbClr val="FFFFFF">
                    <a:lumMod val="50000"/>
                  </a:srgbClr>
                </a:solidFill>
                <a:latin typeface="Calibri" panose="020F0502020204030204" pitchFamily="34" charset="0"/>
                <a:ea typeface="맑은 고딕"/>
              </a:rPr>
              <a:t>Replica : 3</a:t>
            </a:r>
            <a:endParaRPr kumimoji="1" lang="ko-KR" altLang="en-US" sz="1000" b="1" kern="0" dirty="0">
              <a:solidFill>
                <a:srgbClr val="FFFFFF">
                  <a:lumMod val="50000"/>
                </a:srgbClr>
              </a:solidFill>
              <a:latin typeface="Calibri" panose="020F0502020204030204" pitchFamily="34" charset="0"/>
              <a:ea typeface="맑은 고딕"/>
            </a:endParaRPr>
          </a:p>
        </p:txBody>
      </p:sp>
      <p:sp>
        <p:nvSpPr>
          <p:cNvPr id="69" name="Oval 3">
            <a:extLst>
              <a:ext uri="{FF2B5EF4-FFF2-40B4-BE49-F238E27FC236}">
                <a16:creationId xmlns:a16="http://schemas.microsoft.com/office/drawing/2014/main" id="{21BB503C-0731-CB45-B3E8-8B3E203E7F7F}"/>
              </a:ext>
            </a:extLst>
          </p:cNvPr>
          <p:cNvSpPr/>
          <p:nvPr/>
        </p:nvSpPr>
        <p:spPr>
          <a:xfrm>
            <a:off x="1299168" y="4767714"/>
            <a:ext cx="210069" cy="204699"/>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400" dirty="0"/>
          </a:p>
        </p:txBody>
      </p:sp>
      <p:sp>
        <p:nvSpPr>
          <p:cNvPr id="70" name="TextBox 69">
            <a:extLst>
              <a:ext uri="{FF2B5EF4-FFF2-40B4-BE49-F238E27FC236}">
                <a16:creationId xmlns:a16="http://schemas.microsoft.com/office/drawing/2014/main" id="{7D2E4B1C-93CF-C048-BCAB-83B2EA6344E0}"/>
              </a:ext>
            </a:extLst>
          </p:cNvPr>
          <p:cNvSpPr txBox="1"/>
          <p:nvPr/>
        </p:nvSpPr>
        <p:spPr>
          <a:xfrm>
            <a:off x="510135" y="3157556"/>
            <a:ext cx="1080120" cy="279857"/>
          </a:xfrm>
          <a:prstGeom prst="rect">
            <a:avLst/>
          </a:prstGeom>
          <a:noFill/>
        </p:spPr>
        <p:txBody>
          <a:bodyPr wrap="square" lIns="0" tIns="0" rIns="0" bIns="0" rtlCol="0">
            <a:noAutofit/>
          </a:bodyPr>
          <a:lstStyle/>
          <a:p>
            <a:pPr>
              <a:lnSpc>
                <a:spcPct val="90000"/>
              </a:lnSpc>
            </a:pPr>
            <a:r>
              <a:rPr lang="en-US" sz="1200" b="1" dirty="0" err="1"/>
              <a:t>NodePort</a:t>
            </a:r>
            <a:endParaRPr lang="en-US" sz="1200" b="1" dirty="0"/>
          </a:p>
        </p:txBody>
      </p:sp>
      <p:sp>
        <p:nvSpPr>
          <p:cNvPr id="71" name="모서리가 둥근 직사각형 70">
            <a:extLst>
              <a:ext uri="{FF2B5EF4-FFF2-40B4-BE49-F238E27FC236}">
                <a16:creationId xmlns:a16="http://schemas.microsoft.com/office/drawing/2014/main" id="{C424CF9E-6CEC-3B42-92E6-6BBE5DB83827}"/>
              </a:ext>
            </a:extLst>
          </p:cNvPr>
          <p:cNvSpPr/>
          <p:nvPr/>
        </p:nvSpPr>
        <p:spPr>
          <a:xfrm>
            <a:off x="990560" y="2451849"/>
            <a:ext cx="3782817" cy="670542"/>
          </a:xfrm>
          <a:prstGeom prst="roundRect">
            <a:avLst/>
          </a:prstGeom>
          <a:solidFill>
            <a:srgbClr val="FFFFFF"/>
          </a:solidFill>
          <a:ln w="9525" cap="flat" cmpd="sng" algn="ctr">
            <a:solidFill>
              <a:srgbClr val="000000">
                <a:lumMod val="50000"/>
                <a:lumOff val="50000"/>
              </a:srgbClr>
            </a:solidFill>
            <a:prstDash val="solid"/>
            <a:round/>
            <a:headEnd type="none" w="med" len="med"/>
            <a:tailEnd type="none" w="med" len="med"/>
          </a:ln>
          <a:effectLst/>
        </p:spPr>
        <p:txBody>
          <a:bodyPr lIns="36000" tIns="36000" rIns="0" bIns="36000" anchor="ctr" anchorCtr="0"/>
          <a:lstStyle/>
          <a:p>
            <a:pPr algn="ctr" fontAlgn="base" latinLnBrk="0">
              <a:spcBef>
                <a:spcPct val="0"/>
              </a:spcBef>
              <a:spcAft>
                <a:spcPct val="0"/>
              </a:spcAft>
            </a:pPr>
            <a:r>
              <a:rPr kumimoji="1" lang="en-US" altLang="ko-KR" sz="2000" b="1" kern="0" dirty="0">
                <a:solidFill>
                  <a:srgbClr val="000000"/>
                </a:solidFill>
              </a:rPr>
              <a:t>ingress</a:t>
            </a:r>
            <a:endParaRPr kumimoji="1" lang="ko-KR" altLang="en-US" sz="1000" b="1" kern="0" dirty="0">
              <a:solidFill>
                <a:srgbClr val="000000"/>
              </a:solidFill>
            </a:endParaRPr>
          </a:p>
        </p:txBody>
      </p:sp>
      <p:cxnSp>
        <p:nvCxnSpPr>
          <p:cNvPr id="72" name="구부러진 연결선 4">
            <a:extLst>
              <a:ext uri="{FF2B5EF4-FFF2-40B4-BE49-F238E27FC236}">
                <a16:creationId xmlns:a16="http://schemas.microsoft.com/office/drawing/2014/main" id="{190C87FE-5C88-3449-8F0F-5CADA2B9AAAB}"/>
              </a:ext>
            </a:extLst>
          </p:cNvPr>
          <p:cNvCxnSpPr>
            <a:cxnSpLocks/>
            <a:stCxn id="71" idx="2"/>
            <a:endCxn id="83" idx="0"/>
          </p:cNvCxnSpPr>
          <p:nvPr/>
        </p:nvCxnSpPr>
        <p:spPr>
          <a:xfrm rot="16200000" flipH="1">
            <a:off x="3384746" y="2619614"/>
            <a:ext cx="504580" cy="1510134"/>
          </a:xfrm>
          <a:prstGeom prst="curvedConnector3">
            <a:avLst>
              <a:gd name="adj1" fmla="val 2483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구부러진 연결선 72">
            <a:extLst>
              <a:ext uri="{FF2B5EF4-FFF2-40B4-BE49-F238E27FC236}">
                <a16:creationId xmlns:a16="http://schemas.microsoft.com/office/drawing/2014/main" id="{45C93EFA-CE9A-CD4C-9093-796885100C02}"/>
              </a:ext>
            </a:extLst>
          </p:cNvPr>
          <p:cNvCxnSpPr>
            <a:cxnSpLocks/>
            <a:stCxn id="84" idx="2"/>
            <a:endCxn id="61" idx="0"/>
          </p:cNvCxnSpPr>
          <p:nvPr/>
        </p:nvCxnSpPr>
        <p:spPr>
          <a:xfrm rot="5400000">
            <a:off x="2018639" y="4406670"/>
            <a:ext cx="765888" cy="126811"/>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구부러진 연결선 72">
            <a:extLst>
              <a:ext uri="{FF2B5EF4-FFF2-40B4-BE49-F238E27FC236}">
                <a16:creationId xmlns:a16="http://schemas.microsoft.com/office/drawing/2014/main" id="{B6BAFB10-408F-914E-BDBF-B348EA8F68BD}"/>
              </a:ext>
            </a:extLst>
          </p:cNvPr>
          <p:cNvCxnSpPr>
            <a:cxnSpLocks/>
            <a:stCxn id="84" idx="2"/>
            <a:endCxn id="64" idx="0"/>
          </p:cNvCxnSpPr>
          <p:nvPr/>
        </p:nvCxnSpPr>
        <p:spPr>
          <a:xfrm rot="16200000" flipH="1">
            <a:off x="2681547" y="3870572"/>
            <a:ext cx="493997" cy="927114"/>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B5499080-0432-8644-B27E-9E8CF6345AB8}"/>
              </a:ext>
            </a:extLst>
          </p:cNvPr>
          <p:cNvSpPr txBox="1"/>
          <p:nvPr/>
        </p:nvSpPr>
        <p:spPr>
          <a:xfrm>
            <a:off x="1028586" y="5544151"/>
            <a:ext cx="1080120" cy="279857"/>
          </a:xfrm>
          <a:prstGeom prst="rect">
            <a:avLst/>
          </a:prstGeom>
          <a:noFill/>
        </p:spPr>
        <p:txBody>
          <a:bodyPr wrap="square" lIns="0" tIns="0" rIns="0" bIns="0" rtlCol="0">
            <a:noAutofit/>
          </a:bodyPr>
          <a:lstStyle/>
          <a:p>
            <a:pPr>
              <a:lnSpc>
                <a:spcPct val="90000"/>
              </a:lnSpc>
            </a:pPr>
            <a:r>
              <a:rPr lang="en-US" altLang="ko-KR" sz="1000" b="1"/>
              <a:t>node</a:t>
            </a:r>
            <a:endParaRPr lang="en-US" sz="1000" b="1" dirty="0"/>
          </a:p>
        </p:txBody>
      </p:sp>
      <p:sp>
        <p:nvSpPr>
          <p:cNvPr id="76" name="TextBox 75">
            <a:extLst>
              <a:ext uri="{FF2B5EF4-FFF2-40B4-BE49-F238E27FC236}">
                <a16:creationId xmlns:a16="http://schemas.microsoft.com/office/drawing/2014/main" id="{9D679AB5-8889-DC4A-9AE9-DBF5F5DF6A52}"/>
              </a:ext>
            </a:extLst>
          </p:cNvPr>
          <p:cNvSpPr txBox="1"/>
          <p:nvPr/>
        </p:nvSpPr>
        <p:spPr>
          <a:xfrm>
            <a:off x="2325105" y="5517232"/>
            <a:ext cx="1080120" cy="279857"/>
          </a:xfrm>
          <a:prstGeom prst="rect">
            <a:avLst/>
          </a:prstGeom>
          <a:noFill/>
        </p:spPr>
        <p:txBody>
          <a:bodyPr wrap="square" lIns="0" tIns="0" rIns="0" bIns="0" rtlCol="0">
            <a:noAutofit/>
          </a:bodyPr>
          <a:lstStyle/>
          <a:p>
            <a:pPr>
              <a:lnSpc>
                <a:spcPct val="90000"/>
              </a:lnSpc>
            </a:pPr>
            <a:r>
              <a:rPr lang="en-US" altLang="ko-KR" sz="1000" b="1"/>
              <a:t>node</a:t>
            </a:r>
            <a:endParaRPr lang="en-US" sz="1000" b="1" dirty="0"/>
          </a:p>
        </p:txBody>
      </p:sp>
      <p:sp>
        <p:nvSpPr>
          <p:cNvPr id="77" name="TextBox 76">
            <a:extLst>
              <a:ext uri="{FF2B5EF4-FFF2-40B4-BE49-F238E27FC236}">
                <a16:creationId xmlns:a16="http://schemas.microsoft.com/office/drawing/2014/main" id="{AD89BDA2-C548-7F45-91E8-43F40E4CA9A7}"/>
              </a:ext>
            </a:extLst>
          </p:cNvPr>
          <p:cNvSpPr txBox="1"/>
          <p:nvPr/>
        </p:nvSpPr>
        <p:spPr>
          <a:xfrm>
            <a:off x="3452741" y="5484587"/>
            <a:ext cx="1080120" cy="279857"/>
          </a:xfrm>
          <a:prstGeom prst="rect">
            <a:avLst/>
          </a:prstGeom>
          <a:noFill/>
        </p:spPr>
        <p:txBody>
          <a:bodyPr wrap="square" lIns="0" tIns="0" rIns="0" bIns="0" rtlCol="0">
            <a:noAutofit/>
          </a:bodyPr>
          <a:lstStyle/>
          <a:p>
            <a:pPr>
              <a:lnSpc>
                <a:spcPct val="90000"/>
              </a:lnSpc>
            </a:pPr>
            <a:r>
              <a:rPr lang="en-US" altLang="ko-KR" sz="1000" b="1"/>
              <a:t>node</a:t>
            </a:r>
            <a:endParaRPr lang="en-US" sz="1000" b="1" dirty="0"/>
          </a:p>
        </p:txBody>
      </p:sp>
      <p:sp>
        <p:nvSpPr>
          <p:cNvPr id="78" name="모서리가 둥근 직사각형 77">
            <a:extLst>
              <a:ext uri="{FF2B5EF4-FFF2-40B4-BE49-F238E27FC236}">
                <a16:creationId xmlns:a16="http://schemas.microsoft.com/office/drawing/2014/main" id="{35347EF3-98C4-BB4E-B889-D34E352B7AD9}"/>
              </a:ext>
            </a:extLst>
          </p:cNvPr>
          <p:cNvSpPr/>
          <p:nvPr/>
        </p:nvSpPr>
        <p:spPr>
          <a:xfrm>
            <a:off x="3971612" y="3364861"/>
            <a:ext cx="801765" cy="2296387"/>
          </a:xfrm>
          <a:prstGeom prst="roundRect">
            <a:avLst>
              <a:gd name="adj" fmla="val 9758"/>
            </a:avLst>
          </a:prstGeom>
          <a:solidFill>
            <a:schemeClr val="accent1">
              <a:lumMod val="20000"/>
              <a:lumOff val="80000"/>
              <a:alpha val="66000"/>
            </a:schemeClr>
          </a:solidFill>
          <a:ln w="9525" cap="flat" cmpd="sng" algn="ctr">
            <a:solidFill>
              <a:srgbClr val="000000">
                <a:lumMod val="50000"/>
                <a:lumOff val="50000"/>
              </a:srgbClr>
            </a:solidFill>
            <a:prstDash val="solid"/>
            <a:round/>
            <a:headEnd type="none" w="med" len="med"/>
            <a:tailEnd type="none" w="med" len="med"/>
          </a:ln>
          <a:effectLst/>
        </p:spPr>
        <p:txBody>
          <a:bodyPr lIns="36000" tIns="36000" rIns="0" bIns="36000" anchor="ctr" anchorCtr="0"/>
          <a:lstStyle/>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ko-KR" altLang="en-US" sz="1000" b="1" kern="0" dirty="0">
              <a:solidFill>
                <a:srgbClr val="000000"/>
              </a:solidFill>
              <a:sym typeface="Arial"/>
            </a:endParaRPr>
          </a:p>
        </p:txBody>
      </p:sp>
      <p:grpSp>
        <p:nvGrpSpPr>
          <p:cNvPr id="79" name="그룹 78">
            <a:extLst>
              <a:ext uri="{FF2B5EF4-FFF2-40B4-BE49-F238E27FC236}">
                <a16:creationId xmlns:a16="http://schemas.microsoft.com/office/drawing/2014/main" id="{D5403BAE-4852-814B-81D8-B9C79A141839}"/>
              </a:ext>
            </a:extLst>
          </p:cNvPr>
          <p:cNvGrpSpPr/>
          <p:nvPr/>
        </p:nvGrpSpPr>
        <p:grpSpPr>
          <a:xfrm>
            <a:off x="4047653" y="4602647"/>
            <a:ext cx="613495" cy="470080"/>
            <a:chOff x="5347617" y="4522016"/>
            <a:chExt cx="613495" cy="470080"/>
          </a:xfrm>
        </p:grpSpPr>
        <p:sp>
          <p:nvSpPr>
            <p:cNvPr id="80" name="직사각형 79">
              <a:extLst>
                <a:ext uri="{FF2B5EF4-FFF2-40B4-BE49-F238E27FC236}">
                  <a16:creationId xmlns:a16="http://schemas.microsoft.com/office/drawing/2014/main" id="{92EF1BD6-B5E3-1F4D-B597-47BB44C5D42C}"/>
                </a:ext>
              </a:extLst>
            </p:cNvPr>
            <p:cNvSpPr/>
            <p:nvPr/>
          </p:nvSpPr>
          <p:spPr>
            <a:xfrm>
              <a:off x="5347617" y="4522016"/>
              <a:ext cx="613495" cy="4700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kumimoji="1" lang="ko-KR" altLang="en-US" sz="1100" dirty="0">
                <a:solidFill>
                  <a:schemeClr val="tx1"/>
                </a:solidFill>
              </a:endParaRPr>
            </a:p>
          </p:txBody>
        </p:sp>
        <p:sp>
          <p:nvSpPr>
            <p:cNvPr id="81" name="직사각형 80">
              <a:extLst>
                <a:ext uri="{FF2B5EF4-FFF2-40B4-BE49-F238E27FC236}">
                  <a16:creationId xmlns:a16="http://schemas.microsoft.com/office/drawing/2014/main" id="{2EF4E9E1-AED3-B748-AB46-F3719B2168D8}"/>
                </a:ext>
              </a:extLst>
            </p:cNvPr>
            <p:cNvSpPr/>
            <p:nvPr/>
          </p:nvSpPr>
          <p:spPr>
            <a:xfrm>
              <a:off x="5446548" y="4634542"/>
              <a:ext cx="415801" cy="276999"/>
            </a:xfrm>
            <a:prstGeom prst="rect">
              <a:avLst/>
            </a:prstGeom>
            <a:noFill/>
          </p:spPr>
          <p:txBody>
            <a:bodyPr wrap="none" lIns="72000" rIns="72000" anchor="ctr">
              <a:spAutoFit/>
            </a:bodyPr>
            <a:lstStyle/>
            <a:p>
              <a:pPr fontAlgn="auto" latinLnBrk="0"/>
              <a:r>
                <a:rPr lang="en-US" altLang="ko-KR" sz="1200" b="1" dirty="0">
                  <a:solidFill>
                    <a:prstClr val="black"/>
                  </a:solidFill>
                  <a:latin typeface="Cambria" panose="02040503050406030204" pitchFamily="18" charset="0"/>
                </a:rPr>
                <a:t>Pod</a:t>
              </a:r>
              <a:endParaRPr lang="ko-KR" altLang="en-US" sz="1200" b="1" dirty="0">
                <a:latin typeface="Cambria" panose="02040503050406030204" pitchFamily="18" charset="0"/>
              </a:endParaRPr>
            </a:p>
          </p:txBody>
        </p:sp>
      </p:grpSp>
      <p:cxnSp>
        <p:nvCxnSpPr>
          <p:cNvPr id="82" name="구부러진 연결선 72">
            <a:extLst>
              <a:ext uri="{FF2B5EF4-FFF2-40B4-BE49-F238E27FC236}">
                <a16:creationId xmlns:a16="http://schemas.microsoft.com/office/drawing/2014/main" id="{4065BF55-9745-0749-B3C0-A04D8E822092}"/>
              </a:ext>
            </a:extLst>
          </p:cNvPr>
          <p:cNvCxnSpPr>
            <a:stCxn id="83" idx="2"/>
            <a:endCxn id="80" idx="0"/>
          </p:cNvCxnSpPr>
          <p:nvPr/>
        </p:nvCxnSpPr>
        <p:spPr>
          <a:xfrm rot="5400000">
            <a:off x="4034837" y="4245380"/>
            <a:ext cx="676831" cy="3770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83" name="모서리가 둥근 직사각형 82">
            <a:extLst>
              <a:ext uri="{FF2B5EF4-FFF2-40B4-BE49-F238E27FC236}">
                <a16:creationId xmlns:a16="http://schemas.microsoft.com/office/drawing/2014/main" id="{18AB5300-0074-4240-B955-3DC8EBC45207}"/>
              </a:ext>
            </a:extLst>
          </p:cNvPr>
          <p:cNvSpPr/>
          <p:nvPr/>
        </p:nvSpPr>
        <p:spPr>
          <a:xfrm>
            <a:off x="4042644" y="3626971"/>
            <a:ext cx="698917" cy="298845"/>
          </a:xfrm>
          <a:prstGeom prst="roundRect">
            <a:avLst/>
          </a:prstGeom>
          <a:solidFill>
            <a:srgbClr val="FFFFFF"/>
          </a:solidFill>
          <a:ln w="9525" cap="flat" cmpd="sng" algn="ctr">
            <a:solidFill>
              <a:srgbClr val="000000">
                <a:lumMod val="50000"/>
                <a:lumOff val="50000"/>
              </a:srgbClr>
            </a:solidFill>
            <a:prstDash val="solid"/>
            <a:round/>
            <a:headEnd type="none" w="med" len="med"/>
            <a:tailEnd type="none" w="med" len="med"/>
          </a:ln>
          <a:effectLst/>
        </p:spPr>
        <p:txBody>
          <a:bodyPr lIns="36000" tIns="36000" rIns="0" bIns="36000" anchor="ctr" anchorCtr="0"/>
          <a:lstStyle/>
          <a:p>
            <a:pPr algn="ctr" fontAlgn="base" latinLnBrk="0">
              <a:spcBef>
                <a:spcPct val="0"/>
              </a:spcBef>
              <a:spcAft>
                <a:spcPct val="0"/>
              </a:spcAft>
            </a:pPr>
            <a:r>
              <a:rPr kumimoji="1" lang="en-US" altLang="ko-KR" sz="1000" b="1" kern="0" dirty="0">
                <a:solidFill>
                  <a:srgbClr val="000000"/>
                </a:solidFill>
              </a:rPr>
              <a:t>Service</a:t>
            </a:r>
            <a:endParaRPr kumimoji="1" lang="ko-KR" altLang="en-US" sz="1000" b="1" kern="0" dirty="0">
              <a:solidFill>
                <a:srgbClr val="000000"/>
              </a:solidFill>
            </a:endParaRPr>
          </a:p>
        </p:txBody>
      </p:sp>
      <p:sp>
        <p:nvSpPr>
          <p:cNvPr id="84" name="모서리가 둥근 직사각형 83">
            <a:extLst>
              <a:ext uri="{FF2B5EF4-FFF2-40B4-BE49-F238E27FC236}">
                <a16:creationId xmlns:a16="http://schemas.microsoft.com/office/drawing/2014/main" id="{A07F3B50-E48C-EE46-AB50-C21B6C7FFD51}"/>
              </a:ext>
            </a:extLst>
          </p:cNvPr>
          <p:cNvSpPr/>
          <p:nvPr/>
        </p:nvSpPr>
        <p:spPr>
          <a:xfrm>
            <a:off x="1268604" y="3644409"/>
            <a:ext cx="2392768" cy="442722"/>
          </a:xfrm>
          <a:prstGeom prst="roundRect">
            <a:avLst/>
          </a:prstGeom>
          <a:solidFill>
            <a:srgbClr val="FFFFFF"/>
          </a:solidFill>
          <a:ln w="9525" cap="flat" cmpd="sng" algn="ctr">
            <a:solidFill>
              <a:srgbClr val="000000">
                <a:lumMod val="50000"/>
                <a:lumOff val="50000"/>
              </a:srgbClr>
            </a:solidFill>
            <a:prstDash val="solid"/>
            <a:round/>
            <a:headEnd type="none" w="med" len="med"/>
            <a:tailEnd type="none" w="med" len="med"/>
          </a:ln>
          <a:effectLst/>
        </p:spPr>
        <p:txBody>
          <a:bodyPr lIns="36000" tIns="36000" rIns="0" bIns="36000" anchor="ctr" anchorCtr="0"/>
          <a:lstStyle/>
          <a:p>
            <a:pPr algn="ctr" fontAlgn="base" latinLnBrk="0">
              <a:spcBef>
                <a:spcPct val="0"/>
              </a:spcBef>
              <a:spcAft>
                <a:spcPct val="0"/>
              </a:spcAft>
            </a:pPr>
            <a:r>
              <a:rPr kumimoji="1" lang="en-US" altLang="ko-KR" sz="1600" b="1" kern="0" dirty="0">
                <a:solidFill>
                  <a:srgbClr val="000000"/>
                </a:solidFill>
              </a:rPr>
              <a:t>Service(</a:t>
            </a:r>
            <a:r>
              <a:rPr kumimoji="1" lang="en-US" altLang="ko-KR" sz="1600" b="1" kern="0" dirty="0" err="1">
                <a:solidFill>
                  <a:srgbClr val="000000"/>
                </a:solidFill>
              </a:rPr>
              <a:t>ClusterIP</a:t>
            </a:r>
            <a:r>
              <a:rPr kumimoji="1" lang="en-US" altLang="ko-KR" sz="1600" b="1" kern="0" dirty="0">
                <a:solidFill>
                  <a:srgbClr val="000000"/>
                </a:solidFill>
              </a:rPr>
              <a:t>)</a:t>
            </a:r>
            <a:endParaRPr kumimoji="1" lang="ko-KR" altLang="en-US" sz="1600" b="1" kern="0" dirty="0">
              <a:solidFill>
                <a:srgbClr val="000000"/>
              </a:solidFill>
            </a:endParaRPr>
          </a:p>
        </p:txBody>
      </p:sp>
      <p:sp>
        <p:nvSpPr>
          <p:cNvPr id="85" name="Oval 3">
            <a:extLst>
              <a:ext uri="{FF2B5EF4-FFF2-40B4-BE49-F238E27FC236}">
                <a16:creationId xmlns:a16="http://schemas.microsoft.com/office/drawing/2014/main" id="{CF0186B5-4C43-814D-983C-FFD7E6176418}"/>
              </a:ext>
            </a:extLst>
          </p:cNvPr>
          <p:cNvSpPr/>
          <p:nvPr/>
        </p:nvSpPr>
        <p:spPr>
          <a:xfrm>
            <a:off x="2242613" y="4740380"/>
            <a:ext cx="210069" cy="204699"/>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400" dirty="0"/>
          </a:p>
        </p:txBody>
      </p:sp>
      <p:sp>
        <p:nvSpPr>
          <p:cNvPr id="86" name="Oval 3">
            <a:extLst>
              <a:ext uri="{FF2B5EF4-FFF2-40B4-BE49-F238E27FC236}">
                <a16:creationId xmlns:a16="http://schemas.microsoft.com/office/drawing/2014/main" id="{864667E1-D840-7843-AAD2-E0DE91B2299F}"/>
              </a:ext>
            </a:extLst>
          </p:cNvPr>
          <p:cNvSpPr/>
          <p:nvPr/>
        </p:nvSpPr>
        <p:spPr>
          <a:xfrm>
            <a:off x="3301818" y="4478551"/>
            <a:ext cx="210069" cy="204699"/>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400" dirty="0"/>
          </a:p>
        </p:txBody>
      </p:sp>
      <p:grpSp>
        <p:nvGrpSpPr>
          <p:cNvPr id="87" name="그룹 86">
            <a:extLst>
              <a:ext uri="{FF2B5EF4-FFF2-40B4-BE49-F238E27FC236}">
                <a16:creationId xmlns:a16="http://schemas.microsoft.com/office/drawing/2014/main" id="{404A1726-D551-2C42-A120-9A5BA0A82B4F}"/>
              </a:ext>
            </a:extLst>
          </p:cNvPr>
          <p:cNvGrpSpPr/>
          <p:nvPr/>
        </p:nvGrpSpPr>
        <p:grpSpPr>
          <a:xfrm>
            <a:off x="452897" y="1881016"/>
            <a:ext cx="694658" cy="381825"/>
            <a:chOff x="4225938" y="2886075"/>
            <a:chExt cx="924590" cy="614934"/>
          </a:xfrm>
        </p:grpSpPr>
        <p:pic>
          <p:nvPicPr>
            <p:cNvPr id="88" name="Picture 12" descr="\\Client\C$\Users\09594\Downloads\1483516839_cloud.png">
              <a:extLst>
                <a:ext uri="{FF2B5EF4-FFF2-40B4-BE49-F238E27FC236}">
                  <a16:creationId xmlns:a16="http://schemas.microsoft.com/office/drawing/2014/main" id="{2944223A-181C-4847-B725-8629433F17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472" b="16513"/>
            <a:stretch/>
          </p:blipFill>
          <p:spPr bwMode="auto">
            <a:xfrm>
              <a:off x="4232920" y="2886075"/>
              <a:ext cx="917608" cy="614934"/>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9D83768A-DB3A-6046-8E4C-4E940C6B08D7}"/>
                </a:ext>
              </a:extLst>
            </p:cNvPr>
            <p:cNvSpPr txBox="1"/>
            <p:nvPr/>
          </p:nvSpPr>
          <p:spPr>
            <a:xfrm>
              <a:off x="4225938" y="3091762"/>
              <a:ext cx="924035" cy="396542"/>
            </a:xfrm>
            <a:prstGeom prst="rect">
              <a:avLst/>
            </a:prstGeom>
            <a:noFill/>
          </p:spPr>
          <p:txBody>
            <a:bodyPr wrap="square" rtlCol="0">
              <a:spAutoFit/>
            </a:bodyPr>
            <a:lstStyle/>
            <a:p>
              <a:pPr algn="ctr" fontAlgn="auto">
                <a:spcBef>
                  <a:spcPts val="0"/>
                </a:spcBef>
                <a:spcAft>
                  <a:spcPts val="0"/>
                </a:spcAft>
              </a:pPr>
              <a:r>
                <a:rPr kumimoji="0" lang="en-US" altLang="ko-KR" sz="1000" dirty="0">
                  <a:solidFill>
                    <a:prstClr val="white">
                      <a:lumMod val="50000"/>
                    </a:prstClr>
                  </a:solidFill>
                  <a:latin typeface="Cambria" panose="02040503050406030204" pitchFamily="18" charset="0"/>
                  <a:ea typeface="맑은 고딕"/>
                </a:rPr>
                <a:t>Request</a:t>
              </a:r>
              <a:endParaRPr kumimoji="0" lang="ko-KR" altLang="en-US" sz="1000" dirty="0">
                <a:solidFill>
                  <a:prstClr val="white">
                    <a:lumMod val="50000"/>
                  </a:prstClr>
                </a:solidFill>
                <a:latin typeface="Cambria" panose="02040503050406030204" pitchFamily="18" charset="0"/>
                <a:ea typeface="맑은 고딕"/>
              </a:endParaRPr>
            </a:p>
          </p:txBody>
        </p:sp>
      </p:grpSp>
      <p:sp>
        <p:nvSpPr>
          <p:cNvPr id="90" name="Oval 3">
            <a:extLst>
              <a:ext uri="{FF2B5EF4-FFF2-40B4-BE49-F238E27FC236}">
                <a16:creationId xmlns:a16="http://schemas.microsoft.com/office/drawing/2014/main" id="{41AB5AF4-10B0-0942-9EAD-EEA2737743B9}"/>
              </a:ext>
            </a:extLst>
          </p:cNvPr>
          <p:cNvSpPr/>
          <p:nvPr/>
        </p:nvSpPr>
        <p:spPr>
          <a:xfrm>
            <a:off x="2720752" y="2338211"/>
            <a:ext cx="210069" cy="204699"/>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400" dirty="0"/>
          </a:p>
        </p:txBody>
      </p:sp>
      <p:cxnSp>
        <p:nvCxnSpPr>
          <p:cNvPr id="91" name="구부러진 연결선 4">
            <a:extLst>
              <a:ext uri="{FF2B5EF4-FFF2-40B4-BE49-F238E27FC236}">
                <a16:creationId xmlns:a16="http://schemas.microsoft.com/office/drawing/2014/main" id="{517E9AB3-972F-CD4E-BB34-C3632FCDE090}"/>
              </a:ext>
            </a:extLst>
          </p:cNvPr>
          <p:cNvCxnSpPr>
            <a:cxnSpLocks/>
            <a:stCxn id="89" idx="3"/>
            <a:endCxn id="90" idx="2"/>
          </p:cNvCxnSpPr>
          <p:nvPr/>
        </p:nvCxnSpPr>
        <p:spPr>
          <a:xfrm>
            <a:off x="1147138" y="2131842"/>
            <a:ext cx="1573614" cy="308719"/>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2" name="구부러진 연결선 4">
            <a:extLst>
              <a:ext uri="{FF2B5EF4-FFF2-40B4-BE49-F238E27FC236}">
                <a16:creationId xmlns:a16="http://schemas.microsoft.com/office/drawing/2014/main" id="{EF52483F-56F0-3B4C-8445-C0D9F6544EFD}"/>
              </a:ext>
            </a:extLst>
          </p:cNvPr>
          <p:cNvCxnSpPr>
            <a:cxnSpLocks/>
            <a:stCxn id="71" idx="2"/>
            <a:endCxn id="84" idx="0"/>
          </p:cNvCxnSpPr>
          <p:nvPr/>
        </p:nvCxnSpPr>
        <p:spPr>
          <a:xfrm rot="5400000">
            <a:off x="2412470" y="3174910"/>
            <a:ext cx="522018" cy="41698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3" name="구부러진 연결선 4">
            <a:extLst>
              <a:ext uri="{FF2B5EF4-FFF2-40B4-BE49-F238E27FC236}">
                <a16:creationId xmlns:a16="http://schemas.microsoft.com/office/drawing/2014/main" id="{A3E42FA8-4414-AC4C-929C-BDB11E45E2D3}"/>
              </a:ext>
            </a:extLst>
          </p:cNvPr>
          <p:cNvCxnSpPr>
            <a:stCxn id="88" idx="2"/>
            <a:endCxn id="47" idx="0"/>
          </p:cNvCxnSpPr>
          <p:nvPr/>
        </p:nvCxnSpPr>
        <p:spPr>
          <a:xfrm rot="16200000" flipH="1">
            <a:off x="544108" y="2521582"/>
            <a:ext cx="1106076" cy="588594"/>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4" name="구부러진 연결선 73">
            <a:extLst>
              <a:ext uri="{FF2B5EF4-FFF2-40B4-BE49-F238E27FC236}">
                <a16:creationId xmlns:a16="http://schemas.microsoft.com/office/drawing/2014/main" id="{BAD95114-E2C0-3745-8661-2BFC80900464}"/>
              </a:ext>
            </a:extLst>
          </p:cNvPr>
          <p:cNvCxnSpPr>
            <a:cxnSpLocks/>
            <a:stCxn id="122" idx="0"/>
            <a:endCxn id="64" idx="2"/>
          </p:cNvCxnSpPr>
          <p:nvPr/>
        </p:nvCxnSpPr>
        <p:spPr>
          <a:xfrm rot="5400000" flipH="1" flipV="1">
            <a:off x="2253326" y="4739942"/>
            <a:ext cx="827510" cy="145004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5" name="구부러진 연결선 4">
            <a:extLst>
              <a:ext uri="{FF2B5EF4-FFF2-40B4-BE49-F238E27FC236}">
                <a16:creationId xmlns:a16="http://schemas.microsoft.com/office/drawing/2014/main" id="{4C872F19-D823-7148-90B0-20D0D4CBFCC2}"/>
              </a:ext>
            </a:extLst>
          </p:cNvPr>
          <p:cNvCxnSpPr>
            <a:cxnSpLocks/>
            <a:stCxn id="99" idx="3"/>
            <a:endCxn id="84" idx="1"/>
          </p:cNvCxnSpPr>
          <p:nvPr/>
        </p:nvCxnSpPr>
        <p:spPr>
          <a:xfrm rot="5400000">
            <a:off x="1079836" y="3646239"/>
            <a:ext cx="408300" cy="30763"/>
          </a:xfrm>
          <a:prstGeom prst="curvedConnector4">
            <a:avLst>
              <a:gd name="adj1" fmla="val 19221"/>
              <a:gd name="adj2" fmla="val 843100"/>
            </a:avLst>
          </a:prstGeom>
          <a:ln>
            <a:tailEnd type="arrow"/>
          </a:ln>
        </p:spPr>
        <p:style>
          <a:lnRef idx="1">
            <a:schemeClr val="accent1"/>
          </a:lnRef>
          <a:fillRef idx="0">
            <a:schemeClr val="accent1"/>
          </a:fillRef>
          <a:effectRef idx="0">
            <a:schemeClr val="accent1"/>
          </a:effectRef>
          <a:fontRef idx="minor">
            <a:schemeClr val="tx1"/>
          </a:fontRef>
        </p:style>
      </p:cxnSp>
      <p:sp>
        <p:nvSpPr>
          <p:cNvPr id="96" name="Oval 3">
            <a:extLst>
              <a:ext uri="{FF2B5EF4-FFF2-40B4-BE49-F238E27FC236}">
                <a16:creationId xmlns:a16="http://schemas.microsoft.com/office/drawing/2014/main" id="{8CBF03EA-CF56-B448-812A-3DB352B6EB21}"/>
              </a:ext>
            </a:extLst>
          </p:cNvPr>
          <p:cNvSpPr/>
          <p:nvPr/>
        </p:nvSpPr>
        <p:spPr>
          <a:xfrm>
            <a:off x="4249365" y="4454165"/>
            <a:ext cx="210069" cy="204699"/>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400" dirty="0"/>
          </a:p>
        </p:txBody>
      </p:sp>
      <p:sp>
        <p:nvSpPr>
          <p:cNvPr id="97" name="TextBox 96">
            <a:extLst>
              <a:ext uri="{FF2B5EF4-FFF2-40B4-BE49-F238E27FC236}">
                <a16:creationId xmlns:a16="http://schemas.microsoft.com/office/drawing/2014/main" id="{E2969835-9246-DB40-BA38-B5E1368C92B2}"/>
              </a:ext>
            </a:extLst>
          </p:cNvPr>
          <p:cNvSpPr txBox="1"/>
          <p:nvPr/>
        </p:nvSpPr>
        <p:spPr>
          <a:xfrm>
            <a:off x="1821049" y="2929708"/>
            <a:ext cx="1080120" cy="279857"/>
          </a:xfrm>
          <a:prstGeom prst="rect">
            <a:avLst/>
          </a:prstGeom>
          <a:noFill/>
        </p:spPr>
        <p:txBody>
          <a:bodyPr wrap="square" lIns="0" tIns="0" rIns="0" bIns="0" rtlCol="0">
            <a:noAutofit/>
          </a:bodyPr>
          <a:lstStyle/>
          <a:p>
            <a:pPr>
              <a:lnSpc>
                <a:spcPct val="90000"/>
              </a:lnSpc>
            </a:pPr>
            <a:r>
              <a:rPr lang="en-US" altLang="ko-KR" sz="1400" b="1" dirty="0"/>
              <a:t>/admin</a:t>
            </a:r>
            <a:endParaRPr lang="en-US" sz="1400" b="1" dirty="0"/>
          </a:p>
        </p:txBody>
      </p:sp>
      <p:sp>
        <p:nvSpPr>
          <p:cNvPr id="98" name="TextBox 97">
            <a:extLst>
              <a:ext uri="{FF2B5EF4-FFF2-40B4-BE49-F238E27FC236}">
                <a16:creationId xmlns:a16="http://schemas.microsoft.com/office/drawing/2014/main" id="{6B59C8F1-B303-BB41-A4A1-7D740E590555}"/>
              </a:ext>
            </a:extLst>
          </p:cNvPr>
          <p:cNvSpPr txBox="1"/>
          <p:nvPr/>
        </p:nvSpPr>
        <p:spPr>
          <a:xfrm>
            <a:off x="3426051" y="2938089"/>
            <a:ext cx="1080120" cy="279857"/>
          </a:xfrm>
          <a:prstGeom prst="rect">
            <a:avLst/>
          </a:prstGeom>
          <a:noFill/>
        </p:spPr>
        <p:txBody>
          <a:bodyPr wrap="square" lIns="0" tIns="0" rIns="0" bIns="0" rtlCol="0">
            <a:noAutofit/>
          </a:bodyPr>
          <a:lstStyle/>
          <a:p>
            <a:pPr>
              <a:lnSpc>
                <a:spcPct val="90000"/>
              </a:lnSpc>
            </a:pPr>
            <a:r>
              <a:rPr lang="en-US" altLang="ko-KR" sz="1400" b="1" dirty="0"/>
              <a:t>/product</a:t>
            </a:r>
            <a:endParaRPr lang="en-US" sz="1400" b="1" dirty="0"/>
          </a:p>
        </p:txBody>
      </p:sp>
      <p:sp>
        <p:nvSpPr>
          <p:cNvPr id="99" name="Oval 3">
            <a:extLst>
              <a:ext uri="{FF2B5EF4-FFF2-40B4-BE49-F238E27FC236}">
                <a16:creationId xmlns:a16="http://schemas.microsoft.com/office/drawing/2014/main" id="{8D0DA5EE-A152-5948-A470-E1740C0B9770}"/>
              </a:ext>
            </a:extLst>
          </p:cNvPr>
          <p:cNvSpPr/>
          <p:nvPr/>
        </p:nvSpPr>
        <p:spPr>
          <a:xfrm>
            <a:off x="1268603" y="3282748"/>
            <a:ext cx="210069" cy="204699"/>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400" dirty="0"/>
          </a:p>
        </p:txBody>
      </p:sp>
      <p:sp>
        <p:nvSpPr>
          <p:cNvPr id="100" name="직사각형 99">
            <a:extLst>
              <a:ext uri="{FF2B5EF4-FFF2-40B4-BE49-F238E27FC236}">
                <a16:creationId xmlns:a16="http://schemas.microsoft.com/office/drawing/2014/main" id="{C80393C9-8E45-4D4B-9A85-A58978D67AAE}"/>
              </a:ext>
            </a:extLst>
          </p:cNvPr>
          <p:cNvSpPr/>
          <p:nvPr/>
        </p:nvSpPr>
        <p:spPr>
          <a:xfrm>
            <a:off x="4249365" y="5673978"/>
            <a:ext cx="728084" cy="246221"/>
          </a:xfrm>
          <a:prstGeom prst="rect">
            <a:avLst/>
          </a:prstGeom>
        </p:spPr>
        <p:txBody>
          <a:bodyPr wrap="none">
            <a:spAutoFit/>
          </a:bodyPr>
          <a:lstStyle/>
          <a:p>
            <a:r>
              <a:rPr kumimoji="1" lang="en-US" altLang="ko-KR" sz="1000" b="1" kern="0" dirty="0">
                <a:solidFill>
                  <a:srgbClr val="FFFFFF">
                    <a:lumMod val="50000"/>
                  </a:srgbClr>
                </a:solidFill>
                <a:latin typeface="Calibri" panose="020F0502020204030204" pitchFamily="34" charset="0"/>
                <a:ea typeface="맑은 고딕"/>
              </a:rPr>
              <a:t>Replica : 1</a:t>
            </a:r>
            <a:endParaRPr kumimoji="1" lang="ko-KR" altLang="en-US" sz="1000" b="1" kern="0" dirty="0">
              <a:solidFill>
                <a:srgbClr val="FFFFFF">
                  <a:lumMod val="50000"/>
                </a:srgbClr>
              </a:solidFill>
              <a:latin typeface="Calibri" panose="020F0502020204030204" pitchFamily="34" charset="0"/>
              <a:ea typeface="맑은 고딕"/>
            </a:endParaRPr>
          </a:p>
        </p:txBody>
      </p:sp>
      <p:cxnSp>
        <p:nvCxnSpPr>
          <p:cNvPr id="101" name="구부러진 연결선 82">
            <a:extLst>
              <a:ext uri="{FF2B5EF4-FFF2-40B4-BE49-F238E27FC236}">
                <a16:creationId xmlns:a16="http://schemas.microsoft.com/office/drawing/2014/main" id="{9EA80D9F-E883-1746-B367-7BA4DB9B2198}"/>
              </a:ext>
            </a:extLst>
          </p:cNvPr>
          <p:cNvCxnSpPr>
            <a:cxnSpLocks/>
            <a:stCxn id="129" idx="0"/>
            <a:endCxn id="80" idx="2"/>
          </p:cNvCxnSpPr>
          <p:nvPr/>
        </p:nvCxnSpPr>
        <p:spPr>
          <a:xfrm rot="5400000" flipH="1" flipV="1">
            <a:off x="3738591" y="5262908"/>
            <a:ext cx="805991" cy="42563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03" name="Oval 3">
            <a:extLst>
              <a:ext uri="{FF2B5EF4-FFF2-40B4-BE49-F238E27FC236}">
                <a16:creationId xmlns:a16="http://schemas.microsoft.com/office/drawing/2014/main" id="{21B4FD37-6B0C-2845-A85F-C642847E53BE}"/>
              </a:ext>
            </a:extLst>
          </p:cNvPr>
          <p:cNvSpPr/>
          <p:nvPr/>
        </p:nvSpPr>
        <p:spPr>
          <a:xfrm>
            <a:off x="2043028" y="3284984"/>
            <a:ext cx="210069" cy="204699"/>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400" dirty="0"/>
          </a:p>
        </p:txBody>
      </p:sp>
      <p:sp>
        <p:nvSpPr>
          <p:cNvPr id="104" name="Oval 3">
            <a:extLst>
              <a:ext uri="{FF2B5EF4-FFF2-40B4-BE49-F238E27FC236}">
                <a16:creationId xmlns:a16="http://schemas.microsoft.com/office/drawing/2014/main" id="{15B6C53A-FE79-C14E-B3F9-575C5FE58F83}"/>
              </a:ext>
            </a:extLst>
          </p:cNvPr>
          <p:cNvSpPr/>
          <p:nvPr/>
        </p:nvSpPr>
        <p:spPr>
          <a:xfrm>
            <a:off x="2979132" y="3284984"/>
            <a:ext cx="210069" cy="204699"/>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400" dirty="0"/>
          </a:p>
        </p:txBody>
      </p:sp>
      <p:sp>
        <p:nvSpPr>
          <p:cNvPr id="105" name="Oval 3">
            <a:extLst>
              <a:ext uri="{FF2B5EF4-FFF2-40B4-BE49-F238E27FC236}">
                <a16:creationId xmlns:a16="http://schemas.microsoft.com/office/drawing/2014/main" id="{30A233CE-133B-524A-8501-E0E5CDBA60FF}"/>
              </a:ext>
            </a:extLst>
          </p:cNvPr>
          <p:cNvSpPr/>
          <p:nvPr/>
        </p:nvSpPr>
        <p:spPr>
          <a:xfrm>
            <a:off x="4491300" y="3284984"/>
            <a:ext cx="210069" cy="204699"/>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400" dirty="0"/>
          </a:p>
        </p:txBody>
      </p:sp>
      <p:sp>
        <p:nvSpPr>
          <p:cNvPr id="122" name="모서리가 둥근 직사각형 121">
            <a:extLst>
              <a:ext uri="{FF2B5EF4-FFF2-40B4-BE49-F238E27FC236}">
                <a16:creationId xmlns:a16="http://schemas.microsoft.com/office/drawing/2014/main" id="{DE0B4BA4-BB10-1D47-81F0-3D0F6FAA6C5E}"/>
              </a:ext>
            </a:extLst>
          </p:cNvPr>
          <p:cNvSpPr/>
          <p:nvPr/>
        </p:nvSpPr>
        <p:spPr>
          <a:xfrm>
            <a:off x="874807" y="5878718"/>
            <a:ext cx="2134506" cy="431941"/>
          </a:xfrm>
          <a:prstGeom prst="roundRect">
            <a:avLst/>
          </a:prstGeom>
          <a:solidFill>
            <a:srgbClr val="FFFFFF"/>
          </a:solidFill>
          <a:ln w="9525" cap="flat" cmpd="sng" algn="ctr">
            <a:solidFill>
              <a:srgbClr val="000000">
                <a:lumMod val="50000"/>
                <a:lumOff val="50000"/>
              </a:srgbClr>
            </a:solidFill>
            <a:prstDash val="solid"/>
            <a:round/>
            <a:headEnd type="none" w="med" len="med"/>
            <a:tailEnd type="none" w="med" len="med"/>
          </a:ln>
          <a:effectLst/>
        </p:spPr>
        <p:txBody>
          <a:bodyPr lIns="36000" tIns="36000" rIns="0" bIns="36000" anchor="ctr" anchorCtr="0"/>
          <a:lstStyle/>
          <a:p>
            <a:pPr algn="ctr" fontAlgn="base" latinLnBrk="0">
              <a:spcBef>
                <a:spcPct val="0"/>
              </a:spcBef>
              <a:spcAft>
                <a:spcPct val="0"/>
              </a:spcAft>
            </a:pPr>
            <a:r>
              <a:rPr kumimoji="1" lang="en-US" altLang="ko-KR" sz="1600" b="1" kern="0" dirty="0">
                <a:solidFill>
                  <a:srgbClr val="000000"/>
                </a:solidFill>
              </a:rPr>
              <a:t>Deployment</a:t>
            </a:r>
            <a:endParaRPr kumimoji="1" lang="ko-KR" altLang="en-US" sz="1600" b="1" kern="0" dirty="0">
              <a:solidFill>
                <a:srgbClr val="000000"/>
              </a:solidFill>
            </a:endParaRPr>
          </a:p>
        </p:txBody>
      </p:sp>
      <p:sp>
        <p:nvSpPr>
          <p:cNvPr id="129" name="모서리가 둥근 직사각형 128">
            <a:extLst>
              <a:ext uri="{FF2B5EF4-FFF2-40B4-BE49-F238E27FC236}">
                <a16:creationId xmlns:a16="http://schemas.microsoft.com/office/drawing/2014/main" id="{9B4B7DCD-23EC-014B-BAD1-17D9B9959FD8}"/>
              </a:ext>
            </a:extLst>
          </p:cNvPr>
          <p:cNvSpPr/>
          <p:nvPr/>
        </p:nvSpPr>
        <p:spPr>
          <a:xfrm>
            <a:off x="3084165" y="5878718"/>
            <a:ext cx="1689211" cy="431941"/>
          </a:xfrm>
          <a:prstGeom prst="roundRect">
            <a:avLst/>
          </a:prstGeom>
          <a:solidFill>
            <a:srgbClr val="FFFFFF"/>
          </a:solidFill>
          <a:ln w="9525" cap="flat" cmpd="sng" algn="ctr">
            <a:solidFill>
              <a:srgbClr val="000000">
                <a:lumMod val="50000"/>
                <a:lumOff val="50000"/>
              </a:srgbClr>
            </a:solidFill>
            <a:prstDash val="solid"/>
            <a:round/>
            <a:headEnd type="none" w="med" len="med"/>
            <a:tailEnd type="none" w="med" len="med"/>
          </a:ln>
          <a:effectLst/>
        </p:spPr>
        <p:txBody>
          <a:bodyPr lIns="36000" tIns="36000" rIns="0" bIns="36000" anchor="ctr" anchorCtr="0"/>
          <a:lstStyle/>
          <a:p>
            <a:pPr algn="ctr" fontAlgn="base" latinLnBrk="0">
              <a:spcBef>
                <a:spcPct val="0"/>
              </a:spcBef>
              <a:spcAft>
                <a:spcPct val="0"/>
              </a:spcAft>
            </a:pPr>
            <a:r>
              <a:rPr kumimoji="1" lang="en-US" altLang="ko-KR" sz="1600" b="1" kern="0" dirty="0">
                <a:solidFill>
                  <a:srgbClr val="000000"/>
                </a:solidFill>
              </a:rPr>
              <a:t>Deployment</a:t>
            </a:r>
            <a:endParaRPr kumimoji="1" lang="ko-KR" altLang="en-US" sz="1600" b="1" kern="0" dirty="0">
              <a:solidFill>
                <a:srgbClr val="000000"/>
              </a:solidFill>
            </a:endParaRPr>
          </a:p>
        </p:txBody>
      </p:sp>
      <p:sp>
        <p:nvSpPr>
          <p:cNvPr id="143" name="모서리가 둥근 직사각형 142">
            <a:extLst>
              <a:ext uri="{FF2B5EF4-FFF2-40B4-BE49-F238E27FC236}">
                <a16:creationId xmlns:a16="http://schemas.microsoft.com/office/drawing/2014/main" id="{1F86A518-1E92-6743-94EA-E7798D79C666}"/>
              </a:ext>
            </a:extLst>
          </p:cNvPr>
          <p:cNvSpPr/>
          <p:nvPr/>
        </p:nvSpPr>
        <p:spPr>
          <a:xfrm>
            <a:off x="5029807" y="3360354"/>
            <a:ext cx="1003313" cy="524835"/>
          </a:xfrm>
          <a:prstGeom prst="roundRect">
            <a:avLst/>
          </a:prstGeom>
          <a:solidFill>
            <a:srgbClr val="FFFFFF"/>
          </a:solidFill>
          <a:ln w="9525" cap="flat" cmpd="sng" algn="ctr">
            <a:solidFill>
              <a:srgbClr val="000000">
                <a:lumMod val="50000"/>
                <a:lumOff val="50000"/>
              </a:srgbClr>
            </a:solidFill>
            <a:prstDash val="solid"/>
            <a:round/>
            <a:headEnd type="none" w="med" len="med"/>
            <a:tailEnd type="none" w="med" len="med"/>
          </a:ln>
          <a:effectLst/>
        </p:spPr>
        <p:txBody>
          <a:bodyPr lIns="36000" tIns="36000" rIns="0" bIns="36000" anchor="ctr" anchorCtr="0"/>
          <a:lstStyle/>
          <a:p>
            <a:pPr algn="ctr" fontAlgn="base" latinLnBrk="0">
              <a:spcBef>
                <a:spcPct val="0"/>
              </a:spcBef>
              <a:spcAft>
                <a:spcPct val="0"/>
              </a:spcAft>
            </a:pPr>
            <a:r>
              <a:rPr kumimoji="1" lang="en-US" altLang="ko-KR" sz="1200" b="1" kern="0" dirty="0" err="1">
                <a:solidFill>
                  <a:srgbClr val="000000"/>
                </a:solidFill>
              </a:rPr>
              <a:t>configmap</a:t>
            </a:r>
            <a:endParaRPr kumimoji="1" lang="ko-KR" altLang="en-US" sz="1200" b="1" kern="0" dirty="0">
              <a:solidFill>
                <a:srgbClr val="000000"/>
              </a:solidFill>
            </a:endParaRPr>
          </a:p>
        </p:txBody>
      </p:sp>
      <p:sp>
        <p:nvSpPr>
          <p:cNvPr id="146" name="모서리가 둥근 직사각형 145">
            <a:extLst>
              <a:ext uri="{FF2B5EF4-FFF2-40B4-BE49-F238E27FC236}">
                <a16:creationId xmlns:a16="http://schemas.microsoft.com/office/drawing/2014/main" id="{8D2A4987-4A60-F94B-B49B-91804BECB128}"/>
              </a:ext>
            </a:extLst>
          </p:cNvPr>
          <p:cNvSpPr/>
          <p:nvPr/>
        </p:nvSpPr>
        <p:spPr>
          <a:xfrm>
            <a:off x="5029807" y="3937544"/>
            <a:ext cx="1003313" cy="550069"/>
          </a:xfrm>
          <a:prstGeom prst="roundRect">
            <a:avLst/>
          </a:prstGeom>
          <a:solidFill>
            <a:srgbClr val="FFFFFF"/>
          </a:solidFill>
          <a:ln w="9525" cap="flat" cmpd="sng" algn="ctr">
            <a:solidFill>
              <a:srgbClr val="000000">
                <a:lumMod val="50000"/>
                <a:lumOff val="50000"/>
              </a:srgbClr>
            </a:solidFill>
            <a:prstDash val="solid"/>
            <a:round/>
            <a:headEnd type="none" w="med" len="med"/>
            <a:tailEnd type="none" w="med" len="med"/>
          </a:ln>
          <a:effectLst/>
        </p:spPr>
        <p:txBody>
          <a:bodyPr lIns="36000" tIns="36000" rIns="0" bIns="36000" anchor="ctr" anchorCtr="0"/>
          <a:lstStyle/>
          <a:p>
            <a:pPr algn="ctr" fontAlgn="base" latinLnBrk="0">
              <a:spcBef>
                <a:spcPct val="0"/>
              </a:spcBef>
              <a:spcAft>
                <a:spcPct val="0"/>
              </a:spcAft>
            </a:pPr>
            <a:r>
              <a:rPr kumimoji="1" lang="en-US" altLang="ko-KR" sz="1200" b="1" kern="0" dirty="0">
                <a:solidFill>
                  <a:srgbClr val="000000"/>
                </a:solidFill>
              </a:rPr>
              <a:t>secret</a:t>
            </a:r>
            <a:endParaRPr kumimoji="1" lang="ko-KR" altLang="en-US" sz="1200" b="1" kern="0" dirty="0">
              <a:solidFill>
                <a:srgbClr val="000000"/>
              </a:solidFill>
            </a:endParaRPr>
          </a:p>
        </p:txBody>
      </p:sp>
      <p:sp>
        <p:nvSpPr>
          <p:cNvPr id="147" name="모서리가 둥근 직사각형 146">
            <a:extLst>
              <a:ext uri="{FF2B5EF4-FFF2-40B4-BE49-F238E27FC236}">
                <a16:creationId xmlns:a16="http://schemas.microsoft.com/office/drawing/2014/main" id="{D54A7AB2-D2A9-0242-84A6-A4B708A0E776}"/>
              </a:ext>
            </a:extLst>
          </p:cNvPr>
          <p:cNvSpPr/>
          <p:nvPr/>
        </p:nvSpPr>
        <p:spPr>
          <a:xfrm>
            <a:off x="5029807" y="4539968"/>
            <a:ext cx="1003313" cy="570466"/>
          </a:xfrm>
          <a:prstGeom prst="roundRect">
            <a:avLst/>
          </a:prstGeom>
          <a:solidFill>
            <a:srgbClr val="FFFFFF"/>
          </a:solidFill>
          <a:ln w="9525" cap="flat" cmpd="sng" algn="ctr">
            <a:solidFill>
              <a:srgbClr val="000000">
                <a:lumMod val="50000"/>
                <a:lumOff val="50000"/>
              </a:srgbClr>
            </a:solidFill>
            <a:prstDash val="solid"/>
            <a:round/>
            <a:headEnd type="none" w="med" len="med"/>
            <a:tailEnd type="none" w="med" len="med"/>
          </a:ln>
          <a:effectLst/>
        </p:spPr>
        <p:txBody>
          <a:bodyPr lIns="36000" tIns="36000" rIns="0" bIns="36000" anchor="ctr" anchorCtr="0"/>
          <a:lstStyle/>
          <a:p>
            <a:pPr algn="ctr" fontAlgn="base" latinLnBrk="0">
              <a:spcBef>
                <a:spcPct val="0"/>
              </a:spcBef>
              <a:spcAft>
                <a:spcPct val="0"/>
              </a:spcAft>
            </a:pPr>
            <a:r>
              <a:rPr kumimoji="1" lang="en-US" altLang="ko-KR" sz="1200" b="1" kern="0" dirty="0">
                <a:solidFill>
                  <a:srgbClr val="000000"/>
                </a:solidFill>
              </a:rPr>
              <a:t>Persistent</a:t>
            </a:r>
          </a:p>
          <a:p>
            <a:pPr algn="ctr" fontAlgn="base" latinLnBrk="0">
              <a:spcBef>
                <a:spcPct val="0"/>
              </a:spcBef>
              <a:spcAft>
                <a:spcPct val="0"/>
              </a:spcAft>
            </a:pPr>
            <a:r>
              <a:rPr kumimoji="1" lang="en-US" altLang="ko-KR" sz="1200" b="1" kern="0" dirty="0">
                <a:solidFill>
                  <a:srgbClr val="000000"/>
                </a:solidFill>
              </a:rPr>
              <a:t>Volume claim</a:t>
            </a:r>
            <a:endParaRPr kumimoji="1" lang="ko-KR" altLang="en-US" sz="1200" b="1" kern="0" dirty="0">
              <a:solidFill>
                <a:srgbClr val="000000"/>
              </a:solidFill>
            </a:endParaRPr>
          </a:p>
        </p:txBody>
      </p:sp>
      <p:sp>
        <p:nvSpPr>
          <p:cNvPr id="148" name="모서리가 둥근 직사각형 147">
            <a:extLst>
              <a:ext uri="{FF2B5EF4-FFF2-40B4-BE49-F238E27FC236}">
                <a16:creationId xmlns:a16="http://schemas.microsoft.com/office/drawing/2014/main" id="{8943405E-67E8-F441-B630-207EB2F32889}"/>
              </a:ext>
            </a:extLst>
          </p:cNvPr>
          <p:cNvSpPr/>
          <p:nvPr/>
        </p:nvSpPr>
        <p:spPr>
          <a:xfrm>
            <a:off x="5029807" y="5162790"/>
            <a:ext cx="1003313" cy="570466"/>
          </a:xfrm>
          <a:prstGeom prst="roundRect">
            <a:avLst/>
          </a:prstGeom>
          <a:solidFill>
            <a:srgbClr val="FFFFFF"/>
          </a:solidFill>
          <a:ln w="9525" cap="flat" cmpd="sng" algn="ctr">
            <a:solidFill>
              <a:srgbClr val="000000">
                <a:lumMod val="50000"/>
                <a:lumOff val="50000"/>
              </a:srgbClr>
            </a:solidFill>
            <a:prstDash val="solid"/>
            <a:round/>
            <a:headEnd type="none" w="med" len="med"/>
            <a:tailEnd type="none" w="med" len="med"/>
          </a:ln>
          <a:effectLst/>
        </p:spPr>
        <p:txBody>
          <a:bodyPr lIns="36000" tIns="36000" rIns="0" bIns="36000" anchor="ctr" anchorCtr="0"/>
          <a:lstStyle/>
          <a:p>
            <a:pPr algn="ctr" fontAlgn="base" latinLnBrk="0">
              <a:spcBef>
                <a:spcPct val="0"/>
              </a:spcBef>
              <a:spcAft>
                <a:spcPct val="0"/>
              </a:spcAft>
            </a:pPr>
            <a:r>
              <a:rPr kumimoji="1" lang="en-US" altLang="ko-KR" sz="1200" b="1" kern="0" dirty="0">
                <a:solidFill>
                  <a:srgbClr val="000000"/>
                </a:solidFill>
              </a:rPr>
              <a:t>Persistent</a:t>
            </a:r>
          </a:p>
          <a:p>
            <a:pPr algn="ctr" fontAlgn="base" latinLnBrk="0">
              <a:spcBef>
                <a:spcPct val="0"/>
              </a:spcBef>
              <a:spcAft>
                <a:spcPct val="0"/>
              </a:spcAft>
            </a:pPr>
            <a:r>
              <a:rPr kumimoji="1" lang="en-US" altLang="ko-KR" sz="1200" b="1" kern="0" dirty="0">
                <a:solidFill>
                  <a:srgbClr val="000000"/>
                </a:solidFill>
              </a:rPr>
              <a:t>Volume</a:t>
            </a:r>
            <a:endParaRPr kumimoji="1" lang="ko-KR" altLang="en-US" sz="1200" b="1" kern="0" dirty="0">
              <a:solidFill>
                <a:srgbClr val="000000"/>
              </a:solidFill>
            </a:endParaRPr>
          </a:p>
        </p:txBody>
      </p:sp>
      <p:cxnSp>
        <p:nvCxnSpPr>
          <p:cNvPr id="155" name="직선 연결선[R] 154">
            <a:extLst>
              <a:ext uri="{FF2B5EF4-FFF2-40B4-BE49-F238E27FC236}">
                <a16:creationId xmlns:a16="http://schemas.microsoft.com/office/drawing/2014/main" id="{91AAEDA6-3474-FB4E-B020-C63B83099A3B}"/>
              </a:ext>
            </a:extLst>
          </p:cNvPr>
          <p:cNvCxnSpPr>
            <a:stCxn id="143" idx="1"/>
            <a:endCxn id="80" idx="3"/>
          </p:cNvCxnSpPr>
          <p:nvPr/>
        </p:nvCxnSpPr>
        <p:spPr>
          <a:xfrm flipH="1">
            <a:off x="4661148" y="3622772"/>
            <a:ext cx="368659" cy="1214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직선 연결선[R] 156">
            <a:extLst>
              <a:ext uri="{FF2B5EF4-FFF2-40B4-BE49-F238E27FC236}">
                <a16:creationId xmlns:a16="http://schemas.microsoft.com/office/drawing/2014/main" id="{69A8940C-9EA2-FB4F-94C4-9F8F33FCFB40}"/>
              </a:ext>
            </a:extLst>
          </p:cNvPr>
          <p:cNvCxnSpPr>
            <a:cxnSpLocks/>
            <a:stCxn id="146" idx="1"/>
            <a:endCxn id="80" idx="3"/>
          </p:cNvCxnSpPr>
          <p:nvPr/>
        </p:nvCxnSpPr>
        <p:spPr>
          <a:xfrm flipH="1">
            <a:off x="4661148" y="4212579"/>
            <a:ext cx="368659" cy="625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직선 연결선[R] 159">
            <a:extLst>
              <a:ext uri="{FF2B5EF4-FFF2-40B4-BE49-F238E27FC236}">
                <a16:creationId xmlns:a16="http://schemas.microsoft.com/office/drawing/2014/main" id="{12FCDB40-A658-CA4B-836A-E6BEB6997CC1}"/>
              </a:ext>
            </a:extLst>
          </p:cNvPr>
          <p:cNvCxnSpPr>
            <a:cxnSpLocks/>
            <a:stCxn id="147" idx="1"/>
            <a:endCxn id="80" idx="3"/>
          </p:cNvCxnSpPr>
          <p:nvPr/>
        </p:nvCxnSpPr>
        <p:spPr>
          <a:xfrm flipH="1">
            <a:off x="4661148" y="4825201"/>
            <a:ext cx="368659" cy="124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직선 연결선[R] 162">
            <a:extLst>
              <a:ext uri="{FF2B5EF4-FFF2-40B4-BE49-F238E27FC236}">
                <a16:creationId xmlns:a16="http://schemas.microsoft.com/office/drawing/2014/main" id="{B16D4997-7A25-D84C-BB2D-05A5EB9435E5}"/>
              </a:ext>
            </a:extLst>
          </p:cNvPr>
          <p:cNvCxnSpPr>
            <a:cxnSpLocks/>
            <a:stCxn id="148" idx="1"/>
            <a:endCxn id="80" idx="3"/>
          </p:cNvCxnSpPr>
          <p:nvPr/>
        </p:nvCxnSpPr>
        <p:spPr>
          <a:xfrm flipH="1" flipV="1">
            <a:off x="4661148" y="4837687"/>
            <a:ext cx="368659" cy="610336"/>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810195B-6FE4-8249-B921-8CE92518D24C}"/>
              </a:ext>
            </a:extLst>
          </p:cNvPr>
          <p:cNvSpPr>
            <a:spLocks noGrp="1"/>
          </p:cNvSpPr>
          <p:nvPr>
            <p:ph type="title"/>
          </p:nvPr>
        </p:nvSpPr>
        <p:spPr/>
        <p:txBody>
          <a:bodyPr/>
          <a:lstStyle/>
          <a:p>
            <a:r>
              <a:rPr lang="en-KR" dirty="0"/>
              <a:t>Kubernetes </a:t>
            </a:r>
            <a:r>
              <a:rPr lang="ko-KR" altLang="en-US" dirty="0"/>
              <a:t>주요 </a:t>
            </a:r>
            <a:r>
              <a:rPr lang="en-US" altLang="ko-KR" dirty="0"/>
              <a:t>Resources</a:t>
            </a:r>
            <a:endParaRPr lang="en-KR" dirty="0"/>
          </a:p>
        </p:txBody>
      </p:sp>
    </p:spTree>
    <p:extLst>
      <p:ext uri="{BB962C8B-B14F-4D97-AF65-F5344CB8AC3E}">
        <p14:creationId xmlns:p14="http://schemas.microsoft.com/office/powerpoint/2010/main" val="750805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488504" y="1700808"/>
            <a:ext cx="9001000" cy="4413516"/>
          </a:xfrm>
          <a:prstGeom prst="rect">
            <a:avLst/>
          </a:prstGeom>
          <a:noFill/>
        </p:spPr>
        <p:txBody>
          <a:bodyPr wrap="square" lIns="0" tIns="0" rIns="0" bIns="0" rtlCol="0">
            <a:noAutofit/>
          </a:bodyPr>
          <a:lstStyle>
            <a:defPPr>
              <a:defRPr lang="ko-KR"/>
            </a:defPPr>
            <a:lvl1pPr>
              <a:lnSpc>
                <a:spcPct val="90000"/>
              </a:lnSpc>
              <a:defRPr sz="2400" b="1"/>
            </a:lvl1pPr>
          </a:lstStyle>
          <a:p>
            <a:r>
              <a:rPr lang="ko-KR" altLang="en-US" sz="1600" dirty="0"/>
              <a:t>클러스터 내부의 논리적인 분리 단위 </a:t>
            </a:r>
            <a:endParaRPr lang="en-US" altLang="ko-KR" sz="1600" dirty="0"/>
          </a:p>
        </p:txBody>
      </p:sp>
      <p:sp>
        <p:nvSpPr>
          <p:cNvPr id="2" name="직사각형 1">
            <a:extLst>
              <a:ext uri="{FF2B5EF4-FFF2-40B4-BE49-F238E27FC236}">
                <a16:creationId xmlns:a16="http://schemas.microsoft.com/office/drawing/2014/main" id="{9B012D50-5C79-0342-BA10-48058C1A6905}"/>
              </a:ext>
            </a:extLst>
          </p:cNvPr>
          <p:cNvSpPr/>
          <p:nvPr/>
        </p:nvSpPr>
        <p:spPr>
          <a:xfrm>
            <a:off x="848544" y="2204864"/>
            <a:ext cx="8280920" cy="39094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latin typeface="+mn-ea"/>
            </a:endParaRPr>
          </a:p>
        </p:txBody>
      </p:sp>
      <p:sp>
        <p:nvSpPr>
          <p:cNvPr id="68" name="TextBox 67">
            <a:extLst>
              <a:ext uri="{FF2B5EF4-FFF2-40B4-BE49-F238E27FC236}">
                <a16:creationId xmlns:a16="http://schemas.microsoft.com/office/drawing/2014/main" id="{9BEFACCF-D8DF-F144-940F-C3460E21CB47}"/>
              </a:ext>
            </a:extLst>
          </p:cNvPr>
          <p:cNvSpPr txBox="1"/>
          <p:nvPr/>
        </p:nvSpPr>
        <p:spPr>
          <a:xfrm>
            <a:off x="3841201" y="2271869"/>
            <a:ext cx="2153666" cy="369332"/>
          </a:xfrm>
          <a:prstGeom prst="rect">
            <a:avLst/>
          </a:prstGeom>
          <a:noFill/>
        </p:spPr>
        <p:txBody>
          <a:bodyPr wrap="none" rtlCol="0">
            <a:spAutoFit/>
          </a:bodyPr>
          <a:lstStyle/>
          <a:p>
            <a:r>
              <a:rPr kumimoji="1" lang="en-US" altLang="ko-KR" dirty="0">
                <a:latin typeface="+mn-ea"/>
              </a:rPr>
              <a:t>Kubernetes Cluster</a:t>
            </a:r>
            <a:endParaRPr kumimoji="1" lang="ko-KR" altLang="en-US" dirty="0">
              <a:latin typeface="+mn-ea"/>
            </a:endParaRPr>
          </a:p>
        </p:txBody>
      </p:sp>
      <p:sp>
        <p:nvSpPr>
          <p:cNvPr id="69" name="모서리가 둥근 직사각형 68">
            <a:extLst>
              <a:ext uri="{FF2B5EF4-FFF2-40B4-BE49-F238E27FC236}">
                <a16:creationId xmlns:a16="http://schemas.microsoft.com/office/drawing/2014/main" id="{A05605FB-102A-514A-B636-E1F700C1D5AD}"/>
              </a:ext>
            </a:extLst>
          </p:cNvPr>
          <p:cNvSpPr/>
          <p:nvPr/>
        </p:nvSpPr>
        <p:spPr>
          <a:xfrm>
            <a:off x="1322034" y="2708920"/>
            <a:ext cx="2160240" cy="3096344"/>
          </a:xfrm>
          <a:prstGeom prst="roundRect">
            <a:avLst>
              <a:gd name="adj" fmla="val 608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latin typeface="+mn-ea"/>
            </a:endParaRPr>
          </a:p>
        </p:txBody>
      </p:sp>
      <p:sp>
        <p:nvSpPr>
          <p:cNvPr id="70" name="TextBox 69">
            <a:extLst>
              <a:ext uri="{FF2B5EF4-FFF2-40B4-BE49-F238E27FC236}">
                <a16:creationId xmlns:a16="http://schemas.microsoft.com/office/drawing/2014/main" id="{C44778DB-1300-2F4C-9A68-63D2E9F6B818}"/>
              </a:ext>
            </a:extLst>
          </p:cNvPr>
          <p:cNvSpPr txBox="1"/>
          <p:nvPr/>
        </p:nvSpPr>
        <p:spPr>
          <a:xfrm>
            <a:off x="1599532" y="2708920"/>
            <a:ext cx="1605248" cy="338554"/>
          </a:xfrm>
          <a:prstGeom prst="rect">
            <a:avLst/>
          </a:prstGeom>
          <a:noFill/>
        </p:spPr>
        <p:txBody>
          <a:bodyPr wrap="none" rtlCol="0">
            <a:spAutoFit/>
          </a:bodyPr>
          <a:lstStyle/>
          <a:p>
            <a:pPr algn="ctr"/>
            <a:r>
              <a:rPr kumimoji="1" lang="en-US" altLang="ko-KR" sz="1600" dirty="0">
                <a:latin typeface="+mn-ea"/>
              </a:rPr>
              <a:t>DB Namespace</a:t>
            </a:r>
            <a:endParaRPr kumimoji="1" lang="ko-KR" altLang="en-US" sz="1600" dirty="0">
              <a:latin typeface="+mn-ea"/>
            </a:endParaRPr>
          </a:p>
        </p:txBody>
      </p:sp>
      <p:sp>
        <p:nvSpPr>
          <p:cNvPr id="71" name="모서리가 둥근 직사각형 70">
            <a:extLst>
              <a:ext uri="{FF2B5EF4-FFF2-40B4-BE49-F238E27FC236}">
                <a16:creationId xmlns:a16="http://schemas.microsoft.com/office/drawing/2014/main" id="{89D8BCA5-CA70-464D-9E9C-54A1E185ABF2}"/>
              </a:ext>
            </a:extLst>
          </p:cNvPr>
          <p:cNvSpPr/>
          <p:nvPr/>
        </p:nvSpPr>
        <p:spPr>
          <a:xfrm>
            <a:off x="3834627" y="2708920"/>
            <a:ext cx="2160240" cy="3096344"/>
          </a:xfrm>
          <a:prstGeom prst="roundRect">
            <a:avLst>
              <a:gd name="adj" fmla="val 66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latin typeface="+mn-ea"/>
            </a:endParaRPr>
          </a:p>
        </p:txBody>
      </p:sp>
      <p:sp>
        <p:nvSpPr>
          <p:cNvPr id="72" name="TextBox 71">
            <a:extLst>
              <a:ext uri="{FF2B5EF4-FFF2-40B4-BE49-F238E27FC236}">
                <a16:creationId xmlns:a16="http://schemas.microsoft.com/office/drawing/2014/main" id="{AB6FE39F-39B5-9341-882B-00E7456D73AB}"/>
              </a:ext>
            </a:extLst>
          </p:cNvPr>
          <p:cNvSpPr txBox="1"/>
          <p:nvPr/>
        </p:nvSpPr>
        <p:spPr>
          <a:xfrm>
            <a:off x="4029410" y="2708920"/>
            <a:ext cx="1770678" cy="338554"/>
          </a:xfrm>
          <a:prstGeom prst="rect">
            <a:avLst/>
          </a:prstGeom>
          <a:noFill/>
        </p:spPr>
        <p:txBody>
          <a:bodyPr wrap="none" rtlCol="0">
            <a:spAutoFit/>
          </a:bodyPr>
          <a:lstStyle/>
          <a:p>
            <a:pPr algn="ctr"/>
            <a:r>
              <a:rPr kumimoji="1" lang="en-US" altLang="ko-KR" sz="1600" dirty="0">
                <a:latin typeface="+mn-ea"/>
              </a:rPr>
              <a:t>Prod Namespace</a:t>
            </a:r>
            <a:endParaRPr kumimoji="1" lang="ko-KR" altLang="en-US" sz="1600" dirty="0">
              <a:latin typeface="+mn-ea"/>
            </a:endParaRPr>
          </a:p>
        </p:txBody>
      </p:sp>
      <p:sp>
        <p:nvSpPr>
          <p:cNvPr id="73" name="모서리가 둥근 직사각형 72">
            <a:extLst>
              <a:ext uri="{FF2B5EF4-FFF2-40B4-BE49-F238E27FC236}">
                <a16:creationId xmlns:a16="http://schemas.microsoft.com/office/drawing/2014/main" id="{7E715EC7-28E1-2F47-825E-50F10673BCED}"/>
              </a:ext>
            </a:extLst>
          </p:cNvPr>
          <p:cNvSpPr/>
          <p:nvPr/>
        </p:nvSpPr>
        <p:spPr>
          <a:xfrm>
            <a:off x="6347220" y="2708920"/>
            <a:ext cx="2160240" cy="3096344"/>
          </a:xfrm>
          <a:prstGeom prst="roundRect">
            <a:avLst>
              <a:gd name="adj" fmla="val 549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latin typeface="+mn-ea"/>
            </a:endParaRPr>
          </a:p>
        </p:txBody>
      </p:sp>
      <p:sp>
        <p:nvSpPr>
          <p:cNvPr id="74" name="TextBox 73">
            <a:extLst>
              <a:ext uri="{FF2B5EF4-FFF2-40B4-BE49-F238E27FC236}">
                <a16:creationId xmlns:a16="http://schemas.microsoft.com/office/drawing/2014/main" id="{938432A7-BEAD-DF4F-A4C3-833BFC854C7B}"/>
              </a:ext>
            </a:extLst>
          </p:cNvPr>
          <p:cNvSpPr txBox="1"/>
          <p:nvPr/>
        </p:nvSpPr>
        <p:spPr>
          <a:xfrm>
            <a:off x="6579835" y="2708920"/>
            <a:ext cx="1695016" cy="338554"/>
          </a:xfrm>
          <a:prstGeom prst="rect">
            <a:avLst/>
          </a:prstGeom>
          <a:noFill/>
        </p:spPr>
        <p:txBody>
          <a:bodyPr wrap="none" rtlCol="0">
            <a:spAutoFit/>
          </a:bodyPr>
          <a:lstStyle/>
          <a:p>
            <a:pPr algn="ctr"/>
            <a:r>
              <a:rPr kumimoji="1" lang="en-US" altLang="ko-KR" sz="1600" dirty="0">
                <a:latin typeface="+mn-ea"/>
              </a:rPr>
              <a:t>Dev Namespace</a:t>
            </a:r>
            <a:endParaRPr kumimoji="1" lang="ko-KR" altLang="en-US" sz="1600" dirty="0">
              <a:latin typeface="+mn-ea"/>
            </a:endParaRPr>
          </a:p>
        </p:txBody>
      </p:sp>
      <p:sp>
        <p:nvSpPr>
          <p:cNvPr id="76" name="모서리가 둥근 직사각형 75">
            <a:extLst>
              <a:ext uri="{FF2B5EF4-FFF2-40B4-BE49-F238E27FC236}">
                <a16:creationId xmlns:a16="http://schemas.microsoft.com/office/drawing/2014/main" id="{9C24D847-0D9E-9545-9EAB-9C35424E56C0}"/>
              </a:ext>
            </a:extLst>
          </p:cNvPr>
          <p:cNvSpPr/>
          <p:nvPr/>
        </p:nvSpPr>
        <p:spPr>
          <a:xfrm>
            <a:off x="1670983" y="5097386"/>
            <a:ext cx="1462342" cy="512440"/>
          </a:xfrm>
          <a:prstGeom prst="roundRect">
            <a:avLst>
              <a:gd name="adj" fmla="val 6085"/>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latin typeface="+mn-ea"/>
              </a:rPr>
              <a:t>Service</a:t>
            </a:r>
            <a:endParaRPr kumimoji="1" lang="ko-KR" altLang="en-US" sz="1600" dirty="0">
              <a:solidFill>
                <a:schemeClr val="tx1"/>
              </a:solidFill>
              <a:latin typeface="+mn-ea"/>
            </a:endParaRPr>
          </a:p>
        </p:txBody>
      </p:sp>
      <p:sp>
        <p:nvSpPr>
          <p:cNvPr id="77" name="모서리가 둥근 직사각형 76">
            <a:extLst>
              <a:ext uri="{FF2B5EF4-FFF2-40B4-BE49-F238E27FC236}">
                <a16:creationId xmlns:a16="http://schemas.microsoft.com/office/drawing/2014/main" id="{3A27B0AB-8461-A74A-8237-3C64A2C2F3FD}"/>
              </a:ext>
            </a:extLst>
          </p:cNvPr>
          <p:cNvSpPr/>
          <p:nvPr/>
        </p:nvSpPr>
        <p:spPr>
          <a:xfrm>
            <a:off x="4183576" y="5097386"/>
            <a:ext cx="1462342" cy="512440"/>
          </a:xfrm>
          <a:prstGeom prst="roundRect">
            <a:avLst>
              <a:gd name="adj" fmla="val 6085"/>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latin typeface="+mn-ea"/>
              </a:rPr>
              <a:t>Service</a:t>
            </a:r>
            <a:endParaRPr kumimoji="1" lang="ko-KR" altLang="en-US" sz="1600" dirty="0">
              <a:solidFill>
                <a:schemeClr val="tx1"/>
              </a:solidFill>
              <a:latin typeface="+mn-ea"/>
            </a:endParaRPr>
          </a:p>
        </p:txBody>
      </p:sp>
      <p:sp>
        <p:nvSpPr>
          <p:cNvPr id="78" name="모서리가 둥근 직사각형 77">
            <a:extLst>
              <a:ext uri="{FF2B5EF4-FFF2-40B4-BE49-F238E27FC236}">
                <a16:creationId xmlns:a16="http://schemas.microsoft.com/office/drawing/2014/main" id="{101D9E76-C235-4841-B364-B6C9CE491697}"/>
              </a:ext>
            </a:extLst>
          </p:cNvPr>
          <p:cNvSpPr/>
          <p:nvPr/>
        </p:nvSpPr>
        <p:spPr>
          <a:xfrm>
            <a:off x="6696169" y="5097386"/>
            <a:ext cx="1462342" cy="512440"/>
          </a:xfrm>
          <a:prstGeom prst="roundRect">
            <a:avLst>
              <a:gd name="adj" fmla="val 6085"/>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latin typeface="+mn-ea"/>
              </a:rPr>
              <a:t>Service</a:t>
            </a:r>
            <a:endParaRPr kumimoji="1" lang="ko-KR" altLang="en-US" sz="1600" dirty="0">
              <a:solidFill>
                <a:schemeClr val="tx1"/>
              </a:solidFill>
              <a:latin typeface="+mn-ea"/>
            </a:endParaRPr>
          </a:p>
        </p:txBody>
      </p:sp>
      <p:sp>
        <p:nvSpPr>
          <p:cNvPr id="79" name="모서리가 둥근 직사각형 78">
            <a:extLst>
              <a:ext uri="{FF2B5EF4-FFF2-40B4-BE49-F238E27FC236}">
                <a16:creationId xmlns:a16="http://schemas.microsoft.com/office/drawing/2014/main" id="{FAEA57B0-FEF0-644B-B27D-C06E77771E80}"/>
              </a:ext>
            </a:extLst>
          </p:cNvPr>
          <p:cNvSpPr/>
          <p:nvPr/>
        </p:nvSpPr>
        <p:spPr>
          <a:xfrm>
            <a:off x="6696169" y="4454780"/>
            <a:ext cx="1462342" cy="512440"/>
          </a:xfrm>
          <a:prstGeom prst="roundRect">
            <a:avLst>
              <a:gd name="adj" fmla="val 6085"/>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err="1">
                <a:solidFill>
                  <a:schemeClr val="tx1"/>
                </a:solidFill>
                <a:latin typeface="+mn-ea"/>
              </a:rPr>
              <a:t>Configmap</a:t>
            </a:r>
            <a:endParaRPr kumimoji="1" lang="ko-KR" altLang="en-US" sz="1600" dirty="0">
              <a:solidFill>
                <a:schemeClr val="tx1"/>
              </a:solidFill>
              <a:latin typeface="+mn-ea"/>
            </a:endParaRPr>
          </a:p>
        </p:txBody>
      </p:sp>
      <p:sp>
        <p:nvSpPr>
          <p:cNvPr id="80" name="모서리가 둥근 직사각형 79">
            <a:extLst>
              <a:ext uri="{FF2B5EF4-FFF2-40B4-BE49-F238E27FC236}">
                <a16:creationId xmlns:a16="http://schemas.microsoft.com/office/drawing/2014/main" id="{EDA52E42-9A2C-E743-A2A8-B84F88FAAB41}"/>
              </a:ext>
            </a:extLst>
          </p:cNvPr>
          <p:cNvSpPr/>
          <p:nvPr/>
        </p:nvSpPr>
        <p:spPr>
          <a:xfrm>
            <a:off x="6674811" y="3783574"/>
            <a:ext cx="1462342" cy="512440"/>
          </a:xfrm>
          <a:prstGeom prst="roundRect">
            <a:avLst>
              <a:gd name="adj" fmla="val 608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latin typeface="+mn-ea"/>
              </a:rPr>
              <a:t>Deployment</a:t>
            </a:r>
            <a:endParaRPr kumimoji="1" lang="ko-KR" altLang="en-US" sz="1600" dirty="0">
              <a:solidFill>
                <a:schemeClr val="tx1"/>
              </a:solidFill>
              <a:latin typeface="+mn-ea"/>
            </a:endParaRPr>
          </a:p>
        </p:txBody>
      </p:sp>
      <p:sp>
        <p:nvSpPr>
          <p:cNvPr id="81" name="모서리가 둥근 직사각형 80">
            <a:extLst>
              <a:ext uri="{FF2B5EF4-FFF2-40B4-BE49-F238E27FC236}">
                <a16:creationId xmlns:a16="http://schemas.microsoft.com/office/drawing/2014/main" id="{101BD720-1163-024C-B4BA-592295DA8F6D}"/>
              </a:ext>
            </a:extLst>
          </p:cNvPr>
          <p:cNvSpPr/>
          <p:nvPr/>
        </p:nvSpPr>
        <p:spPr>
          <a:xfrm>
            <a:off x="6696169" y="3140968"/>
            <a:ext cx="1462342" cy="512440"/>
          </a:xfrm>
          <a:prstGeom prst="roundRect">
            <a:avLst>
              <a:gd name="adj" fmla="val 608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latin typeface="+mn-ea"/>
              </a:rPr>
              <a:t>Pod</a:t>
            </a:r>
            <a:endParaRPr kumimoji="1" lang="ko-KR" altLang="en-US" sz="1600" dirty="0">
              <a:solidFill>
                <a:schemeClr val="tx1"/>
              </a:solidFill>
              <a:latin typeface="+mn-ea"/>
            </a:endParaRPr>
          </a:p>
        </p:txBody>
      </p:sp>
      <p:sp>
        <p:nvSpPr>
          <p:cNvPr id="82" name="모서리가 둥근 직사각형 81">
            <a:extLst>
              <a:ext uri="{FF2B5EF4-FFF2-40B4-BE49-F238E27FC236}">
                <a16:creationId xmlns:a16="http://schemas.microsoft.com/office/drawing/2014/main" id="{C4EE3F5F-EBDA-C442-9C19-43258650C178}"/>
              </a:ext>
            </a:extLst>
          </p:cNvPr>
          <p:cNvSpPr/>
          <p:nvPr/>
        </p:nvSpPr>
        <p:spPr>
          <a:xfrm>
            <a:off x="4204934" y="4454780"/>
            <a:ext cx="1462342" cy="512440"/>
          </a:xfrm>
          <a:prstGeom prst="roundRect">
            <a:avLst>
              <a:gd name="adj" fmla="val 6085"/>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err="1">
                <a:solidFill>
                  <a:schemeClr val="tx1"/>
                </a:solidFill>
                <a:latin typeface="+mn-ea"/>
              </a:rPr>
              <a:t>Configmap</a:t>
            </a:r>
            <a:endParaRPr kumimoji="1" lang="ko-KR" altLang="en-US" sz="1600" dirty="0">
              <a:solidFill>
                <a:schemeClr val="tx1"/>
              </a:solidFill>
              <a:latin typeface="+mn-ea"/>
            </a:endParaRPr>
          </a:p>
        </p:txBody>
      </p:sp>
      <p:sp>
        <p:nvSpPr>
          <p:cNvPr id="83" name="모서리가 둥근 직사각형 82">
            <a:extLst>
              <a:ext uri="{FF2B5EF4-FFF2-40B4-BE49-F238E27FC236}">
                <a16:creationId xmlns:a16="http://schemas.microsoft.com/office/drawing/2014/main" id="{F1870FB3-1E99-714E-951A-D27702BCD917}"/>
              </a:ext>
            </a:extLst>
          </p:cNvPr>
          <p:cNvSpPr/>
          <p:nvPr/>
        </p:nvSpPr>
        <p:spPr>
          <a:xfrm>
            <a:off x="4183576" y="3783574"/>
            <a:ext cx="1462342" cy="512440"/>
          </a:xfrm>
          <a:prstGeom prst="roundRect">
            <a:avLst>
              <a:gd name="adj" fmla="val 608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latin typeface="+mn-ea"/>
              </a:rPr>
              <a:t>Deployment</a:t>
            </a:r>
            <a:endParaRPr kumimoji="1" lang="ko-KR" altLang="en-US" sz="1600" dirty="0">
              <a:solidFill>
                <a:schemeClr val="tx1"/>
              </a:solidFill>
              <a:latin typeface="+mn-ea"/>
            </a:endParaRPr>
          </a:p>
        </p:txBody>
      </p:sp>
      <p:sp>
        <p:nvSpPr>
          <p:cNvPr id="84" name="모서리가 둥근 직사각형 83">
            <a:extLst>
              <a:ext uri="{FF2B5EF4-FFF2-40B4-BE49-F238E27FC236}">
                <a16:creationId xmlns:a16="http://schemas.microsoft.com/office/drawing/2014/main" id="{BFF0C0D6-6659-3548-AF8C-87F1E6CA7004}"/>
              </a:ext>
            </a:extLst>
          </p:cNvPr>
          <p:cNvSpPr/>
          <p:nvPr/>
        </p:nvSpPr>
        <p:spPr>
          <a:xfrm>
            <a:off x="4204934" y="3140968"/>
            <a:ext cx="1462342" cy="512440"/>
          </a:xfrm>
          <a:prstGeom prst="roundRect">
            <a:avLst>
              <a:gd name="adj" fmla="val 608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latin typeface="+mn-ea"/>
              </a:rPr>
              <a:t>Pod</a:t>
            </a:r>
            <a:endParaRPr kumimoji="1" lang="ko-KR" altLang="en-US" sz="1600" dirty="0">
              <a:solidFill>
                <a:schemeClr val="tx1"/>
              </a:solidFill>
              <a:latin typeface="+mn-ea"/>
            </a:endParaRPr>
          </a:p>
        </p:txBody>
      </p:sp>
      <p:sp>
        <p:nvSpPr>
          <p:cNvPr id="85" name="모서리가 둥근 직사각형 84">
            <a:extLst>
              <a:ext uri="{FF2B5EF4-FFF2-40B4-BE49-F238E27FC236}">
                <a16:creationId xmlns:a16="http://schemas.microsoft.com/office/drawing/2014/main" id="{32F399BE-C200-6A4C-8302-A774379FE277}"/>
              </a:ext>
            </a:extLst>
          </p:cNvPr>
          <p:cNvSpPr/>
          <p:nvPr/>
        </p:nvSpPr>
        <p:spPr>
          <a:xfrm>
            <a:off x="1692341" y="4454780"/>
            <a:ext cx="1462342" cy="512440"/>
          </a:xfrm>
          <a:prstGeom prst="roundRect">
            <a:avLst>
              <a:gd name="adj" fmla="val 6085"/>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err="1">
                <a:solidFill>
                  <a:schemeClr val="tx1"/>
                </a:solidFill>
                <a:latin typeface="+mn-ea"/>
              </a:rPr>
              <a:t>Configmap</a:t>
            </a:r>
            <a:endParaRPr kumimoji="1" lang="ko-KR" altLang="en-US" sz="1600" dirty="0">
              <a:solidFill>
                <a:schemeClr val="tx1"/>
              </a:solidFill>
              <a:latin typeface="+mn-ea"/>
            </a:endParaRPr>
          </a:p>
        </p:txBody>
      </p:sp>
      <p:sp>
        <p:nvSpPr>
          <p:cNvPr id="86" name="모서리가 둥근 직사각형 85">
            <a:extLst>
              <a:ext uri="{FF2B5EF4-FFF2-40B4-BE49-F238E27FC236}">
                <a16:creationId xmlns:a16="http://schemas.microsoft.com/office/drawing/2014/main" id="{33C1CD31-9BCB-DA4A-A3ED-880FBBF45C65}"/>
              </a:ext>
            </a:extLst>
          </p:cNvPr>
          <p:cNvSpPr/>
          <p:nvPr/>
        </p:nvSpPr>
        <p:spPr>
          <a:xfrm>
            <a:off x="1670983" y="3783574"/>
            <a:ext cx="1462342" cy="512440"/>
          </a:xfrm>
          <a:prstGeom prst="roundRect">
            <a:avLst>
              <a:gd name="adj" fmla="val 608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latin typeface="+mn-ea"/>
              </a:rPr>
              <a:t>Deployment</a:t>
            </a:r>
            <a:endParaRPr kumimoji="1" lang="ko-KR" altLang="en-US" sz="1600" dirty="0">
              <a:solidFill>
                <a:schemeClr val="tx1"/>
              </a:solidFill>
              <a:latin typeface="+mn-ea"/>
            </a:endParaRPr>
          </a:p>
        </p:txBody>
      </p:sp>
      <p:sp>
        <p:nvSpPr>
          <p:cNvPr id="87" name="모서리가 둥근 직사각형 86">
            <a:extLst>
              <a:ext uri="{FF2B5EF4-FFF2-40B4-BE49-F238E27FC236}">
                <a16:creationId xmlns:a16="http://schemas.microsoft.com/office/drawing/2014/main" id="{079DE519-6231-AF43-927D-DE36BC8B8085}"/>
              </a:ext>
            </a:extLst>
          </p:cNvPr>
          <p:cNvSpPr/>
          <p:nvPr/>
        </p:nvSpPr>
        <p:spPr>
          <a:xfrm>
            <a:off x="1692341" y="3140968"/>
            <a:ext cx="1462342" cy="512440"/>
          </a:xfrm>
          <a:prstGeom prst="roundRect">
            <a:avLst>
              <a:gd name="adj" fmla="val 608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latin typeface="+mn-ea"/>
              </a:rPr>
              <a:t>Pod</a:t>
            </a:r>
            <a:endParaRPr kumimoji="1" lang="ko-KR" altLang="en-US" sz="1600" dirty="0">
              <a:solidFill>
                <a:schemeClr val="tx1"/>
              </a:solidFill>
              <a:latin typeface="+mn-ea"/>
            </a:endParaRPr>
          </a:p>
        </p:txBody>
      </p:sp>
      <p:sp>
        <p:nvSpPr>
          <p:cNvPr id="4" name="Title 3">
            <a:extLst>
              <a:ext uri="{FF2B5EF4-FFF2-40B4-BE49-F238E27FC236}">
                <a16:creationId xmlns:a16="http://schemas.microsoft.com/office/drawing/2014/main" id="{10C15459-7798-A349-A73F-398AF9489BB4}"/>
              </a:ext>
            </a:extLst>
          </p:cNvPr>
          <p:cNvSpPr>
            <a:spLocks noGrp="1"/>
          </p:cNvSpPr>
          <p:nvPr>
            <p:ph type="title"/>
          </p:nvPr>
        </p:nvSpPr>
        <p:spPr/>
        <p:txBody>
          <a:bodyPr/>
          <a:lstStyle/>
          <a:p>
            <a:r>
              <a:rPr lang="en-KR" dirty="0"/>
              <a:t>Namespace</a:t>
            </a:r>
          </a:p>
        </p:txBody>
      </p:sp>
    </p:spTree>
    <p:extLst>
      <p:ext uri="{BB962C8B-B14F-4D97-AF65-F5344CB8AC3E}">
        <p14:creationId xmlns:p14="http://schemas.microsoft.com/office/powerpoint/2010/main" val="1889647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5EA3C5-5377-FB48-819D-304A220610E2}"/>
              </a:ext>
            </a:extLst>
          </p:cNvPr>
          <p:cNvSpPr>
            <a:spLocks noGrp="1"/>
          </p:cNvSpPr>
          <p:nvPr>
            <p:ph type="title"/>
          </p:nvPr>
        </p:nvSpPr>
        <p:spPr/>
        <p:txBody>
          <a:bodyPr/>
          <a:lstStyle/>
          <a:p>
            <a:r>
              <a:rPr kumimoji="1" lang="en-US" altLang="ko-KR" dirty="0"/>
              <a:t>Pod</a:t>
            </a:r>
            <a:endParaRPr kumimoji="1" lang="ko-KR" altLang="en-US" dirty="0"/>
          </a:p>
        </p:txBody>
      </p:sp>
      <p:pic>
        <p:nvPicPr>
          <p:cNvPr id="5" name="그림 4">
            <a:extLst>
              <a:ext uri="{FF2B5EF4-FFF2-40B4-BE49-F238E27FC236}">
                <a16:creationId xmlns:a16="http://schemas.microsoft.com/office/drawing/2014/main" id="{BDFC693D-2FCF-8E4F-95EF-665C988C687C}"/>
              </a:ext>
            </a:extLst>
          </p:cNvPr>
          <p:cNvPicPr>
            <a:picLocks noChangeAspect="1"/>
          </p:cNvPicPr>
          <p:nvPr/>
        </p:nvPicPr>
        <p:blipFill>
          <a:blip r:embed="rId2"/>
          <a:stretch>
            <a:fillRect/>
          </a:stretch>
        </p:blipFill>
        <p:spPr>
          <a:xfrm>
            <a:off x="272480" y="1628800"/>
            <a:ext cx="4025900" cy="1854200"/>
          </a:xfrm>
          <a:prstGeom prst="rect">
            <a:avLst/>
          </a:prstGeom>
        </p:spPr>
      </p:pic>
      <p:pic>
        <p:nvPicPr>
          <p:cNvPr id="6" name="그림 5">
            <a:extLst>
              <a:ext uri="{FF2B5EF4-FFF2-40B4-BE49-F238E27FC236}">
                <a16:creationId xmlns:a16="http://schemas.microsoft.com/office/drawing/2014/main" id="{25503490-01CA-2643-A1B0-BA12C4842529}"/>
              </a:ext>
            </a:extLst>
          </p:cNvPr>
          <p:cNvPicPr>
            <a:picLocks noChangeAspect="1"/>
          </p:cNvPicPr>
          <p:nvPr/>
        </p:nvPicPr>
        <p:blipFill>
          <a:blip r:embed="rId3"/>
          <a:stretch>
            <a:fillRect/>
          </a:stretch>
        </p:blipFill>
        <p:spPr>
          <a:xfrm>
            <a:off x="4567180" y="2409850"/>
            <a:ext cx="4724400" cy="2146300"/>
          </a:xfrm>
          <a:prstGeom prst="rect">
            <a:avLst/>
          </a:prstGeom>
        </p:spPr>
      </p:pic>
      <p:pic>
        <p:nvPicPr>
          <p:cNvPr id="7" name="그림 6">
            <a:extLst>
              <a:ext uri="{FF2B5EF4-FFF2-40B4-BE49-F238E27FC236}">
                <a16:creationId xmlns:a16="http://schemas.microsoft.com/office/drawing/2014/main" id="{2CC9515F-0BDA-F44E-87E4-D0A9BBAE48F5}"/>
              </a:ext>
            </a:extLst>
          </p:cNvPr>
          <p:cNvPicPr>
            <a:picLocks noChangeAspect="1"/>
          </p:cNvPicPr>
          <p:nvPr/>
        </p:nvPicPr>
        <p:blipFill>
          <a:blip r:embed="rId4"/>
          <a:stretch>
            <a:fillRect/>
          </a:stretch>
        </p:blipFill>
        <p:spPr>
          <a:xfrm>
            <a:off x="4554480" y="4556150"/>
            <a:ext cx="4737100" cy="1498600"/>
          </a:xfrm>
          <a:prstGeom prst="rect">
            <a:avLst/>
          </a:prstGeom>
        </p:spPr>
      </p:pic>
    </p:spTree>
    <p:extLst>
      <p:ext uri="{BB962C8B-B14F-4D97-AF65-F5344CB8AC3E}">
        <p14:creationId xmlns:p14="http://schemas.microsoft.com/office/powerpoint/2010/main" val="616647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5241032" y="2440047"/>
            <a:ext cx="4536504" cy="3785652"/>
          </a:xfrm>
          <a:prstGeom prst="rect">
            <a:avLst/>
          </a:prstGeom>
        </p:spPr>
        <p:txBody>
          <a:bodyPr wrap="square">
            <a:spAutoFit/>
          </a:bodyPr>
          <a:lstStyle/>
          <a:p>
            <a:pPr marL="285750" indent="-285750">
              <a:buFont typeface="Arial" charset="0"/>
              <a:buChar char="•"/>
            </a:pPr>
            <a:r>
              <a:rPr lang="en-US" altLang="ko-KR" sz="1600" b="1" dirty="0"/>
              <a:t>K8s</a:t>
            </a:r>
            <a:r>
              <a:rPr lang="ko-KR" altLang="en-US" sz="1600" b="1" dirty="0"/>
              <a:t>의 최소 배포 단위</a:t>
            </a:r>
            <a:endParaRPr lang="en-US" altLang="ko-KR" sz="1600" b="1" dirty="0"/>
          </a:p>
          <a:p>
            <a:pPr marL="285750" indent="-285750">
              <a:buFont typeface="Arial" charset="0"/>
              <a:buChar char="•"/>
            </a:pPr>
            <a:endParaRPr lang="en-US" altLang="ko-KR" sz="1600" dirty="0"/>
          </a:p>
          <a:p>
            <a:pPr marL="285750" indent="-285750">
              <a:buFont typeface="Arial" charset="0"/>
              <a:buChar char="•"/>
            </a:pPr>
            <a:r>
              <a:rPr lang="ko-KR" altLang="en-US" sz="1600" dirty="0"/>
              <a:t>단일 컨테이너</a:t>
            </a:r>
            <a:r>
              <a:rPr lang="en-US" altLang="ko-KR" sz="1600" dirty="0"/>
              <a:t>,</a:t>
            </a:r>
            <a:r>
              <a:rPr lang="ko-KR" altLang="en-US" sz="1600" dirty="0"/>
              <a:t> 다중컨테이너</a:t>
            </a:r>
            <a:endParaRPr lang="en-US" altLang="ko-KR" sz="1600" dirty="0"/>
          </a:p>
          <a:p>
            <a:pPr marL="285750" indent="-285750">
              <a:buFont typeface="Arial" charset="0"/>
              <a:buChar char="•"/>
            </a:pPr>
            <a:endParaRPr lang="en-US" altLang="ko-KR" sz="1600" dirty="0"/>
          </a:p>
          <a:p>
            <a:pPr marL="285750" indent="-285750">
              <a:buFont typeface="Arial" charset="0"/>
              <a:buChar char="•"/>
            </a:pPr>
            <a:r>
              <a:rPr lang="ko-KR" altLang="en-US" sz="1600" dirty="0"/>
              <a:t>초기화 컨테이너</a:t>
            </a:r>
            <a:r>
              <a:rPr lang="en-US" altLang="ko-KR" sz="1600" dirty="0"/>
              <a:t>, </a:t>
            </a:r>
            <a:r>
              <a:rPr lang="ko-KR" altLang="en-US" sz="1600" dirty="0"/>
              <a:t>사이드카</a:t>
            </a:r>
            <a:r>
              <a:rPr lang="en-US" altLang="ko-KR" sz="1600" dirty="0"/>
              <a:t>, </a:t>
            </a:r>
            <a:r>
              <a:rPr lang="ko-KR" altLang="en-US" sz="1600" dirty="0"/>
              <a:t>앰버서더</a:t>
            </a:r>
            <a:r>
              <a:rPr lang="en-US" altLang="ko-KR" sz="1600" dirty="0"/>
              <a:t>(ambassador),</a:t>
            </a:r>
            <a:r>
              <a:rPr lang="ko-KR" altLang="en-US" sz="1600" dirty="0"/>
              <a:t> </a:t>
            </a:r>
            <a:r>
              <a:rPr lang="en-US" altLang="ko-KR" sz="1600" dirty="0"/>
              <a:t>adaptor</a:t>
            </a:r>
            <a:r>
              <a:rPr lang="ko-KR" altLang="en-US" sz="1600" dirty="0"/>
              <a:t> 컨테이너</a:t>
            </a:r>
            <a:r>
              <a:rPr lang="en-US" altLang="ko-KR" sz="1600" dirty="0"/>
              <a:t> </a:t>
            </a:r>
            <a:r>
              <a:rPr lang="ko-KR" altLang="en-US" sz="1600" dirty="0"/>
              <a:t>추가</a:t>
            </a:r>
            <a:endParaRPr lang="en-US" altLang="ko-KR" sz="1600" dirty="0"/>
          </a:p>
          <a:p>
            <a:pPr marL="285750" indent="-285750">
              <a:buFont typeface="Arial" charset="0"/>
              <a:buChar char="•"/>
            </a:pPr>
            <a:endParaRPr lang="en-US" altLang="ko-KR" sz="1600" dirty="0"/>
          </a:p>
          <a:p>
            <a:pPr marL="285750" indent="-285750">
              <a:buFont typeface="Arial" charset="0"/>
              <a:buChar char="•"/>
            </a:pPr>
            <a:r>
              <a:rPr lang="ko-KR" altLang="en-US" sz="1600" dirty="0"/>
              <a:t>유일한 </a:t>
            </a:r>
            <a:r>
              <a:rPr lang="en-US" altLang="ko-KR" sz="1600" dirty="0"/>
              <a:t>IP </a:t>
            </a:r>
            <a:r>
              <a:rPr lang="ko-KR" altLang="en-US" sz="1600" dirty="0"/>
              <a:t>할당</a:t>
            </a:r>
            <a:r>
              <a:rPr lang="en-US" altLang="ko-KR" sz="1600" dirty="0"/>
              <a:t>(DHCP)</a:t>
            </a:r>
          </a:p>
          <a:p>
            <a:pPr marL="285750" indent="-285750">
              <a:buFont typeface="Arial" charset="0"/>
              <a:buChar char="•"/>
            </a:pPr>
            <a:endParaRPr lang="en-US" altLang="ko-KR" sz="1600" dirty="0"/>
          </a:p>
          <a:p>
            <a:pPr marL="285750" indent="-285750">
              <a:buFont typeface="Arial" charset="0"/>
              <a:buChar char="•"/>
            </a:pPr>
            <a:r>
              <a:rPr lang="en-US" altLang="ko-KR" sz="1600" dirty="0"/>
              <a:t>Pod </a:t>
            </a:r>
            <a:r>
              <a:rPr lang="ko-KR" altLang="en-US" sz="1600" dirty="0"/>
              <a:t>내 컨테이너는 네트워크 네임스페이스 및 포트 공유</a:t>
            </a:r>
            <a:endParaRPr lang="en-US" altLang="ko-KR" sz="1600" dirty="0"/>
          </a:p>
          <a:p>
            <a:pPr marL="285750" indent="-285750">
              <a:buFont typeface="Arial" charset="0"/>
              <a:buChar char="•"/>
            </a:pPr>
            <a:endParaRPr lang="en-US" altLang="ko-KR" sz="1600" dirty="0"/>
          </a:p>
          <a:p>
            <a:pPr marL="285750" indent="-285750">
              <a:buFont typeface="Arial" charset="0"/>
              <a:buChar char="•"/>
            </a:pPr>
            <a:r>
              <a:rPr lang="en-US" altLang="ko-KR" sz="1600" dirty="0"/>
              <a:t>Pod </a:t>
            </a:r>
            <a:r>
              <a:rPr lang="ko-KR" altLang="en-US" sz="1600" dirty="0"/>
              <a:t>내 저장소 공유</a:t>
            </a:r>
            <a:endParaRPr lang="en-US" altLang="ko-KR" sz="1600" dirty="0"/>
          </a:p>
          <a:p>
            <a:pPr marL="285750" indent="-285750">
              <a:buFont typeface="Arial" charset="0"/>
              <a:buChar char="•"/>
            </a:pPr>
            <a:endParaRPr lang="en-US" altLang="ko-KR" sz="1600" dirty="0"/>
          </a:p>
          <a:p>
            <a:pPr marL="285750" indent="-285750">
              <a:buFont typeface="Arial" charset="0"/>
              <a:buChar char="•"/>
            </a:pPr>
            <a:r>
              <a:rPr lang="en-US" altLang="ko-KR" sz="1600" b="1" dirty="0"/>
              <a:t>mortal</a:t>
            </a:r>
            <a:r>
              <a:rPr lang="ko-KR" altLang="en-US" sz="1600" b="1" dirty="0"/>
              <a:t>한 존재</a:t>
            </a:r>
          </a:p>
        </p:txBody>
      </p:sp>
      <p:grpSp>
        <p:nvGrpSpPr>
          <p:cNvPr id="34" name="그룹 33"/>
          <p:cNvGrpSpPr/>
          <p:nvPr/>
        </p:nvGrpSpPr>
        <p:grpSpPr>
          <a:xfrm>
            <a:off x="488504" y="1664840"/>
            <a:ext cx="4104456" cy="324000"/>
            <a:chOff x="272539" y="1620083"/>
            <a:chExt cx="4535745" cy="324000"/>
          </a:xfrm>
        </p:grpSpPr>
        <p:sp>
          <p:nvSpPr>
            <p:cNvPr id="35" name="직사각형 34"/>
            <p:cNvSpPr/>
            <p:nvPr/>
          </p:nvSpPr>
          <p:spPr>
            <a:xfrm>
              <a:off x="272795" y="1620083"/>
              <a:ext cx="4535489" cy="324000"/>
            </a:xfrm>
            <a:prstGeom prst="rect">
              <a:avLst/>
            </a:prstGeom>
            <a:noFill/>
            <a:ln w="6350" cap="flat" cmpd="sng" algn="ctr">
              <a:noFill/>
              <a:prstDash val="solid"/>
            </a:ln>
            <a:effectLst/>
          </p:spPr>
          <p:txBody>
            <a:bodyPr lIns="0" rIns="0" rtlCol="0" anchor="ctr"/>
            <a:lstStyle/>
            <a:p>
              <a:pPr marL="0" marR="0" lvl="0" indent="0" algn="ctr" defTabSz="889000" eaLnBrk="1" fontAlgn="base" latinLnBrk="0" hangingPunct="1">
                <a:lnSpc>
                  <a:spcPct val="90000"/>
                </a:lnSpc>
                <a:spcBef>
                  <a:spcPct val="0"/>
                </a:spcBef>
                <a:spcAft>
                  <a:spcPct val="35000"/>
                </a:spcAft>
                <a:buClrTx/>
                <a:buSzTx/>
                <a:buFontTx/>
                <a:buNone/>
                <a:tabLst/>
                <a:defRPr/>
              </a:pPr>
              <a:r>
                <a:rPr kumimoji="1" lang="en-US" altLang="ko-KR" b="1" i="0" u="none" strike="noStrike" kern="0" cap="none" spc="0" normalizeH="0" baseline="0" noProof="0" dirty="0">
                  <a:ln>
                    <a:noFill/>
                  </a:ln>
                  <a:solidFill>
                    <a:srgbClr val="000000"/>
                  </a:solidFill>
                  <a:effectLst/>
                  <a:uLnTx/>
                  <a:uFillTx/>
                  <a:latin typeface="맑은 고딕"/>
                  <a:ea typeface="맑은 고딕"/>
                  <a:cs typeface="+mn-cs"/>
                </a:rPr>
                <a:t>[</a:t>
              </a:r>
              <a:r>
                <a:rPr kumimoji="1" lang="en-US" altLang="ko-KR" b="1" kern="0" noProof="0" dirty="0">
                  <a:solidFill>
                    <a:srgbClr val="000000"/>
                  </a:solidFill>
                  <a:latin typeface="맑은 고딕"/>
                  <a:ea typeface="맑은 고딕"/>
                </a:rPr>
                <a:t>Pod </a:t>
              </a:r>
              <a:r>
                <a:rPr kumimoji="1" lang="ko-KR" altLang="en-US" b="1" kern="0" noProof="0" dirty="0">
                  <a:solidFill>
                    <a:srgbClr val="000000"/>
                  </a:solidFill>
                  <a:latin typeface="맑은 고딕"/>
                  <a:ea typeface="맑은 고딕"/>
                </a:rPr>
                <a:t>구조</a:t>
              </a:r>
              <a:r>
                <a:rPr kumimoji="1" lang="en-US" altLang="ko-KR" b="1" i="0" u="none" strike="noStrike" kern="0" cap="none" spc="0" normalizeH="0" baseline="0" noProof="0" dirty="0">
                  <a:ln>
                    <a:noFill/>
                  </a:ln>
                  <a:solidFill>
                    <a:srgbClr val="000000"/>
                  </a:solidFill>
                  <a:effectLst/>
                  <a:uLnTx/>
                  <a:uFillTx/>
                  <a:latin typeface="맑은 고딕"/>
                  <a:ea typeface="맑은 고딕"/>
                  <a:cs typeface="+mn-cs"/>
                </a:rPr>
                <a:t>]</a:t>
              </a:r>
              <a:endParaRPr kumimoji="1" lang="ko-KR" altLang="en-US" b="1" i="0" u="none" strike="noStrike" kern="0" cap="none" spc="0" normalizeH="0" baseline="0" noProof="0" dirty="0">
                <a:ln>
                  <a:noFill/>
                </a:ln>
                <a:solidFill>
                  <a:srgbClr val="000000"/>
                </a:solidFill>
                <a:effectLst/>
                <a:uLnTx/>
                <a:uFillTx/>
                <a:latin typeface="맑은 고딕"/>
                <a:ea typeface="맑은 고딕"/>
                <a:cs typeface="+mn-cs"/>
              </a:endParaRPr>
            </a:p>
          </p:txBody>
        </p:sp>
        <p:cxnSp>
          <p:nvCxnSpPr>
            <p:cNvPr id="36" name="직선 연결선 5"/>
            <p:cNvCxnSpPr/>
            <p:nvPr/>
          </p:nvCxnSpPr>
          <p:spPr>
            <a:xfrm>
              <a:off x="272539" y="1922442"/>
              <a:ext cx="4535744" cy="0"/>
            </a:xfrm>
            <a:prstGeom prst="line">
              <a:avLst/>
            </a:prstGeom>
            <a:noFill/>
            <a:ln w="3175" cap="flat" cmpd="sng" algn="ctr">
              <a:solidFill>
                <a:srgbClr val="000000">
                  <a:lumMod val="75000"/>
                  <a:lumOff val="25000"/>
                </a:srgbClr>
              </a:solidFill>
              <a:prstDash val="solid"/>
            </a:ln>
            <a:effectLst/>
          </p:spPr>
        </p:cxnSp>
      </p:grpSp>
      <p:grpSp>
        <p:nvGrpSpPr>
          <p:cNvPr id="37" name="그룹 36"/>
          <p:cNvGrpSpPr/>
          <p:nvPr/>
        </p:nvGrpSpPr>
        <p:grpSpPr>
          <a:xfrm>
            <a:off x="5169024" y="1664840"/>
            <a:ext cx="4104456" cy="324000"/>
            <a:chOff x="272539" y="1620083"/>
            <a:chExt cx="4535745" cy="324000"/>
          </a:xfrm>
        </p:grpSpPr>
        <p:sp>
          <p:nvSpPr>
            <p:cNvPr id="38" name="직사각형 37"/>
            <p:cNvSpPr/>
            <p:nvPr/>
          </p:nvSpPr>
          <p:spPr>
            <a:xfrm>
              <a:off x="272795" y="1620083"/>
              <a:ext cx="4535489" cy="324000"/>
            </a:xfrm>
            <a:prstGeom prst="rect">
              <a:avLst/>
            </a:prstGeom>
            <a:noFill/>
            <a:ln w="6350" cap="flat" cmpd="sng" algn="ctr">
              <a:noFill/>
              <a:prstDash val="solid"/>
            </a:ln>
            <a:effectLst/>
          </p:spPr>
          <p:txBody>
            <a:bodyPr lIns="0" rIns="0" rtlCol="0" anchor="ctr"/>
            <a:lstStyle/>
            <a:p>
              <a:pPr marL="0" marR="0" lvl="0" indent="0" algn="ctr" defTabSz="889000" eaLnBrk="1" fontAlgn="base" latinLnBrk="0" hangingPunct="1">
                <a:lnSpc>
                  <a:spcPct val="90000"/>
                </a:lnSpc>
                <a:spcBef>
                  <a:spcPct val="0"/>
                </a:spcBef>
                <a:spcAft>
                  <a:spcPct val="35000"/>
                </a:spcAft>
                <a:buClrTx/>
                <a:buSzTx/>
                <a:buFontTx/>
                <a:buNone/>
                <a:tabLst/>
                <a:defRPr/>
              </a:pPr>
              <a:r>
                <a:rPr kumimoji="1" lang="en-US" altLang="ko-KR" b="1" kern="0" dirty="0">
                  <a:solidFill>
                    <a:srgbClr val="000000"/>
                  </a:solidFill>
                  <a:latin typeface="맑은 고딕"/>
                  <a:ea typeface="맑은 고딕"/>
                </a:rPr>
                <a:t>[ Pod </a:t>
              </a:r>
              <a:r>
                <a:rPr kumimoji="1" lang="ko-KR" altLang="en-US" b="1" kern="0" dirty="0">
                  <a:solidFill>
                    <a:srgbClr val="000000"/>
                  </a:solidFill>
                  <a:latin typeface="맑은 고딕"/>
                  <a:ea typeface="맑은 고딕"/>
                </a:rPr>
                <a:t>특징 </a:t>
              </a:r>
              <a:r>
                <a:rPr kumimoji="1" lang="en-US" altLang="ko-KR" b="1" kern="0" dirty="0">
                  <a:solidFill>
                    <a:srgbClr val="000000"/>
                  </a:solidFill>
                  <a:latin typeface="맑은 고딕"/>
                  <a:ea typeface="맑은 고딕"/>
                </a:rPr>
                <a:t>]</a:t>
              </a:r>
              <a:endParaRPr kumimoji="1" lang="ko-KR" altLang="en-US" b="1" i="0" u="none" strike="noStrike" kern="0" cap="none" spc="0" normalizeH="0" baseline="0" noProof="0" dirty="0">
                <a:ln>
                  <a:noFill/>
                </a:ln>
                <a:solidFill>
                  <a:srgbClr val="000000"/>
                </a:solidFill>
                <a:effectLst/>
                <a:uLnTx/>
                <a:uFillTx/>
                <a:latin typeface="맑은 고딕"/>
                <a:ea typeface="맑은 고딕"/>
                <a:cs typeface="+mn-cs"/>
              </a:endParaRPr>
            </a:p>
          </p:txBody>
        </p:sp>
        <p:cxnSp>
          <p:nvCxnSpPr>
            <p:cNvPr id="39" name="직선 연결선 44"/>
            <p:cNvCxnSpPr/>
            <p:nvPr/>
          </p:nvCxnSpPr>
          <p:spPr>
            <a:xfrm>
              <a:off x="272539" y="1922442"/>
              <a:ext cx="4535744" cy="0"/>
            </a:xfrm>
            <a:prstGeom prst="line">
              <a:avLst/>
            </a:prstGeom>
            <a:noFill/>
            <a:ln w="3175" cap="flat" cmpd="sng" algn="ctr">
              <a:solidFill>
                <a:srgbClr val="000000">
                  <a:lumMod val="75000"/>
                  <a:lumOff val="25000"/>
                </a:srgbClr>
              </a:solidFill>
              <a:prstDash val="solid"/>
            </a:ln>
            <a:effectLst/>
          </p:spPr>
        </p:cxnSp>
      </p:grpSp>
      <p:sp>
        <p:nvSpPr>
          <p:cNvPr id="5" name="AutoShape 2" descr="https://d33wubrfki0l68.cloudfront.net/aecab1f649bc640ebef1f05581bfcc91a48038c4/728d6/images/docs/pod.svg"/>
          <p:cNvSpPr>
            <a:spLocks noChangeAspect="1" noChangeArrowheads="1"/>
          </p:cNvSpPr>
          <p:nvPr/>
        </p:nvSpPr>
        <p:spPr bwMode="auto">
          <a:xfrm>
            <a:off x="1673366" y="2776562"/>
            <a:ext cx="2389165" cy="1893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sz="1600"/>
          </a:p>
        </p:txBody>
      </p:sp>
      <p:sp>
        <p:nvSpPr>
          <p:cNvPr id="12" name="직사각형 11"/>
          <p:cNvSpPr/>
          <p:nvPr/>
        </p:nvSpPr>
        <p:spPr>
          <a:xfrm>
            <a:off x="963595" y="2887213"/>
            <a:ext cx="3808705" cy="3422107"/>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b="1" dirty="0">
                <a:solidFill>
                  <a:schemeClr val="tx1"/>
                </a:solidFill>
              </a:rPr>
              <a:t>Pod</a:t>
            </a:r>
          </a:p>
        </p:txBody>
      </p:sp>
      <p:sp>
        <p:nvSpPr>
          <p:cNvPr id="13" name="직사각형 12"/>
          <p:cNvSpPr/>
          <p:nvPr/>
        </p:nvSpPr>
        <p:spPr>
          <a:xfrm>
            <a:off x="1215517" y="3246545"/>
            <a:ext cx="1880749" cy="8792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kumimoji="1" lang="ko-KR" altLang="en-US" sz="1050" dirty="0">
              <a:solidFill>
                <a:schemeClr val="tx1"/>
              </a:solidFill>
            </a:endParaRPr>
          </a:p>
        </p:txBody>
      </p:sp>
      <p:sp>
        <p:nvSpPr>
          <p:cNvPr id="16" name="직사각형 15"/>
          <p:cNvSpPr/>
          <p:nvPr/>
        </p:nvSpPr>
        <p:spPr>
          <a:xfrm>
            <a:off x="1277942" y="3455747"/>
            <a:ext cx="1787103" cy="31267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1200" b="1" dirty="0">
                <a:solidFill>
                  <a:schemeClr val="bg1"/>
                </a:solidFill>
              </a:rPr>
              <a:t>Port: 8001</a:t>
            </a:r>
            <a:endParaRPr lang="ko-KR" altLang="en-US" sz="1200" b="1" dirty="0">
              <a:solidFill>
                <a:schemeClr val="bg1"/>
              </a:solidFill>
            </a:endParaRPr>
          </a:p>
        </p:txBody>
      </p:sp>
      <p:sp>
        <p:nvSpPr>
          <p:cNvPr id="17" name="원통[C] 16"/>
          <p:cNvSpPr/>
          <p:nvPr/>
        </p:nvSpPr>
        <p:spPr>
          <a:xfrm>
            <a:off x="3496451" y="4244472"/>
            <a:ext cx="1023928" cy="473463"/>
          </a:xfrm>
          <a:prstGeom prst="ca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dirty="0">
                <a:solidFill>
                  <a:schemeClr val="tx1"/>
                </a:solidFill>
              </a:rPr>
              <a:t>Volume</a:t>
            </a:r>
            <a:endParaRPr kumimoji="1" lang="ko-KR" altLang="en-US" sz="1600" b="1" dirty="0">
              <a:solidFill>
                <a:schemeClr val="tx1"/>
              </a:solidFill>
            </a:endParaRPr>
          </a:p>
        </p:txBody>
      </p:sp>
      <p:cxnSp>
        <p:nvCxnSpPr>
          <p:cNvPr id="18" name="구부러진 연결선[U] 17"/>
          <p:cNvCxnSpPr>
            <a:stCxn id="24" idx="3"/>
            <a:endCxn id="17" idx="1"/>
          </p:cNvCxnSpPr>
          <p:nvPr/>
        </p:nvCxnSpPr>
        <p:spPr>
          <a:xfrm>
            <a:off x="3065044" y="3952858"/>
            <a:ext cx="943371" cy="29161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직사각형 18"/>
          <p:cNvSpPr/>
          <p:nvPr/>
        </p:nvSpPr>
        <p:spPr>
          <a:xfrm>
            <a:off x="1629237" y="3220341"/>
            <a:ext cx="910039" cy="261610"/>
          </a:xfrm>
          <a:prstGeom prst="rect">
            <a:avLst/>
          </a:prstGeom>
          <a:noFill/>
        </p:spPr>
        <p:txBody>
          <a:bodyPr wrap="none" lIns="72000" rIns="72000" anchor="ctr">
            <a:spAutoFit/>
          </a:bodyPr>
          <a:lstStyle/>
          <a:p>
            <a:pPr fontAlgn="auto" latinLnBrk="0"/>
            <a:r>
              <a:rPr lang="en-US" altLang="ko-KR" sz="1100" b="1" dirty="0">
                <a:solidFill>
                  <a:prstClr val="black"/>
                </a:solidFill>
                <a:latin typeface="Cambria" panose="02040503050406030204" pitchFamily="18" charset="0"/>
              </a:rPr>
              <a:t>Container</a:t>
            </a:r>
            <a:r>
              <a:rPr lang="ko-KR" altLang="en-US" sz="1100" b="1" dirty="0">
                <a:solidFill>
                  <a:prstClr val="black"/>
                </a:solidFill>
                <a:latin typeface="Cambria" panose="02040503050406030204" pitchFamily="18" charset="0"/>
              </a:rPr>
              <a:t> </a:t>
            </a:r>
            <a:r>
              <a:rPr lang="en-US" altLang="ko-KR" sz="1100" b="1" dirty="0">
                <a:solidFill>
                  <a:prstClr val="black"/>
                </a:solidFill>
                <a:latin typeface="Cambria" panose="02040503050406030204" pitchFamily="18" charset="0"/>
              </a:rPr>
              <a:t>A</a:t>
            </a:r>
            <a:endParaRPr lang="ko-KR" altLang="en-US" sz="1100" b="1" dirty="0">
              <a:latin typeface="Cambria" panose="02040503050406030204" pitchFamily="18" charset="0"/>
            </a:endParaRPr>
          </a:p>
        </p:txBody>
      </p:sp>
      <p:sp>
        <p:nvSpPr>
          <p:cNvPr id="24" name="직사각형 23"/>
          <p:cNvSpPr/>
          <p:nvPr/>
        </p:nvSpPr>
        <p:spPr>
          <a:xfrm>
            <a:off x="1277941" y="3796519"/>
            <a:ext cx="1787103" cy="312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900" dirty="0">
                <a:solidFill>
                  <a:schemeClr val="tx1"/>
                </a:solidFill>
              </a:rPr>
              <a:t>/log</a:t>
            </a:r>
            <a:endParaRPr lang="ko-KR" altLang="en-US" sz="900" dirty="0">
              <a:solidFill>
                <a:schemeClr val="tx1"/>
              </a:solidFill>
            </a:endParaRPr>
          </a:p>
        </p:txBody>
      </p:sp>
      <p:sp>
        <p:nvSpPr>
          <p:cNvPr id="26" name="모서리가 둥근 직사각형 25"/>
          <p:cNvSpPr/>
          <p:nvPr/>
        </p:nvSpPr>
        <p:spPr>
          <a:xfrm>
            <a:off x="2434462" y="2477184"/>
            <a:ext cx="1222394" cy="30374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lvl="0"/>
            <a:r>
              <a:rPr lang="en-US" altLang="ko-KR" sz="1200" b="1" dirty="0">
                <a:solidFill>
                  <a:schemeClr val="bg1"/>
                </a:solidFill>
              </a:rPr>
              <a:t>   10.1.1.10</a:t>
            </a:r>
            <a:endParaRPr lang="ko-KR" altLang="en-US" sz="1200" b="1" dirty="0">
              <a:solidFill>
                <a:schemeClr val="bg1"/>
              </a:solidFill>
            </a:endParaRPr>
          </a:p>
        </p:txBody>
      </p:sp>
      <p:sp>
        <p:nvSpPr>
          <p:cNvPr id="27" name="직사각형 26"/>
          <p:cNvSpPr/>
          <p:nvPr/>
        </p:nvSpPr>
        <p:spPr>
          <a:xfrm>
            <a:off x="1226023" y="4337602"/>
            <a:ext cx="1880749" cy="8792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kumimoji="1" lang="ko-KR" altLang="en-US" sz="1050" dirty="0">
              <a:solidFill>
                <a:schemeClr val="tx1"/>
              </a:solidFill>
            </a:endParaRPr>
          </a:p>
        </p:txBody>
      </p:sp>
      <p:sp>
        <p:nvSpPr>
          <p:cNvPr id="28" name="직사각형 27"/>
          <p:cNvSpPr/>
          <p:nvPr/>
        </p:nvSpPr>
        <p:spPr>
          <a:xfrm>
            <a:off x="1288448" y="4546804"/>
            <a:ext cx="1787103" cy="31267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1200" b="1" dirty="0">
                <a:solidFill>
                  <a:schemeClr val="bg1"/>
                </a:solidFill>
              </a:rPr>
              <a:t>Port: 8005 </a:t>
            </a:r>
            <a:endParaRPr lang="ko-KR" altLang="en-US" sz="1200" b="1" dirty="0">
              <a:solidFill>
                <a:schemeClr val="bg1"/>
              </a:solidFill>
            </a:endParaRPr>
          </a:p>
        </p:txBody>
      </p:sp>
      <p:sp>
        <p:nvSpPr>
          <p:cNvPr id="29" name="직사각형 28"/>
          <p:cNvSpPr/>
          <p:nvPr/>
        </p:nvSpPr>
        <p:spPr>
          <a:xfrm>
            <a:off x="1639743" y="4311398"/>
            <a:ext cx="910039" cy="261610"/>
          </a:xfrm>
          <a:prstGeom prst="rect">
            <a:avLst/>
          </a:prstGeom>
          <a:noFill/>
        </p:spPr>
        <p:txBody>
          <a:bodyPr wrap="none" lIns="72000" rIns="72000" anchor="ctr">
            <a:spAutoFit/>
          </a:bodyPr>
          <a:lstStyle/>
          <a:p>
            <a:pPr fontAlgn="auto" latinLnBrk="0"/>
            <a:r>
              <a:rPr lang="en-US" altLang="ko-KR" sz="1100" b="1" dirty="0">
                <a:solidFill>
                  <a:prstClr val="black"/>
                </a:solidFill>
                <a:latin typeface="Cambria" panose="02040503050406030204" pitchFamily="18" charset="0"/>
              </a:rPr>
              <a:t>Container B</a:t>
            </a:r>
            <a:endParaRPr lang="ko-KR" altLang="en-US" sz="1100" b="1" dirty="0">
              <a:latin typeface="Cambria" panose="02040503050406030204" pitchFamily="18" charset="0"/>
            </a:endParaRPr>
          </a:p>
        </p:txBody>
      </p:sp>
      <p:sp>
        <p:nvSpPr>
          <p:cNvPr id="30" name="직사각형 29"/>
          <p:cNvSpPr/>
          <p:nvPr/>
        </p:nvSpPr>
        <p:spPr>
          <a:xfrm>
            <a:off x="1288447" y="4887577"/>
            <a:ext cx="1787103" cy="312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900" dirty="0">
                <a:solidFill>
                  <a:schemeClr val="tx1"/>
                </a:solidFill>
              </a:rPr>
              <a:t>/log</a:t>
            </a:r>
            <a:endParaRPr lang="ko-KR" altLang="en-US" sz="900" dirty="0">
              <a:solidFill>
                <a:schemeClr val="tx1"/>
              </a:solidFill>
            </a:endParaRPr>
          </a:p>
        </p:txBody>
      </p:sp>
      <p:cxnSp>
        <p:nvCxnSpPr>
          <p:cNvPr id="31" name="구부러진 연결선[U] 30"/>
          <p:cNvCxnSpPr>
            <a:stCxn id="30" idx="3"/>
            <a:endCxn id="17" idx="3"/>
          </p:cNvCxnSpPr>
          <p:nvPr/>
        </p:nvCxnSpPr>
        <p:spPr>
          <a:xfrm flipV="1">
            <a:off x="3075550" y="4717935"/>
            <a:ext cx="932865" cy="32598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직사각형 40"/>
          <p:cNvSpPr/>
          <p:nvPr/>
        </p:nvSpPr>
        <p:spPr>
          <a:xfrm>
            <a:off x="1215514" y="5419802"/>
            <a:ext cx="1891256" cy="5553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kumimoji="1" lang="ko-KR" altLang="en-US" sz="1050" dirty="0">
              <a:solidFill>
                <a:schemeClr val="tx1"/>
              </a:solidFill>
            </a:endParaRPr>
          </a:p>
        </p:txBody>
      </p:sp>
      <p:sp>
        <p:nvSpPr>
          <p:cNvPr id="42" name="직사각형 41"/>
          <p:cNvSpPr/>
          <p:nvPr/>
        </p:nvSpPr>
        <p:spPr>
          <a:xfrm>
            <a:off x="1277941" y="5629004"/>
            <a:ext cx="1787103" cy="312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900" dirty="0">
                <a:solidFill>
                  <a:schemeClr val="tx1"/>
                </a:solidFill>
              </a:rPr>
              <a:t>command</a:t>
            </a:r>
            <a:endParaRPr lang="ko-KR" altLang="en-US" sz="900" dirty="0">
              <a:solidFill>
                <a:schemeClr val="tx1"/>
              </a:solidFill>
            </a:endParaRPr>
          </a:p>
        </p:txBody>
      </p:sp>
      <p:sp>
        <p:nvSpPr>
          <p:cNvPr id="43" name="직사각형 42"/>
          <p:cNvSpPr/>
          <p:nvPr/>
        </p:nvSpPr>
        <p:spPr>
          <a:xfrm>
            <a:off x="1471497" y="5368340"/>
            <a:ext cx="1817357" cy="312128"/>
          </a:xfrm>
          <a:prstGeom prst="rect">
            <a:avLst/>
          </a:prstGeom>
          <a:noFill/>
        </p:spPr>
        <p:txBody>
          <a:bodyPr wrap="none" lIns="72000" rIns="72000" anchor="ctr">
            <a:spAutoFit/>
          </a:bodyPr>
          <a:lstStyle/>
          <a:p>
            <a:pPr fontAlgn="auto" latinLnBrk="0"/>
            <a:r>
              <a:rPr lang="ko-KR" altLang="en-US" sz="1100" b="1">
                <a:solidFill>
                  <a:prstClr val="black"/>
                </a:solidFill>
                <a:latin typeface="Cambria" panose="02040503050406030204" pitchFamily="18" charset="0"/>
              </a:rPr>
              <a:t>초기화 </a:t>
            </a:r>
            <a:r>
              <a:rPr lang="en-US" altLang="ko-KR" sz="1100" b="1" dirty="0">
                <a:solidFill>
                  <a:prstClr val="black"/>
                </a:solidFill>
                <a:latin typeface="Cambria" panose="02040503050406030204" pitchFamily="18" charset="0"/>
              </a:rPr>
              <a:t>Container</a:t>
            </a:r>
            <a:endParaRPr lang="ko-KR" altLang="en-US" sz="1100" b="1" dirty="0">
              <a:latin typeface="Cambria" panose="02040503050406030204" pitchFamily="18" charset="0"/>
            </a:endParaRPr>
          </a:p>
        </p:txBody>
      </p:sp>
      <p:sp>
        <p:nvSpPr>
          <p:cNvPr id="40" name="모서리가 둥근 직사각형 39"/>
          <p:cNvSpPr/>
          <p:nvPr/>
        </p:nvSpPr>
        <p:spPr>
          <a:xfrm>
            <a:off x="1129397" y="2683024"/>
            <a:ext cx="1222394" cy="30374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lvl="0"/>
            <a:r>
              <a:rPr lang="en-US" altLang="ko-KR" sz="1200" b="1" dirty="0">
                <a:solidFill>
                  <a:schemeClr val="bg1"/>
                </a:solidFill>
              </a:rPr>
              <a:t>10.1.1.10:8001</a:t>
            </a:r>
            <a:endParaRPr lang="ko-KR" altLang="en-US" sz="1200" b="1" dirty="0">
              <a:solidFill>
                <a:schemeClr val="bg1"/>
              </a:solidFill>
            </a:endParaRPr>
          </a:p>
        </p:txBody>
      </p:sp>
      <p:sp>
        <p:nvSpPr>
          <p:cNvPr id="45" name="모서리가 둥근 직사각형 44"/>
          <p:cNvSpPr/>
          <p:nvPr/>
        </p:nvSpPr>
        <p:spPr>
          <a:xfrm>
            <a:off x="1125256" y="2348880"/>
            <a:ext cx="1222394" cy="30374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lvl="0"/>
            <a:r>
              <a:rPr lang="en-US" altLang="ko-KR" sz="1200" b="1" dirty="0">
                <a:solidFill>
                  <a:schemeClr val="bg1"/>
                </a:solidFill>
              </a:rPr>
              <a:t>10.1.1.10:8005</a:t>
            </a:r>
            <a:endParaRPr lang="ko-KR" altLang="en-US" sz="1200" b="1" dirty="0">
              <a:solidFill>
                <a:schemeClr val="bg1"/>
              </a:solidFill>
            </a:endParaRPr>
          </a:p>
        </p:txBody>
      </p:sp>
      <p:cxnSp>
        <p:nvCxnSpPr>
          <p:cNvPr id="33" name="구부러진 연결선[U] 32"/>
          <p:cNvCxnSpPr>
            <a:stCxn id="45" idx="1"/>
            <a:endCxn id="27" idx="1"/>
          </p:cNvCxnSpPr>
          <p:nvPr/>
        </p:nvCxnSpPr>
        <p:spPr>
          <a:xfrm rot="10800000" flipH="1" flipV="1">
            <a:off x="1125255" y="2500752"/>
            <a:ext cx="100767" cy="2276494"/>
          </a:xfrm>
          <a:prstGeom prst="curvedConnector3">
            <a:avLst>
              <a:gd name="adj1" fmla="val -22686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구부러진 연결선[U] 46"/>
          <p:cNvCxnSpPr>
            <a:stCxn id="40" idx="1"/>
            <a:endCxn id="13" idx="1"/>
          </p:cNvCxnSpPr>
          <p:nvPr/>
        </p:nvCxnSpPr>
        <p:spPr>
          <a:xfrm rot="10800000" flipH="1" flipV="1">
            <a:off x="1129397" y="2834895"/>
            <a:ext cx="86120" cy="851293"/>
          </a:xfrm>
          <a:prstGeom prst="curvedConnector3">
            <a:avLst>
              <a:gd name="adj1" fmla="val -265444"/>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547E86B-85AC-A741-A897-6A9A49C78100}"/>
              </a:ext>
            </a:extLst>
          </p:cNvPr>
          <p:cNvSpPr>
            <a:spLocks noGrp="1"/>
          </p:cNvSpPr>
          <p:nvPr>
            <p:ph type="title"/>
          </p:nvPr>
        </p:nvSpPr>
        <p:spPr/>
        <p:txBody>
          <a:bodyPr/>
          <a:lstStyle/>
          <a:p>
            <a:r>
              <a:rPr lang="en-KR" dirty="0"/>
              <a:t>Pod</a:t>
            </a:r>
          </a:p>
        </p:txBody>
      </p:sp>
    </p:spTree>
    <p:extLst>
      <p:ext uri="{BB962C8B-B14F-4D97-AF65-F5344CB8AC3E}">
        <p14:creationId xmlns:p14="http://schemas.microsoft.com/office/powerpoint/2010/main" val="1513513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5241032" y="2440047"/>
            <a:ext cx="4536504" cy="3293209"/>
          </a:xfrm>
          <a:prstGeom prst="rect">
            <a:avLst/>
          </a:prstGeom>
        </p:spPr>
        <p:txBody>
          <a:bodyPr wrap="square">
            <a:spAutoFit/>
          </a:bodyPr>
          <a:lstStyle/>
          <a:p>
            <a:pPr marL="285750" indent="-285750">
              <a:buFont typeface="Arial" charset="0"/>
              <a:buChar char="•"/>
            </a:pPr>
            <a:r>
              <a:rPr lang="en-US" altLang="ko-KR" sz="1600" b="1" dirty="0"/>
              <a:t>K8s</a:t>
            </a:r>
            <a:r>
              <a:rPr lang="ko-KR" altLang="en-US" sz="1600" b="1" dirty="0"/>
              <a:t>의 최소 배포 단위</a:t>
            </a:r>
            <a:endParaRPr lang="en-US" altLang="ko-KR" sz="1600" b="1" dirty="0"/>
          </a:p>
          <a:p>
            <a:pPr marL="285750" indent="-285750">
              <a:buFont typeface="Arial" charset="0"/>
              <a:buChar char="•"/>
            </a:pPr>
            <a:endParaRPr lang="en-US" altLang="ko-KR" sz="1600" dirty="0"/>
          </a:p>
          <a:p>
            <a:pPr marL="285750" indent="-285750">
              <a:buFont typeface="Arial" charset="0"/>
              <a:buChar char="•"/>
            </a:pPr>
            <a:r>
              <a:rPr lang="ko-KR" altLang="en-US" sz="1600" dirty="0"/>
              <a:t>단일 컨테이너</a:t>
            </a:r>
            <a:r>
              <a:rPr lang="en-US" altLang="ko-KR" sz="1600" dirty="0"/>
              <a:t>,</a:t>
            </a:r>
            <a:r>
              <a:rPr lang="ko-KR" altLang="en-US" sz="1600" dirty="0"/>
              <a:t> 다중컨테이너</a:t>
            </a:r>
            <a:endParaRPr lang="en-US" altLang="ko-KR" sz="1600" dirty="0"/>
          </a:p>
          <a:p>
            <a:pPr marL="285750" indent="-285750">
              <a:buFont typeface="Arial" charset="0"/>
              <a:buChar char="•"/>
            </a:pPr>
            <a:endParaRPr lang="en-US" altLang="ko-KR" sz="1600" dirty="0"/>
          </a:p>
          <a:p>
            <a:pPr marL="285750" indent="-285750">
              <a:buFont typeface="Arial" charset="0"/>
              <a:buChar char="•"/>
            </a:pPr>
            <a:r>
              <a:rPr lang="ko-KR" altLang="en-US" sz="1600" dirty="0"/>
              <a:t>초기화 컨테이너</a:t>
            </a:r>
            <a:r>
              <a:rPr lang="en-US" altLang="ko-KR" sz="1600" dirty="0"/>
              <a:t>, </a:t>
            </a:r>
            <a:r>
              <a:rPr lang="ko-KR" altLang="en-US" sz="1600" dirty="0"/>
              <a:t>사이드카</a:t>
            </a:r>
            <a:r>
              <a:rPr lang="en-US" altLang="ko-KR" sz="1600" dirty="0"/>
              <a:t>, </a:t>
            </a:r>
            <a:r>
              <a:rPr lang="ko-KR" altLang="en-US" sz="1600" dirty="0"/>
              <a:t>앰버서더</a:t>
            </a:r>
            <a:r>
              <a:rPr lang="en-US" altLang="ko-KR" sz="1600" dirty="0"/>
              <a:t>(ambassador),</a:t>
            </a:r>
            <a:r>
              <a:rPr lang="ko-KR" altLang="en-US" sz="1600" dirty="0"/>
              <a:t> </a:t>
            </a:r>
            <a:r>
              <a:rPr lang="en-US" altLang="ko-KR" sz="1600" dirty="0"/>
              <a:t>adaptor</a:t>
            </a:r>
            <a:r>
              <a:rPr lang="ko-KR" altLang="en-US" sz="1600" dirty="0"/>
              <a:t> 컨테이너</a:t>
            </a:r>
            <a:r>
              <a:rPr lang="en-US" altLang="ko-KR" sz="1600" dirty="0"/>
              <a:t> </a:t>
            </a:r>
            <a:r>
              <a:rPr lang="ko-KR" altLang="en-US" sz="1600" dirty="0"/>
              <a:t>추가</a:t>
            </a:r>
            <a:endParaRPr lang="en-US" altLang="ko-KR" sz="1600" dirty="0"/>
          </a:p>
          <a:p>
            <a:pPr marL="285750" indent="-285750">
              <a:buFont typeface="Arial" charset="0"/>
              <a:buChar char="•"/>
            </a:pPr>
            <a:endParaRPr lang="en-US" altLang="ko-KR" sz="1600" dirty="0"/>
          </a:p>
          <a:p>
            <a:pPr marL="285750" indent="-285750">
              <a:buFont typeface="Arial" charset="0"/>
              <a:buChar char="•"/>
            </a:pPr>
            <a:r>
              <a:rPr lang="ko-KR" altLang="en-US" sz="1600" dirty="0"/>
              <a:t>유일한 </a:t>
            </a:r>
            <a:r>
              <a:rPr lang="en-US" altLang="ko-KR" sz="1600" dirty="0"/>
              <a:t>IP </a:t>
            </a:r>
            <a:r>
              <a:rPr lang="ko-KR" altLang="en-US" sz="1600" dirty="0"/>
              <a:t>할당</a:t>
            </a:r>
            <a:r>
              <a:rPr lang="en-US" altLang="ko-KR" sz="1600" dirty="0"/>
              <a:t>(DHCP)</a:t>
            </a:r>
          </a:p>
          <a:p>
            <a:pPr marL="285750" indent="-285750">
              <a:buFont typeface="Arial" charset="0"/>
              <a:buChar char="•"/>
            </a:pPr>
            <a:endParaRPr lang="en-US" altLang="ko-KR" sz="1600" dirty="0"/>
          </a:p>
          <a:p>
            <a:pPr marL="285750" indent="-285750">
              <a:buFont typeface="Arial" charset="0"/>
              <a:buChar char="•"/>
            </a:pPr>
            <a:r>
              <a:rPr lang="en-US" altLang="ko-KR" sz="1600" dirty="0"/>
              <a:t>Pod </a:t>
            </a:r>
            <a:r>
              <a:rPr lang="ko-KR" altLang="en-US" sz="1600" dirty="0"/>
              <a:t>내 컨테이너는 네트워크 네임스페이스 및 포트 공유</a:t>
            </a:r>
            <a:endParaRPr lang="en-US" altLang="ko-KR" sz="1600" dirty="0"/>
          </a:p>
          <a:p>
            <a:pPr marL="285750" indent="-285750">
              <a:buFont typeface="Arial" charset="0"/>
              <a:buChar char="•"/>
            </a:pPr>
            <a:endParaRPr lang="en-US" altLang="ko-KR" sz="1600" dirty="0"/>
          </a:p>
          <a:p>
            <a:pPr marL="285750" indent="-285750">
              <a:buFont typeface="Arial" charset="0"/>
              <a:buChar char="•"/>
            </a:pPr>
            <a:r>
              <a:rPr lang="en-US" altLang="ko-KR" sz="1600" dirty="0"/>
              <a:t>Pod </a:t>
            </a:r>
            <a:r>
              <a:rPr lang="ko-KR" altLang="en-US" sz="1600" dirty="0"/>
              <a:t>내 저장소 공유</a:t>
            </a:r>
          </a:p>
        </p:txBody>
      </p:sp>
      <p:grpSp>
        <p:nvGrpSpPr>
          <p:cNvPr id="34" name="그룹 33"/>
          <p:cNvGrpSpPr/>
          <p:nvPr/>
        </p:nvGrpSpPr>
        <p:grpSpPr>
          <a:xfrm>
            <a:off x="488504" y="1664840"/>
            <a:ext cx="4104456" cy="324000"/>
            <a:chOff x="272539" y="1620083"/>
            <a:chExt cx="4535745" cy="324000"/>
          </a:xfrm>
        </p:grpSpPr>
        <p:sp>
          <p:nvSpPr>
            <p:cNvPr id="35" name="직사각형 34"/>
            <p:cNvSpPr/>
            <p:nvPr/>
          </p:nvSpPr>
          <p:spPr>
            <a:xfrm>
              <a:off x="272795" y="1620083"/>
              <a:ext cx="4535489" cy="324000"/>
            </a:xfrm>
            <a:prstGeom prst="rect">
              <a:avLst/>
            </a:prstGeom>
            <a:noFill/>
            <a:ln w="6350" cap="flat" cmpd="sng" algn="ctr">
              <a:noFill/>
              <a:prstDash val="solid"/>
            </a:ln>
            <a:effectLst/>
          </p:spPr>
          <p:txBody>
            <a:bodyPr lIns="0" rIns="0" rtlCol="0" anchor="ctr"/>
            <a:lstStyle/>
            <a:p>
              <a:pPr marL="0" marR="0" lvl="0" indent="0" algn="ctr" defTabSz="889000" eaLnBrk="1" fontAlgn="base" latinLnBrk="0" hangingPunct="1">
                <a:lnSpc>
                  <a:spcPct val="90000"/>
                </a:lnSpc>
                <a:spcBef>
                  <a:spcPct val="0"/>
                </a:spcBef>
                <a:spcAft>
                  <a:spcPct val="35000"/>
                </a:spcAft>
                <a:buClrTx/>
                <a:buSzTx/>
                <a:buFontTx/>
                <a:buNone/>
                <a:tabLst/>
                <a:defRPr/>
              </a:pPr>
              <a:r>
                <a:rPr kumimoji="1" lang="en-US" altLang="ko-KR" b="1" i="0" u="none" strike="noStrike" kern="0" cap="none" spc="0" normalizeH="0" baseline="0" noProof="0" dirty="0">
                  <a:ln>
                    <a:noFill/>
                  </a:ln>
                  <a:solidFill>
                    <a:srgbClr val="000000"/>
                  </a:solidFill>
                  <a:effectLst/>
                  <a:uLnTx/>
                  <a:uFillTx/>
                  <a:latin typeface="맑은 고딕"/>
                  <a:ea typeface="맑은 고딕"/>
                  <a:cs typeface="+mn-cs"/>
                </a:rPr>
                <a:t>[</a:t>
              </a:r>
              <a:r>
                <a:rPr kumimoji="1" lang="en-US" altLang="ko-KR" b="1" kern="0" noProof="0" dirty="0">
                  <a:solidFill>
                    <a:srgbClr val="000000"/>
                  </a:solidFill>
                  <a:latin typeface="맑은 고딕"/>
                  <a:ea typeface="맑은 고딕"/>
                </a:rPr>
                <a:t>Pod </a:t>
              </a:r>
              <a:r>
                <a:rPr kumimoji="1" lang="ko-KR" altLang="en-US" b="1" kern="0" noProof="0" dirty="0">
                  <a:solidFill>
                    <a:srgbClr val="000000"/>
                  </a:solidFill>
                  <a:latin typeface="맑은 고딕"/>
                  <a:ea typeface="맑은 고딕"/>
                </a:rPr>
                <a:t>구조</a:t>
              </a:r>
              <a:r>
                <a:rPr kumimoji="1" lang="en-US" altLang="ko-KR" b="1" i="0" u="none" strike="noStrike" kern="0" cap="none" spc="0" normalizeH="0" baseline="0" noProof="0" dirty="0">
                  <a:ln>
                    <a:noFill/>
                  </a:ln>
                  <a:solidFill>
                    <a:srgbClr val="000000"/>
                  </a:solidFill>
                  <a:effectLst/>
                  <a:uLnTx/>
                  <a:uFillTx/>
                  <a:latin typeface="맑은 고딕"/>
                  <a:ea typeface="맑은 고딕"/>
                  <a:cs typeface="+mn-cs"/>
                </a:rPr>
                <a:t>]</a:t>
              </a:r>
              <a:endParaRPr kumimoji="1" lang="ko-KR" altLang="en-US" b="1" i="0" u="none" strike="noStrike" kern="0" cap="none" spc="0" normalizeH="0" baseline="0" noProof="0" dirty="0">
                <a:ln>
                  <a:noFill/>
                </a:ln>
                <a:solidFill>
                  <a:srgbClr val="000000"/>
                </a:solidFill>
                <a:effectLst/>
                <a:uLnTx/>
                <a:uFillTx/>
                <a:latin typeface="맑은 고딕"/>
                <a:ea typeface="맑은 고딕"/>
                <a:cs typeface="+mn-cs"/>
              </a:endParaRPr>
            </a:p>
          </p:txBody>
        </p:sp>
        <p:cxnSp>
          <p:nvCxnSpPr>
            <p:cNvPr id="36" name="직선 연결선 5"/>
            <p:cNvCxnSpPr/>
            <p:nvPr/>
          </p:nvCxnSpPr>
          <p:spPr>
            <a:xfrm>
              <a:off x="272539" y="1922442"/>
              <a:ext cx="4535744" cy="0"/>
            </a:xfrm>
            <a:prstGeom prst="line">
              <a:avLst/>
            </a:prstGeom>
            <a:noFill/>
            <a:ln w="3175" cap="flat" cmpd="sng" algn="ctr">
              <a:solidFill>
                <a:srgbClr val="000000">
                  <a:lumMod val="75000"/>
                  <a:lumOff val="25000"/>
                </a:srgbClr>
              </a:solidFill>
              <a:prstDash val="solid"/>
            </a:ln>
            <a:effectLst/>
          </p:spPr>
        </p:cxnSp>
      </p:grpSp>
      <p:grpSp>
        <p:nvGrpSpPr>
          <p:cNvPr id="37" name="그룹 36"/>
          <p:cNvGrpSpPr/>
          <p:nvPr/>
        </p:nvGrpSpPr>
        <p:grpSpPr>
          <a:xfrm>
            <a:off x="5169024" y="1664840"/>
            <a:ext cx="4104456" cy="324000"/>
            <a:chOff x="272539" y="1620083"/>
            <a:chExt cx="4535745" cy="324000"/>
          </a:xfrm>
        </p:grpSpPr>
        <p:sp>
          <p:nvSpPr>
            <p:cNvPr id="38" name="직사각형 37"/>
            <p:cNvSpPr/>
            <p:nvPr/>
          </p:nvSpPr>
          <p:spPr>
            <a:xfrm>
              <a:off x="272795" y="1620083"/>
              <a:ext cx="4535489" cy="324000"/>
            </a:xfrm>
            <a:prstGeom prst="rect">
              <a:avLst/>
            </a:prstGeom>
            <a:noFill/>
            <a:ln w="6350" cap="flat" cmpd="sng" algn="ctr">
              <a:noFill/>
              <a:prstDash val="solid"/>
            </a:ln>
            <a:effectLst/>
          </p:spPr>
          <p:txBody>
            <a:bodyPr lIns="0" rIns="0" rtlCol="0" anchor="ctr"/>
            <a:lstStyle/>
            <a:p>
              <a:pPr marL="0" marR="0" lvl="0" indent="0" algn="ctr" defTabSz="889000" eaLnBrk="1" fontAlgn="base" latinLnBrk="0" hangingPunct="1">
                <a:lnSpc>
                  <a:spcPct val="90000"/>
                </a:lnSpc>
                <a:spcBef>
                  <a:spcPct val="0"/>
                </a:spcBef>
                <a:spcAft>
                  <a:spcPct val="35000"/>
                </a:spcAft>
                <a:buClrTx/>
                <a:buSzTx/>
                <a:buFontTx/>
                <a:buNone/>
                <a:tabLst/>
                <a:defRPr/>
              </a:pPr>
              <a:r>
                <a:rPr kumimoji="1" lang="en-US" altLang="ko-KR" b="1" kern="0" dirty="0">
                  <a:solidFill>
                    <a:srgbClr val="000000"/>
                  </a:solidFill>
                  <a:latin typeface="맑은 고딕"/>
                  <a:ea typeface="맑은 고딕"/>
                </a:rPr>
                <a:t>[ Pod </a:t>
              </a:r>
              <a:r>
                <a:rPr kumimoji="1" lang="ko-KR" altLang="en-US" b="1" kern="0" dirty="0">
                  <a:solidFill>
                    <a:srgbClr val="000000"/>
                  </a:solidFill>
                  <a:latin typeface="맑은 고딕"/>
                  <a:ea typeface="맑은 고딕"/>
                </a:rPr>
                <a:t>특징 </a:t>
              </a:r>
              <a:r>
                <a:rPr kumimoji="1" lang="en-US" altLang="ko-KR" b="1" kern="0" dirty="0">
                  <a:solidFill>
                    <a:srgbClr val="000000"/>
                  </a:solidFill>
                  <a:latin typeface="맑은 고딕"/>
                  <a:ea typeface="맑은 고딕"/>
                </a:rPr>
                <a:t>]</a:t>
              </a:r>
              <a:endParaRPr kumimoji="1" lang="ko-KR" altLang="en-US" b="1" i="0" u="none" strike="noStrike" kern="0" cap="none" spc="0" normalizeH="0" baseline="0" noProof="0" dirty="0">
                <a:ln>
                  <a:noFill/>
                </a:ln>
                <a:solidFill>
                  <a:srgbClr val="000000"/>
                </a:solidFill>
                <a:effectLst/>
                <a:uLnTx/>
                <a:uFillTx/>
                <a:latin typeface="맑은 고딕"/>
                <a:ea typeface="맑은 고딕"/>
                <a:cs typeface="+mn-cs"/>
              </a:endParaRPr>
            </a:p>
          </p:txBody>
        </p:sp>
        <p:cxnSp>
          <p:nvCxnSpPr>
            <p:cNvPr id="39" name="직선 연결선 44"/>
            <p:cNvCxnSpPr/>
            <p:nvPr/>
          </p:nvCxnSpPr>
          <p:spPr>
            <a:xfrm>
              <a:off x="272539" y="1922442"/>
              <a:ext cx="4535744" cy="0"/>
            </a:xfrm>
            <a:prstGeom prst="line">
              <a:avLst/>
            </a:prstGeom>
            <a:noFill/>
            <a:ln w="3175" cap="flat" cmpd="sng" algn="ctr">
              <a:solidFill>
                <a:srgbClr val="000000">
                  <a:lumMod val="75000"/>
                  <a:lumOff val="25000"/>
                </a:srgbClr>
              </a:solidFill>
              <a:prstDash val="solid"/>
            </a:ln>
            <a:effectLst/>
          </p:spPr>
        </p:cxnSp>
      </p:grpSp>
      <p:sp>
        <p:nvSpPr>
          <p:cNvPr id="5" name="AutoShape 2" descr="https://d33wubrfki0l68.cloudfront.net/aecab1f649bc640ebef1f05581bfcc91a48038c4/728d6/images/docs/pod.svg"/>
          <p:cNvSpPr>
            <a:spLocks noChangeAspect="1" noChangeArrowheads="1"/>
          </p:cNvSpPr>
          <p:nvPr/>
        </p:nvSpPr>
        <p:spPr bwMode="auto">
          <a:xfrm>
            <a:off x="1673366" y="2776562"/>
            <a:ext cx="2389165" cy="1893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sz="1600"/>
          </a:p>
        </p:txBody>
      </p:sp>
      <p:sp>
        <p:nvSpPr>
          <p:cNvPr id="12" name="직사각형 11"/>
          <p:cNvSpPr/>
          <p:nvPr/>
        </p:nvSpPr>
        <p:spPr>
          <a:xfrm>
            <a:off x="963595" y="2887213"/>
            <a:ext cx="3808705" cy="3422107"/>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b="1" dirty="0">
                <a:solidFill>
                  <a:schemeClr val="tx1"/>
                </a:solidFill>
              </a:rPr>
              <a:t>Pod</a:t>
            </a:r>
          </a:p>
        </p:txBody>
      </p:sp>
      <p:sp>
        <p:nvSpPr>
          <p:cNvPr id="13" name="직사각형 12"/>
          <p:cNvSpPr/>
          <p:nvPr/>
        </p:nvSpPr>
        <p:spPr>
          <a:xfrm>
            <a:off x="1215517" y="3246545"/>
            <a:ext cx="1880749" cy="8792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kumimoji="1" lang="ko-KR" altLang="en-US" sz="1050" dirty="0">
              <a:solidFill>
                <a:schemeClr val="tx1"/>
              </a:solidFill>
            </a:endParaRPr>
          </a:p>
        </p:txBody>
      </p:sp>
      <p:sp>
        <p:nvSpPr>
          <p:cNvPr id="16" name="직사각형 15"/>
          <p:cNvSpPr/>
          <p:nvPr/>
        </p:nvSpPr>
        <p:spPr>
          <a:xfrm>
            <a:off x="1277942" y="3455747"/>
            <a:ext cx="1787103" cy="31267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1200" b="1" dirty="0">
                <a:solidFill>
                  <a:schemeClr val="bg1"/>
                </a:solidFill>
              </a:rPr>
              <a:t>Port: 8001</a:t>
            </a:r>
            <a:endParaRPr lang="ko-KR" altLang="en-US" sz="1200" b="1" dirty="0">
              <a:solidFill>
                <a:schemeClr val="bg1"/>
              </a:solidFill>
            </a:endParaRPr>
          </a:p>
        </p:txBody>
      </p:sp>
      <p:sp>
        <p:nvSpPr>
          <p:cNvPr id="17" name="원통[C] 16"/>
          <p:cNvSpPr/>
          <p:nvPr/>
        </p:nvSpPr>
        <p:spPr>
          <a:xfrm>
            <a:off x="3496451" y="4244472"/>
            <a:ext cx="1023928" cy="473463"/>
          </a:xfrm>
          <a:prstGeom prst="ca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dirty="0">
                <a:solidFill>
                  <a:schemeClr val="tx1"/>
                </a:solidFill>
              </a:rPr>
              <a:t>Volume</a:t>
            </a:r>
            <a:endParaRPr kumimoji="1" lang="ko-KR" altLang="en-US" sz="1600" b="1" dirty="0">
              <a:solidFill>
                <a:schemeClr val="tx1"/>
              </a:solidFill>
            </a:endParaRPr>
          </a:p>
        </p:txBody>
      </p:sp>
      <p:cxnSp>
        <p:nvCxnSpPr>
          <p:cNvPr id="18" name="구부러진 연결선[U] 17"/>
          <p:cNvCxnSpPr>
            <a:stCxn id="24" idx="3"/>
            <a:endCxn id="17" idx="1"/>
          </p:cNvCxnSpPr>
          <p:nvPr/>
        </p:nvCxnSpPr>
        <p:spPr>
          <a:xfrm>
            <a:off x="3065044" y="3952858"/>
            <a:ext cx="943371" cy="29161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직사각형 18"/>
          <p:cNvSpPr/>
          <p:nvPr/>
        </p:nvSpPr>
        <p:spPr>
          <a:xfrm>
            <a:off x="1629237" y="3220341"/>
            <a:ext cx="910039" cy="261610"/>
          </a:xfrm>
          <a:prstGeom prst="rect">
            <a:avLst/>
          </a:prstGeom>
          <a:noFill/>
        </p:spPr>
        <p:txBody>
          <a:bodyPr wrap="none" lIns="72000" rIns="72000" anchor="ctr">
            <a:spAutoFit/>
          </a:bodyPr>
          <a:lstStyle/>
          <a:p>
            <a:pPr fontAlgn="auto" latinLnBrk="0"/>
            <a:r>
              <a:rPr lang="en-US" altLang="ko-KR" sz="1100" b="1" dirty="0">
                <a:solidFill>
                  <a:prstClr val="black"/>
                </a:solidFill>
                <a:latin typeface="Cambria" panose="02040503050406030204" pitchFamily="18" charset="0"/>
              </a:rPr>
              <a:t>Container</a:t>
            </a:r>
            <a:r>
              <a:rPr lang="ko-KR" altLang="en-US" sz="1100" b="1" dirty="0">
                <a:solidFill>
                  <a:prstClr val="black"/>
                </a:solidFill>
                <a:latin typeface="Cambria" panose="02040503050406030204" pitchFamily="18" charset="0"/>
              </a:rPr>
              <a:t> </a:t>
            </a:r>
            <a:r>
              <a:rPr lang="en-US" altLang="ko-KR" sz="1100" b="1" dirty="0">
                <a:solidFill>
                  <a:prstClr val="black"/>
                </a:solidFill>
                <a:latin typeface="Cambria" panose="02040503050406030204" pitchFamily="18" charset="0"/>
              </a:rPr>
              <a:t>A</a:t>
            </a:r>
            <a:endParaRPr lang="ko-KR" altLang="en-US" sz="1100" b="1" dirty="0">
              <a:latin typeface="Cambria" panose="02040503050406030204" pitchFamily="18" charset="0"/>
            </a:endParaRPr>
          </a:p>
        </p:txBody>
      </p:sp>
      <p:sp>
        <p:nvSpPr>
          <p:cNvPr id="24" name="직사각형 23"/>
          <p:cNvSpPr/>
          <p:nvPr/>
        </p:nvSpPr>
        <p:spPr>
          <a:xfrm>
            <a:off x="1277941" y="3796519"/>
            <a:ext cx="1787103" cy="312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900" dirty="0">
                <a:solidFill>
                  <a:schemeClr val="tx1"/>
                </a:solidFill>
              </a:rPr>
              <a:t>/log</a:t>
            </a:r>
            <a:endParaRPr lang="ko-KR" altLang="en-US" sz="900" dirty="0">
              <a:solidFill>
                <a:schemeClr val="tx1"/>
              </a:solidFill>
            </a:endParaRPr>
          </a:p>
        </p:txBody>
      </p:sp>
      <p:sp>
        <p:nvSpPr>
          <p:cNvPr id="26" name="모서리가 둥근 직사각형 25"/>
          <p:cNvSpPr/>
          <p:nvPr/>
        </p:nvSpPr>
        <p:spPr>
          <a:xfrm>
            <a:off x="2434462" y="2477184"/>
            <a:ext cx="1222394" cy="30374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lvl="0"/>
            <a:r>
              <a:rPr lang="en-US" altLang="ko-KR" sz="1200" b="1" dirty="0">
                <a:solidFill>
                  <a:schemeClr val="bg1"/>
                </a:solidFill>
              </a:rPr>
              <a:t>   10.1.1.10</a:t>
            </a:r>
            <a:endParaRPr lang="ko-KR" altLang="en-US" sz="1200" b="1" dirty="0">
              <a:solidFill>
                <a:schemeClr val="bg1"/>
              </a:solidFill>
            </a:endParaRPr>
          </a:p>
        </p:txBody>
      </p:sp>
      <p:sp>
        <p:nvSpPr>
          <p:cNvPr id="27" name="직사각형 26"/>
          <p:cNvSpPr/>
          <p:nvPr/>
        </p:nvSpPr>
        <p:spPr>
          <a:xfrm>
            <a:off x="1226023" y="4337602"/>
            <a:ext cx="1880749" cy="8792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kumimoji="1" lang="ko-KR" altLang="en-US" sz="1050" dirty="0">
              <a:solidFill>
                <a:schemeClr val="tx1"/>
              </a:solidFill>
            </a:endParaRPr>
          </a:p>
        </p:txBody>
      </p:sp>
      <p:sp>
        <p:nvSpPr>
          <p:cNvPr id="28" name="직사각형 27"/>
          <p:cNvSpPr/>
          <p:nvPr/>
        </p:nvSpPr>
        <p:spPr>
          <a:xfrm>
            <a:off x="1288448" y="4546804"/>
            <a:ext cx="1787103" cy="31267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1200" b="1" dirty="0">
                <a:solidFill>
                  <a:schemeClr val="bg1"/>
                </a:solidFill>
              </a:rPr>
              <a:t>Port: 8005 </a:t>
            </a:r>
            <a:endParaRPr lang="ko-KR" altLang="en-US" sz="1200" b="1" dirty="0">
              <a:solidFill>
                <a:schemeClr val="bg1"/>
              </a:solidFill>
            </a:endParaRPr>
          </a:p>
        </p:txBody>
      </p:sp>
      <p:sp>
        <p:nvSpPr>
          <p:cNvPr id="29" name="직사각형 28"/>
          <p:cNvSpPr/>
          <p:nvPr/>
        </p:nvSpPr>
        <p:spPr>
          <a:xfrm>
            <a:off x="1639743" y="4311398"/>
            <a:ext cx="910039" cy="261610"/>
          </a:xfrm>
          <a:prstGeom prst="rect">
            <a:avLst/>
          </a:prstGeom>
          <a:noFill/>
        </p:spPr>
        <p:txBody>
          <a:bodyPr wrap="none" lIns="72000" rIns="72000" anchor="ctr">
            <a:spAutoFit/>
          </a:bodyPr>
          <a:lstStyle/>
          <a:p>
            <a:pPr fontAlgn="auto" latinLnBrk="0"/>
            <a:r>
              <a:rPr lang="en-US" altLang="ko-KR" sz="1100" b="1" dirty="0">
                <a:solidFill>
                  <a:prstClr val="black"/>
                </a:solidFill>
                <a:latin typeface="Cambria" panose="02040503050406030204" pitchFamily="18" charset="0"/>
              </a:rPr>
              <a:t>Container B</a:t>
            </a:r>
            <a:endParaRPr lang="ko-KR" altLang="en-US" sz="1100" b="1" dirty="0">
              <a:latin typeface="Cambria" panose="02040503050406030204" pitchFamily="18" charset="0"/>
            </a:endParaRPr>
          </a:p>
        </p:txBody>
      </p:sp>
      <p:sp>
        <p:nvSpPr>
          <p:cNvPr id="30" name="직사각형 29"/>
          <p:cNvSpPr/>
          <p:nvPr/>
        </p:nvSpPr>
        <p:spPr>
          <a:xfrm>
            <a:off x="1288447" y="4887577"/>
            <a:ext cx="1787103" cy="312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900" dirty="0">
                <a:solidFill>
                  <a:schemeClr val="tx1"/>
                </a:solidFill>
              </a:rPr>
              <a:t>/log</a:t>
            </a:r>
            <a:endParaRPr lang="ko-KR" altLang="en-US" sz="900" dirty="0">
              <a:solidFill>
                <a:schemeClr val="tx1"/>
              </a:solidFill>
            </a:endParaRPr>
          </a:p>
        </p:txBody>
      </p:sp>
      <p:cxnSp>
        <p:nvCxnSpPr>
          <p:cNvPr id="31" name="구부러진 연결선[U] 30"/>
          <p:cNvCxnSpPr>
            <a:stCxn id="30" idx="3"/>
            <a:endCxn id="17" idx="3"/>
          </p:cNvCxnSpPr>
          <p:nvPr/>
        </p:nvCxnSpPr>
        <p:spPr>
          <a:xfrm flipV="1">
            <a:off x="3075550" y="4717935"/>
            <a:ext cx="932865" cy="32598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직사각형 40"/>
          <p:cNvSpPr/>
          <p:nvPr/>
        </p:nvSpPr>
        <p:spPr>
          <a:xfrm>
            <a:off x="1215514" y="5419802"/>
            <a:ext cx="1891256" cy="5553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kumimoji="1" lang="ko-KR" altLang="en-US" sz="1050" dirty="0">
              <a:solidFill>
                <a:schemeClr val="tx1"/>
              </a:solidFill>
            </a:endParaRPr>
          </a:p>
        </p:txBody>
      </p:sp>
      <p:sp>
        <p:nvSpPr>
          <p:cNvPr id="42" name="직사각형 41"/>
          <p:cNvSpPr/>
          <p:nvPr/>
        </p:nvSpPr>
        <p:spPr>
          <a:xfrm>
            <a:off x="1277941" y="5629004"/>
            <a:ext cx="1787103" cy="312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900" dirty="0">
                <a:solidFill>
                  <a:schemeClr val="tx1"/>
                </a:solidFill>
              </a:rPr>
              <a:t>command</a:t>
            </a:r>
            <a:endParaRPr lang="ko-KR" altLang="en-US" sz="900" dirty="0">
              <a:solidFill>
                <a:schemeClr val="tx1"/>
              </a:solidFill>
            </a:endParaRPr>
          </a:p>
        </p:txBody>
      </p:sp>
      <p:sp>
        <p:nvSpPr>
          <p:cNvPr id="43" name="직사각형 42"/>
          <p:cNvSpPr/>
          <p:nvPr/>
        </p:nvSpPr>
        <p:spPr>
          <a:xfrm>
            <a:off x="1471497" y="5368340"/>
            <a:ext cx="1817357" cy="312128"/>
          </a:xfrm>
          <a:prstGeom prst="rect">
            <a:avLst/>
          </a:prstGeom>
          <a:noFill/>
        </p:spPr>
        <p:txBody>
          <a:bodyPr wrap="none" lIns="72000" rIns="72000" anchor="ctr">
            <a:spAutoFit/>
          </a:bodyPr>
          <a:lstStyle/>
          <a:p>
            <a:pPr fontAlgn="auto" latinLnBrk="0"/>
            <a:r>
              <a:rPr lang="ko-KR" altLang="en-US" sz="1100" b="1">
                <a:solidFill>
                  <a:prstClr val="black"/>
                </a:solidFill>
                <a:latin typeface="Cambria" panose="02040503050406030204" pitchFamily="18" charset="0"/>
              </a:rPr>
              <a:t>초기화 </a:t>
            </a:r>
            <a:r>
              <a:rPr lang="en-US" altLang="ko-KR" sz="1100" b="1" dirty="0">
                <a:solidFill>
                  <a:prstClr val="black"/>
                </a:solidFill>
                <a:latin typeface="Cambria" panose="02040503050406030204" pitchFamily="18" charset="0"/>
              </a:rPr>
              <a:t>Container</a:t>
            </a:r>
            <a:endParaRPr lang="ko-KR" altLang="en-US" sz="1100" b="1" dirty="0">
              <a:latin typeface="Cambria" panose="02040503050406030204" pitchFamily="18" charset="0"/>
            </a:endParaRPr>
          </a:p>
        </p:txBody>
      </p:sp>
      <p:sp>
        <p:nvSpPr>
          <p:cNvPr id="40" name="모서리가 둥근 직사각형 39"/>
          <p:cNvSpPr/>
          <p:nvPr/>
        </p:nvSpPr>
        <p:spPr>
          <a:xfrm>
            <a:off x="1129397" y="2683024"/>
            <a:ext cx="1222394" cy="30374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lvl="0"/>
            <a:r>
              <a:rPr lang="en-US" altLang="ko-KR" sz="1200" b="1" dirty="0">
                <a:solidFill>
                  <a:schemeClr val="bg1"/>
                </a:solidFill>
              </a:rPr>
              <a:t>10.1.1.10:8001</a:t>
            </a:r>
            <a:endParaRPr lang="ko-KR" altLang="en-US" sz="1200" b="1" dirty="0">
              <a:solidFill>
                <a:schemeClr val="bg1"/>
              </a:solidFill>
            </a:endParaRPr>
          </a:p>
        </p:txBody>
      </p:sp>
      <p:sp>
        <p:nvSpPr>
          <p:cNvPr id="45" name="모서리가 둥근 직사각형 44"/>
          <p:cNvSpPr/>
          <p:nvPr/>
        </p:nvSpPr>
        <p:spPr>
          <a:xfrm>
            <a:off x="1125256" y="2348880"/>
            <a:ext cx="1222394" cy="30374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lvl="0"/>
            <a:r>
              <a:rPr lang="en-US" altLang="ko-KR" sz="1200" b="1" dirty="0">
                <a:solidFill>
                  <a:schemeClr val="bg1"/>
                </a:solidFill>
              </a:rPr>
              <a:t>10.1.1.10:8005</a:t>
            </a:r>
            <a:endParaRPr lang="ko-KR" altLang="en-US" sz="1200" b="1" dirty="0">
              <a:solidFill>
                <a:schemeClr val="bg1"/>
              </a:solidFill>
            </a:endParaRPr>
          </a:p>
        </p:txBody>
      </p:sp>
      <p:cxnSp>
        <p:nvCxnSpPr>
          <p:cNvPr id="33" name="구부러진 연결선[U] 32"/>
          <p:cNvCxnSpPr>
            <a:stCxn id="45" idx="1"/>
            <a:endCxn id="27" idx="1"/>
          </p:cNvCxnSpPr>
          <p:nvPr/>
        </p:nvCxnSpPr>
        <p:spPr>
          <a:xfrm rot="10800000" flipH="1" flipV="1">
            <a:off x="1125255" y="2500752"/>
            <a:ext cx="100767" cy="2276494"/>
          </a:xfrm>
          <a:prstGeom prst="curvedConnector3">
            <a:avLst>
              <a:gd name="adj1" fmla="val -22686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구부러진 연결선[U] 46"/>
          <p:cNvCxnSpPr>
            <a:stCxn id="40" idx="1"/>
            <a:endCxn id="13" idx="1"/>
          </p:cNvCxnSpPr>
          <p:nvPr/>
        </p:nvCxnSpPr>
        <p:spPr>
          <a:xfrm rot="10800000" flipH="1" flipV="1">
            <a:off x="1129397" y="2834895"/>
            <a:ext cx="86120" cy="851293"/>
          </a:xfrm>
          <a:prstGeom prst="curvedConnector3">
            <a:avLst>
              <a:gd name="adj1" fmla="val -265444"/>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A60A20FE-74E4-1D44-86EB-6D6990FE4EE4}"/>
              </a:ext>
            </a:extLst>
          </p:cNvPr>
          <p:cNvPicPr>
            <a:picLocks noChangeAspect="1"/>
          </p:cNvPicPr>
          <p:nvPr/>
        </p:nvPicPr>
        <p:blipFill>
          <a:blip r:embed="rId3"/>
          <a:stretch>
            <a:fillRect/>
          </a:stretch>
        </p:blipFill>
        <p:spPr>
          <a:xfrm>
            <a:off x="1336598" y="1530176"/>
            <a:ext cx="8128000" cy="4445000"/>
          </a:xfrm>
          <a:prstGeom prst="rect">
            <a:avLst/>
          </a:prstGeom>
        </p:spPr>
      </p:pic>
      <p:sp>
        <p:nvSpPr>
          <p:cNvPr id="6" name="TextBox 5">
            <a:extLst>
              <a:ext uri="{FF2B5EF4-FFF2-40B4-BE49-F238E27FC236}">
                <a16:creationId xmlns:a16="http://schemas.microsoft.com/office/drawing/2014/main" id="{69FBD067-8D7E-3C49-ABC2-0F01A6D14F35}"/>
              </a:ext>
            </a:extLst>
          </p:cNvPr>
          <p:cNvSpPr txBox="1"/>
          <p:nvPr/>
        </p:nvSpPr>
        <p:spPr>
          <a:xfrm>
            <a:off x="4184818" y="2223429"/>
            <a:ext cx="934038" cy="584775"/>
          </a:xfrm>
          <a:prstGeom prst="rect">
            <a:avLst/>
          </a:prstGeom>
          <a:noFill/>
        </p:spPr>
        <p:txBody>
          <a:bodyPr wrap="none" rtlCol="0">
            <a:spAutoFit/>
          </a:bodyPr>
          <a:lstStyle/>
          <a:p>
            <a:r>
              <a:rPr kumimoji="1" lang="en-US" altLang="ko-KR" sz="3200" b="1" dirty="0">
                <a:latin typeface="+mn-ea"/>
              </a:rPr>
              <a:t>Pod</a:t>
            </a:r>
            <a:endParaRPr kumimoji="1" lang="ko-KR" altLang="en-US" sz="3200" b="1" dirty="0">
              <a:latin typeface="+mn-ea"/>
            </a:endParaRPr>
          </a:p>
        </p:txBody>
      </p:sp>
      <p:sp>
        <p:nvSpPr>
          <p:cNvPr id="44" name="TextBox 43">
            <a:extLst>
              <a:ext uri="{FF2B5EF4-FFF2-40B4-BE49-F238E27FC236}">
                <a16:creationId xmlns:a16="http://schemas.microsoft.com/office/drawing/2014/main" id="{89CB4A96-F03B-2B48-B311-739B1A63496A}"/>
              </a:ext>
            </a:extLst>
          </p:cNvPr>
          <p:cNvSpPr txBox="1"/>
          <p:nvPr/>
        </p:nvSpPr>
        <p:spPr>
          <a:xfrm>
            <a:off x="6243869" y="3438944"/>
            <a:ext cx="1367682" cy="400110"/>
          </a:xfrm>
          <a:prstGeom prst="rect">
            <a:avLst/>
          </a:prstGeom>
          <a:noFill/>
        </p:spPr>
        <p:txBody>
          <a:bodyPr wrap="none" rtlCol="0">
            <a:spAutoFit/>
          </a:bodyPr>
          <a:lstStyle/>
          <a:p>
            <a:r>
              <a:rPr kumimoji="1" lang="en-US" altLang="ko-KR" sz="2000" b="1" dirty="0">
                <a:latin typeface="+mn-ea"/>
              </a:rPr>
              <a:t>Container</a:t>
            </a:r>
            <a:endParaRPr kumimoji="1" lang="ko-KR" altLang="en-US" sz="2000" b="1" dirty="0">
              <a:latin typeface="+mn-ea"/>
            </a:endParaRPr>
          </a:p>
        </p:txBody>
      </p:sp>
      <p:sp>
        <p:nvSpPr>
          <p:cNvPr id="7" name="타원 6">
            <a:extLst>
              <a:ext uri="{FF2B5EF4-FFF2-40B4-BE49-F238E27FC236}">
                <a16:creationId xmlns:a16="http://schemas.microsoft.com/office/drawing/2014/main" id="{5625F206-69D8-1D44-8E1F-3CED9BF40705}"/>
              </a:ext>
            </a:extLst>
          </p:cNvPr>
          <p:cNvSpPr/>
          <p:nvPr/>
        </p:nvSpPr>
        <p:spPr>
          <a:xfrm>
            <a:off x="6230172" y="3825551"/>
            <a:ext cx="1093919" cy="10948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endParaRPr>
          </a:p>
        </p:txBody>
      </p:sp>
      <p:sp>
        <p:nvSpPr>
          <p:cNvPr id="8" name="Title 7">
            <a:extLst>
              <a:ext uri="{FF2B5EF4-FFF2-40B4-BE49-F238E27FC236}">
                <a16:creationId xmlns:a16="http://schemas.microsoft.com/office/drawing/2014/main" id="{D6BB3AC6-6111-F549-8909-5EF2D7889C13}"/>
              </a:ext>
            </a:extLst>
          </p:cNvPr>
          <p:cNvSpPr>
            <a:spLocks noGrp="1"/>
          </p:cNvSpPr>
          <p:nvPr>
            <p:ph type="title"/>
          </p:nvPr>
        </p:nvSpPr>
        <p:spPr/>
        <p:txBody>
          <a:bodyPr/>
          <a:lstStyle/>
          <a:p>
            <a:r>
              <a:rPr lang="en-KR" dirty="0"/>
              <a:t>Pod</a:t>
            </a:r>
          </a:p>
        </p:txBody>
      </p:sp>
    </p:spTree>
    <p:extLst>
      <p:ext uri="{BB962C8B-B14F-4D97-AF65-F5344CB8AC3E}">
        <p14:creationId xmlns:p14="http://schemas.microsoft.com/office/powerpoint/2010/main" val="3159832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양쪽 모서리가 둥근 사각형 11"/>
          <p:cNvSpPr/>
          <p:nvPr/>
        </p:nvSpPr>
        <p:spPr>
          <a:xfrm flipV="1">
            <a:off x="0" y="0"/>
            <a:ext cx="4551363" cy="6489700"/>
          </a:xfrm>
          <a:custGeom>
            <a:avLst/>
            <a:gdLst/>
            <a:ahLst/>
            <a:cxnLst/>
            <a:rect l="l" t="t" r="r" b="b"/>
            <a:pathLst>
              <a:path w="4551363" h="6489700">
                <a:moveTo>
                  <a:pt x="0" y="6489700"/>
                </a:moveTo>
                <a:lnTo>
                  <a:pt x="4551363" y="6489700"/>
                </a:lnTo>
                <a:lnTo>
                  <a:pt x="4551363" y="303286"/>
                </a:lnTo>
                <a:cubicBezTo>
                  <a:pt x="4551363" y="135786"/>
                  <a:pt x="4415577" y="0"/>
                  <a:pt x="4248077" y="0"/>
                </a:cubicBezTo>
                <a:lnTo>
                  <a:pt x="0" y="0"/>
                </a:lnTo>
                <a:close/>
              </a:path>
            </a:pathLst>
          </a:custGeom>
          <a:gradFill>
            <a:gsLst>
              <a:gs pos="0">
                <a:schemeClr val="accent6">
                  <a:lumMod val="40000"/>
                  <a:lumOff val="60000"/>
                </a:schemeClr>
              </a:gs>
              <a:gs pos="26000">
                <a:schemeClr val="accent6">
                  <a:lumMod val="60000"/>
                  <a:lumOff val="40000"/>
                  <a:alpha val="93000"/>
                </a:schemeClr>
              </a:gs>
              <a:gs pos="83000">
                <a:srgbClr val="F9AD6F"/>
              </a:gs>
              <a:gs pos="100000">
                <a:schemeClr val="accent6">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ko-KR" altLang="en-US" sz="1200" b="1" dirty="0">
              <a:solidFill>
                <a:schemeClr val="tx1"/>
              </a:solidFill>
              <a:latin typeface="HY견고딕" panose="02030600000101010101" pitchFamily="18" charset="-127"/>
              <a:ea typeface="HY견고딕" panose="02030600000101010101" pitchFamily="18" charset="-127"/>
            </a:endParaRPr>
          </a:p>
        </p:txBody>
      </p:sp>
      <p:sp>
        <p:nvSpPr>
          <p:cNvPr id="6" name="Rectangle 2"/>
          <p:cNvSpPr txBox="1">
            <a:spLocks noChangeArrowheads="1"/>
          </p:cNvSpPr>
          <p:nvPr/>
        </p:nvSpPr>
        <p:spPr bwMode="auto">
          <a:xfrm>
            <a:off x="351642" y="2533067"/>
            <a:ext cx="4192568" cy="71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233" tIns="47117" rIns="94233" bIns="47117" numCol="1" anchor="t" anchorCtr="0" compatLnSpc="1">
            <a:prstTxWarp prst="textNoShape">
              <a:avLst/>
            </a:prstTxWarp>
            <a:spAutoFit/>
          </a:bodyPr>
          <a:lstStyle>
            <a:lvl1pPr algn="ctr" rtl="0" eaLnBrk="0" fontAlgn="base" latinLnBrk="1" hangingPunct="0">
              <a:spcBef>
                <a:spcPct val="0"/>
              </a:spcBef>
              <a:spcAft>
                <a:spcPct val="0"/>
              </a:spcAft>
              <a:defRPr sz="4499" kern="1200">
                <a:solidFill>
                  <a:schemeClr val="tx1"/>
                </a:solidFill>
                <a:latin typeface="+mj-lt"/>
                <a:ea typeface="+mj-ea"/>
                <a:cs typeface="+mj-cs"/>
              </a:defRPr>
            </a:lvl1pPr>
            <a:lvl2pPr algn="ctr" rtl="0" eaLnBrk="0" fontAlgn="base" latinLnBrk="1" hangingPunct="0">
              <a:spcBef>
                <a:spcPct val="0"/>
              </a:spcBef>
              <a:spcAft>
                <a:spcPct val="0"/>
              </a:spcAft>
              <a:defRPr sz="4499">
                <a:solidFill>
                  <a:schemeClr val="tx1"/>
                </a:solidFill>
                <a:latin typeface="KoPub돋움체 Medium" pitchFamily="50" charset="-127"/>
                <a:ea typeface="KoPub돋움체 Medium" pitchFamily="50" charset="-127"/>
              </a:defRPr>
            </a:lvl2pPr>
            <a:lvl3pPr algn="ctr" rtl="0" eaLnBrk="0" fontAlgn="base" latinLnBrk="1" hangingPunct="0">
              <a:spcBef>
                <a:spcPct val="0"/>
              </a:spcBef>
              <a:spcAft>
                <a:spcPct val="0"/>
              </a:spcAft>
              <a:defRPr sz="4499">
                <a:solidFill>
                  <a:schemeClr val="tx1"/>
                </a:solidFill>
                <a:latin typeface="KoPub돋움체 Medium" pitchFamily="50" charset="-127"/>
                <a:ea typeface="KoPub돋움체 Medium" pitchFamily="50" charset="-127"/>
              </a:defRPr>
            </a:lvl3pPr>
            <a:lvl4pPr algn="ctr" rtl="0" eaLnBrk="0" fontAlgn="base" latinLnBrk="1" hangingPunct="0">
              <a:spcBef>
                <a:spcPct val="0"/>
              </a:spcBef>
              <a:spcAft>
                <a:spcPct val="0"/>
              </a:spcAft>
              <a:defRPr sz="4499">
                <a:solidFill>
                  <a:schemeClr val="tx1"/>
                </a:solidFill>
                <a:latin typeface="KoPub돋움체 Medium" pitchFamily="50" charset="-127"/>
                <a:ea typeface="KoPub돋움체 Medium" pitchFamily="50" charset="-127"/>
              </a:defRPr>
            </a:lvl4pPr>
            <a:lvl5pPr algn="ctr" rtl="0" eaLnBrk="0" fontAlgn="base" latinLnBrk="1" hangingPunct="0">
              <a:spcBef>
                <a:spcPct val="0"/>
              </a:spcBef>
              <a:spcAft>
                <a:spcPct val="0"/>
              </a:spcAft>
              <a:defRPr sz="4499">
                <a:solidFill>
                  <a:schemeClr val="tx1"/>
                </a:solidFill>
                <a:latin typeface="KoPub돋움체 Medium" pitchFamily="50" charset="-127"/>
                <a:ea typeface="KoPub돋움체 Medium" pitchFamily="50" charset="-127"/>
              </a:defRPr>
            </a:lvl5pPr>
            <a:lvl6pPr marL="471074" algn="ctr" rtl="0" fontAlgn="base" latinLnBrk="1">
              <a:spcBef>
                <a:spcPct val="0"/>
              </a:spcBef>
              <a:spcAft>
                <a:spcPct val="0"/>
              </a:spcAft>
              <a:defRPr sz="4499">
                <a:solidFill>
                  <a:schemeClr val="tx1"/>
                </a:solidFill>
                <a:latin typeface="KoPub돋움체 Medium" pitchFamily="50" charset="-127"/>
                <a:ea typeface="KoPub돋움체 Medium" pitchFamily="50" charset="-127"/>
              </a:defRPr>
            </a:lvl6pPr>
            <a:lvl7pPr marL="942148" algn="ctr" rtl="0" fontAlgn="base" latinLnBrk="1">
              <a:spcBef>
                <a:spcPct val="0"/>
              </a:spcBef>
              <a:spcAft>
                <a:spcPct val="0"/>
              </a:spcAft>
              <a:defRPr sz="4499">
                <a:solidFill>
                  <a:schemeClr val="tx1"/>
                </a:solidFill>
                <a:latin typeface="KoPub돋움체 Medium" pitchFamily="50" charset="-127"/>
                <a:ea typeface="KoPub돋움체 Medium" pitchFamily="50" charset="-127"/>
              </a:defRPr>
            </a:lvl7pPr>
            <a:lvl8pPr marL="1413221" algn="ctr" rtl="0" fontAlgn="base" latinLnBrk="1">
              <a:spcBef>
                <a:spcPct val="0"/>
              </a:spcBef>
              <a:spcAft>
                <a:spcPct val="0"/>
              </a:spcAft>
              <a:defRPr sz="4499">
                <a:solidFill>
                  <a:schemeClr val="tx1"/>
                </a:solidFill>
                <a:latin typeface="KoPub돋움체 Medium" pitchFamily="50" charset="-127"/>
                <a:ea typeface="KoPub돋움체 Medium" pitchFamily="50" charset="-127"/>
              </a:defRPr>
            </a:lvl8pPr>
            <a:lvl9pPr marL="1884296" algn="ctr" rtl="0" fontAlgn="base" latinLnBrk="1">
              <a:spcBef>
                <a:spcPct val="0"/>
              </a:spcBef>
              <a:spcAft>
                <a:spcPct val="0"/>
              </a:spcAft>
              <a:defRPr sz="4499">
                <a:solidFill>
                  <a:schemeClr val="tx1"/>
                </a:solidFill>
                <a:latin typeface="KoPub돋움체 Medium" pitchFamily="50" charset="-127"/>
                <a:ea typeface="KoPub돋움체 Medium" pitchFamily="50" charset="-127"/>
              </a:defRPr>
            </a:lvl9pPr>
          </a:lstStyle>
          <a:p>
            <a:pPr lvl="0">
              <a:defRPr/>
            </a:pPr>
            <a:r>
              <a:rPr lang="en-US" altLang="ko-KR" sz="4000" b="1" dirty="0">
                <a:ln>
                  <a:solidFill>
                    <a:schemeClr val="bg1">
                      <a:lumMod val="65000"/>
                      <a:alpha val="0"/>
                    </a:schemeClr>
                  </a:solidFill>
                </a:ln>
                <a:solidFill>
                  <a:schemeClr val="bg1"/>
                </a:solidFill>
                <a:latin typeface="HY견고딕" panose="02030600000101010101" pitchFamily="18" charset="-127"/>
                <a:ea typeface="HY견고딕" panose="02030600000101010101" pitchFamily="18" charset="-127"/>
              </a:rPr>
              <a:t>Contents</a:t>
            </a:r>
          </a:p>
        </p:txBody>
      </p:sp>
      <p:pic>
        <p:nvPicPr>
          <p:cNvPr id="5" name="그림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2019303" y="3422501"/>
            <a:ext cx="857248" cy="439674"/>
          </a:xfrm>
          <a:prstGeom prst="rect">
            <a:avLst/>
          </a:prstGeom>
        </p:spPr>
      </p:pic>
      <p:cxnSp>
        <p:nvCxnSpPr>
          <p:cNvPr id="7" name="직선 연결선 6"/>
          <p:cNvCxnSpPr/>
          <p:nvPr/>
        </p:nvCxnSpPr>
        <p:spPr>
          <a:xfrm>
            <a:off x="539926" y="3244850"/>
            <a:ext cx="38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F78BC94-3EF7-4785-89EB-F9992406DD8F}"/>
              </a:ext>
            </a:extLst>
          </p:cNvPr>
          <p:cNvCxnSpPr/>
          <p:nvPr/>
        </p:nvCxnSpPr>
        <p:spPr>
          <a:xfrm>
            <a:off x="4964412" y="3387341"/>
            <a:ext cx="4608000" cy="1592"/>
          </a:xfrm>
          <a:prstGeom prst="straightConnector1">
            <a:avLst/>
          </a:prstGeom>
          <a:ln w="6350">
            <a:solidFill>
              <a:schemeClr val="accent6">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7" name="제목 1">
            <a:extLst>
              <a:ext uri="{FF2B5EF4-FFF2-40B4-BE49-F238E27FC236}">
                <a16:creationId xmlns:a16="http://schemas.microsoft.com/office/drawing/2014/main" id="{61BA4AB1-63F0-4359-9D9E-41242A8E49F8}"/>
              </a:ext>
            </a:extLst>
          </p:cNvPr>
          <p:cNvSpPr txBox="1">
            <a:spLocks/>
          </p:cNvSpPr>
          <p:nvPr/>
        </p:nvSpPr>
        <p:spPr>
          <a:xfrm>
            <a:off x="6936544" y="64411"/>
            <a:ext cx="2241686" cy="609245"/>
          </a:xfrm>
          <a:prstGeom prst="rect">
            <a:avLst/>
          </a:prstGeom>
        </p:spPr>
        <p:txBody>
          <a:bodyPr lIns="0" tIns="35661" rIns="0" bIns="35661" anchor="ctr">
            <a:scene3d>
              <a:camera prst="orthographicFront"/>
              <a:lightRig rig="threePt" dir="t"/>
            </a:scene3d>
            <a:sp3d/>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r"/>
            <a:r>
              <a:rPr lang="en-US" altLang="ko-KR" sz="900" b="1" dirty="0">
                <a:ln>
                  <a:solidFill>
                    <a:srgbClr val="000000">
                      <a:alpha val="0"/>
                    </a:srgbClr>
                  </a:solidFill>
                </a:ln>
                <a:solidFill>
                  <a:srgbClr val="EF7621"/>
                </a:solidFill>
                <a:latin typeface="HY견고딕" panose="02030600000101010101" pitchFamily="18" charset="-127"/>
                <a:ea typeface="HY견고딕" panose="02030600000101010101" pitchFamily="18" charset="-127"/>
              </a:rPr>
              <a:t>Application </a:t>
            </a:r>
            <a:br>
              <a:rPr lang="en-US" altLang="ko-KR" sz="900" b="1" dirty="0">
                <a:ln>
                  <a:solidFill>
                    <a:srgbClr val="000000">
                      <a:alpha val="0"/>
                    </a:srgbClr>
                  </a:solidFill>
                </a:ln>
                <a:solidFill>
                  <a:srgbClr val="EF7621"/>
                </a:solidFill>
                <a:latin typeface="HY견고딕" panose="02030600000101010101" pitchFamily="18" charset="-127"/>
                <a:ea typeface="HY견고딕" panose="02030600000101010101" pitchFamily="18" charset="-127"/>
              </a:rPr>
            </a:br>
            <a:r>
              <a:rPr lang="en-US" altLang="ko-KR" sz="900" b="1" dirty="0">
                <a:ln>
                  <a:solidFill>
                    <a:srgbClr val="000000">
                      <a:alpha val="0"/>
                    </a:srgbClr>
                  </a:solidFill>
                </a:ln>
                <a:solidFill>
                  <a:srgbClr val="EF7621"/>
                </a:solidFill>
                <a:latin typeface="HY견고딕" panose="02030600000101010101" pitchFamily="18" charset="-127"/>
                <a:ea typeface="HY견고딕" panose="02030600000101010101" pitchFamily="18" charset="-127"/>
              </a:rPr>
              <a:t>Modernization </a:t>
            </a:r>
            <a:br>
              <a:rPr lang="en-US" altLang="ko-KR" sz="900" b="1" dirty="0">
                <a:ln>
                  <a:solidFill>
                    <a:srgbClr val="000000">
                      <a:alpha val="0"/>
                    </a:srgbClr>
                  </a:solidFill>
                </a:ln>
                <a:solidFill>
                  <a:srgbClr val="EF7621"/>
                </a:solidFill>
                <a:latin typeface="HY견고딕" panose="02030600000101010101" pitchFamily="18" charset="-127"/>
                <a:ea typeface="HY견고딕" panose="02030600000101010101" pitchFamily="18" charset="-127"/>
              </a:rPr>
            </a:br>
            <a:r>
              <a:rPr lang="en-US" altLang="ko-KR" sz="900" b="1" dirty="0">
                <a:ln>
                  <a:solidFill>
                    <a:srgbClr val="000000">
                      <a:alpha val="0"/>
                    </a:srgbClr>
                  </a:solidFill>
                </a:ln>
                <a:solidFill>
                  <a:srgbClr val="EF7621"/>
                </a:solidFill>
                <a:latin typeface="HY견고딕" panose="02030600000101010101" pitchFamily="18" charset="-127"/>
                <a:ea typeface="HY견고딕" panose="02030600000101010101" pitchFamily="18" charset="-127"/>
              </a:rPr>
              <a:t>Factory</a:t>
            </a:r>
          </a:p>
        </p:txBody>
      </p:sp>
      <p:cxnSp>
        <p:nvCxnSpPr>
          <p:cNvPr id="18" name="직선 연결선 17">
            <a:extLst>
              <a:ext uri="{FF2B5EF4-FFF2-40B4-BE49-F238E27FC236}">
                <a16:creationId xmlns:a16="http://schemas.microsoft.com/office/drawing/2014/main" id="{251F3621-AA1D-490A-A3B8-13D412730D7D}"/>
              </a:ext>
            </a:extLst>
          </p:cNvPr>
          <p:cNvCxnSpPr/>
          <p:nvPr/>
        </p:nvCxnSpPr>
        <p:spPr>
          <a:xfrm>
            <a:off x="9273480" y="0"/>
            <a:ext cx="0" cy="582083"/>
          </a:xfrm>
          <a:prstGeom prst="line">
            <a:avLst/>
          </a:prstGeom>
          <a:ln w="12700">
            <a:solidFill>
              <a:srgbClr val="EF7621"/>
            </a:solidFill>
          </a:ln>
        </p:spPr>
        <p:style>
          <a:lnRef idx="1">
            <a:schemeClr val="accent1"/>
          </a:lnRef>
          <a:fillRef idx="0">
            <a:schemeClr val="accent1"/>
          </a:fillRef>
          <a:effectRef idx="0">
            <a:schemeClr val="accent1"/>
          </a:effectRef>
          <a:fontRef idx="minor">
            <a:schemeClr val="tx1"/>
          </a:fontRef>
        </p:style>
      </p:cxnSp>
      <p:pic>
        <p:nvPicPr>
          <p:cNvPr id="19" name="그림 18">
            <a:extLst>
              <a:ext uri="{FF2B5EF4-FFF2-40B4-BE49-F238E27FC236}">
                <a16:creationId xmlns:a16="http://schemas.microsoft.com/office/drawing/2014/main" id="{D7D3E395-05E8-487C-B7DB-C734FEB743C0}"/>
              </a:ext>
            </a:extLst>
          </p:cNvPr>
          <p:cNvPicPr>
            <a:picLocks noChangeAspect="1"/>
          </p:cNvPicPr>
          <p:nvPr/>
        </p:nvPicPr>
        <p:blipFill>
          <a:blip r:embed="rId3"/>
          <a:stretch>
            <a:fillRect/>
          </a:stretch>
        </p:blipFill>
        <p:spPr>
          <a:xfrm>
            <a:off x="4907105" y="2440200"/>
            <a:ext cx="735958" cy="715794"/>
          </a:xfrm>
          <a:prstGeom prst="rect">
            <a:avLst/>
          </a:prstGeom>
          <a:effectLst>
            <a:softEdge rad="31750"/>
          </a:effectLst>
        </p:spPr>
      </p:pic>
      <p:sp>
        <p:nvSpPr>
          <p:cNvPr id="20" name="TextBox 19">
            <a:extLst>
              <a:ext uri="{FF2B5EF4-FFF2-40B4-BE49-F238E27FC236}">
                <a16:creationId xmlns:a16="http://schemas.microsoft.com/office/drawing/2014/main" id="{39CAF250-E21D-41BE-A275-4BA29CDE04C0}"/>
              </a:ext>
            </a:extLst>
          </p:cNvPr>
          <p:cNvSpPr txBox="1"/>
          <p:nvPr/>
        </p:nvSpPr>
        <p:spPr>
          <a:xfrm>
            <a:off x="5835803" y="2505017"/>
            <a:ext cx="3185649" cy="501401"/>
          </a:xfrm>
          <a:prstGeom prst="rect">
            <a:avLst/>
          </a:prstGeom>
        </p:spPr>
        <p:txBody>
          <a:bodyPr wrap="square" lIns="72000" tIns="72000" rIns="72000" bIns="72000" anchor="t">
            <a:spAutoFit/>
          </a:bodyPr>
          <a:lstStyle>
            <a:defPPr>
              <a:defRPr lang="ko-KR"/>
            </a:defPPr>
            <a:lvl1pPr marR="0" lvl="0" indent="0" fontAlgn="auto">
              <a:lnSpc>
                <a:spcPct val="130000"/>
              </a:lnSpc>
              <a:spcBef>
                <a:spcPts val="0"/>
              </a:spcBef>
              <a:spcAft>
                <a:spcPts val="600"/>
              </a:spcAft>
              <a:buClrTx/>
              <a:buSzTx/>
              <a:buFont typeface="KoPub돋움체 Medium" panose="020B0604020202020204" pitchFamily="34" charset="0"/>
              <a:buNone/>
              <a:tabLst/>
              <a:defRPr kumimoji="0" sz="1600" i="0" u="none" strike="noStrike" cap="none" spc="-50" normalizeH="0" baseline="0">
                <a:ln>
                  <a:solidFill>
                    <a:schemeClr val="accent1">
                      <a:alpha val="0"/>
                    </a:schemeClr>
                  </a:solidFill>
                </a:ln>
                <a:solidFill>
                  <a:schemeClr val="tx1">
                    <a:lumMod val="85000"/>
                    <a:lumOff val="15000"/>
                  </a:schemeClr>
                </a:solidFill>
                <a:effectLst/>
                <a:uLnTx/>
                <a:uFillTx/>
                <a:latin typeface="KoPub돋움체 Bold" panose="02020603020101020101" pitchFamily="18" charset="-127"/>
                <a:ea typeface="KoPub돋움체 Bold" panose="02020603020101020101" pitchFamily="18" charset="-127"/>
              </a:defRPr>
            </a:lvl1pPr>
            <a:lvl2pPr marL="742950" indent="-285750">
              <a:spcBef>
                <a:spcPct val="20000"/>
              </a:spcBef>
              <a:buFont typeface="KoPub돋움체 Medium" panose="020B0604020202020204" pitchFamily="34" charset="0"/>
              <a:buChar char="–"/>
              <a:defRPr sz="2800"/>
            </a:lvl2pPr>
            <a:lvl3pPr marL="1143000" indent="-228600">
              <a:spcBef>
                <a:spcPct val="20000"/>
              </a:spcBef>
              <a:buFont typeface="KoPub돋움체 Medium" panose="020B0604020202020204" pitchFamily="34" charset="0"/>
              <a:buChar char="•"/>
              <a:defRPr sz="2400"/>
            </a:lvl3pPr>
            <a:lvl4pPr marL="1600200" indent="-228600">
              <a:spcBef>
                <a:spcPct val="20000"/>
              </a:spcBef>
              <a:buFont typeface="KoPub돋움체 Medium" panose="020B0604020202020204" pitchFamily="34" charset="0"/>
              <a:buChar char="–"/>
              <a:defRPr sz="2000"/>
            </a:lvl4pPr>
            <a:lvl5pPr marL="2057400" indent="-228600">
              <a:spcBef>
                <a:spcPct val="20000"/>
              </a:spcBef>
              <a:buFont typeface="KoPub돋움체 Medium" panose="020B0604020202020204" pitchFamily="34" charset="0"/>
              <a:buChar char="»"/>
              <a:defRPr sz="2000"/>
            </a:lvl5pPr>
            <a:lvl6pPr marL="2514600" indent="-228600">
              <a:spcBef>
                <a:spcPct val="20000"/>
              </a:spcBef>
              <a:buFont typeface="KoPub돋움체 Medium" panose="020B0604020202020204" pitchFamily="34" charset="0"/>
              <a:buChar char="•"/>
              <a:defRPr sz="2000"/>
            </a:lvl6pPr>
            <a:lvl7pPr marL="2971800" indent="-228600">
              <a:spcBef>
                <a:spcPct val="20000"/>
              </a:spcBef>
              <a:buFont typeface="KoPub돋움체 Medium" panose="020B0604020202020204" pitchFamily="34" charset="0"/>
              <a:buChar char="•"/>
              <a:defRPr sz="2000"/>
            </a:lvl7pPr>
            <a:lvl8pPr marL="3429000" indent="-228600">
              <a:spcBef>
                <a:spcPct val="20000"/>
              </a:spcBef>
              <a:buFont typeface="KoPub돋움체 Medium" panose="020B0604020202020204" pitchFamily="34" charset="0"/>
              <a:buChar char="•"/>
              <a:defRPr sz="2000"/>
            </a:lvl8pPr>
            <a:lvl9pPr marL="3886200" indent="-228600">
              <a:spcBef>
                <a:spcPct val="20000"/>
              </a:spcBef>
              <a:buFont typeface="KoPub돋움체 Medium" panose="020B0604020202020204" pitchFamily="34" charset="0"/>
              <a:buChar char="•"/>
              <a:defRPr sz="2000"/>
            </a:lvl9pPr>
          </a:lstStyle>
          <a:p>
            <a:r>
              <a:rPr lang="en-US" altLang="ko-KR" sz="2000" dirty="0">
                <a:latin typeface="HY견고딕" panose="02030600000101010101" pitchFamily="18" charset="-127"/>
                <a:ea typeface="HY견고딕" panose="02030600000101010101" pitchFamily="18" charset="-127"/>
              </a:rPr>
              <a:t>Container</a:t>
            </a:r>
          </a:p>
        </p:txBody>
      </p:sp>
    </p:spTree>
    <p:extLst>
      <p:ext uri="{BB962C8B-B14F-4D97-AF65-F5344CB8AC3E}">
        <p14:creationId xmlns:p14="http://schemas.microsoft.com/office/powerpoint/2010/main" val="14884356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p:cNvSpPr/>
          <p:nvPr/>
        </p:nvSpPr>
        <p:spPr>
          <a:xfrm>
            <a:off x="560513" y="2180636"/>
            <a:ext cx="4320480" cy="417094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numCol="2" rtlCol="0" anchor="ctr">
            <a:normAutofit/>
          </a:bodyPr>
          <a:lstStyle/>
          <a:p>
            <a:endParaRPr kumimoji="1" lang="ko-KR" altLang="en-US" sz="1200" b="1" dirty="0">
              <a:solidFill>
                <a:schemeClr val="tx1"/>
              </a:solidFill>
            </a:endParaRPr>
          </a:p>
        </p:txBody>
      </p:sp>
      <p:sp>
        <p:nvSpPr>
          <p:cNvPr id="4" name="직사각형 3"/>
          <p:cNvSpPr/>
          <p:nvPr/>
        </p:nvSpPr>
        <p:spPr>
          <a:xfrm>
            <a:off x="5961112" y="2362488"/>
            <a:ext cx="3224808" cy="3046988"/>
          </a:xfrm>
          <a:prstGeom prst="rect">
            <a:avLst/>
          </a:prstGeom>
        </p:spPr>
        <p:txBody>
          <a:bodyPr wrap="square">
            <a:spAutoFit/>
          </a:bodyPr>
          <a:lstStyle/>
          <a:p>
            <a:pPr marL="285750" indent="-285750">
              <a:buFont typeface="Arial" charset="0"/>
              <a:buChar char="•"/>
            </a:pPr>
            <a:r>
              <a:rPr lang="en-US" altLang="ko-KR" sz="1600" b="1" dirty="0"/>
              <a:t>Metadata(Labels,</a:t>
            </a:r>
            <a:r>
              <a:rPr lang="ko-KR" altLang="en-US" sz="1600" b="1" dirty="0"/>
              <a:t> </a:t>
            </a:r>
            <a:r>
              <a:rPr lang="en-US" altLang="ko-KR" sz="1600" b="1" dirty="0"/>
              <a:t>name</a:t>
            </a:r>
            <a:r>
              <a:rPr lang="ko-KR" altLang="en-US" sz="1600" b="1" dirty="0"/>
              <a:t> </a:t>
            </a:r>
            <a:r>
              <a:rPr lang="en-US" altLang="ko-KR" sz="1600" b="1" dirty="0"/>
              <a:t>)</a:t>
            </a:r>
          </a:p>
          <a:p>
            <a:pPr marL="285750" indent="-285750">
              <a:buFont typeface="Arial" charset="0"/>
              <a:buChar char="•"/>
            </a:pPr>
            <a:endParaRPr lang="en-US" altLang="ko-KR" sz="1600" b="1" dirty="0"/>
          </a:p>
          <a:p>
            <a:pPr marL="285750" indent="-285750">
              <a:buFont typeface="Arial" charset="0"/>
              <a:buChar char="•"/>
            </a:pPr>
            <a:r>
              <a:rPr lang="ko-KR" altLang="en-US" sz="1600" b="1" dirty="0"/>
              <a:t>컨테이너 속성</a:t>
            </a:r>
            <a:r>
              <a:rPr lang="en-US" altLang="ko-KR" sz="1600" b="1" dirty="0"/>
              <a:t>(</a:t>
            </a:r>
            <a:r>
              <a:rPr lang="ko-KR" altLang="en-US" sz="1600" b="1" dirty="0"/>
              <a:t>이미지</a:t>
            </a:r>
            <a:r>
              <a:rPr lang="en-US" altLang="ko-KR" sz="1600" b="1" dirty="0"/>
              <a:t>, port</a:t>
            </a:r>
            <a:r>
              <a:rPr lang="ko-KR" altLang="en-US" sz="1600" b="1" dirty="0"/>
              <a:t> </a:t>
            </a:r>
            <a:r>
              <a:rPr lang="en-US" altLang="ko-KR" sz="1600" b="1" dirty="0"/>
              <a:t>)</a:t>
            </a:r>
          </a:p>
          <a:p>
            <a:pPr marL="285750" indent="-285750">
              <a:buFont typeface="Arial" charset="0"/>
              <a:buChar char="•"/>
            </a:pPr>
            <a:endParaRPr lang="en-US" altLang="ko-KR" sz="1600" b="1" dirty="0"/>
          </a:p>
          <a:p>
            <a:pPr marL="285750" indent="-285750">
              <a:buFont typeface="Arial" charset="0"/>
              <a:buChar char="•"/>
            </a:pPr>
            <a:r>
              <a:rPr lang="ko-KR" altLang="en-US" sz="1600" b="1" dirty="0"/>
              <a:t>리소스 할당</a:t>
            </a:r>
            <a:r>
              <a:rPr lang="en-US" altLang="ko-KR" sz="1600" b="1" dirty="0"/>
              <a:t>(CPU, </a:t>
            </a:r>
            <a:r>
              <a:rPr lang="en-US" altLang="ko-KR" sz="1600" b="1" dirty="0" err="1"/>
              <a:t>Memroy</a:t>
            </a:r>
            <a:r>
              <a:rPr lang="en-US" altLang="ko-KR" sz="1600" b="1" dirty="0"/>
              <a:t>)</a:t>
            </a:r>
          </a:p>
          <a:p>
            <a:pPr marL="285750" indent="-285750">
              <a:buFont typeface="Arial" charset="0"/>
              <a:buChar char="•"/>
            </a:pPr>
            <a:endParaRPr lang="en-US" altLang="ko-KR" sz="1600" dirty="0"/>
          </a:p>
          <a:p>
            <a:pPr marL="285750" indent="-285750">
              <a:buFont typeface="Arial" charset="0"/>
              <a:buChar char="•"/>
            </a:pPr>
            <a:r>
              <a:rPr lang="en-US" altLang="ko-KR" sz="1600" dirty="0"/>
              <a:t>Probe</a:t>
            </a:r>
          </a:p>
          <a:p>
            <a:pPr marL="285750" indent="-285750">
              <a:buFont typeface="Arial" charset="0"/>
              <a:buChar char="•"/>
            </a:pPr>
            <a:endParaRPr lang="en-US" altLang="ko-KR" sz="1600" dirty="0"/>
          </a:p>
          <a:p>
            <a:pPr marL="285750" indent="-285750">
              <a:buFont typeface="Arial" charset="0"/>
              <a:buChar char="•"/>
            </a:pPr>
            <a:r>
              <a:rPr lang="en-US" altLang="ko-KR" sz="1600" dirty="0"/>
              <a:t>Volume(storage)</a:t>
            </a:r>
          </a:p>
          <a:p>
            <a:pPr marL="285750" indent="-285750">
              <a:buFont typeface="Arial" charset="0"/>
              <a:buChar char="•"/>
            </a:pPr>
            <a:endParaRPr lang="en-US" altLang="ko-KR" sz="1600" dirty="0"/>
          </a:p>
          <a:p>
            <a:pPr marL="285750" indent="-285750">
              <a:buFont typeface="Arial" charset="0"/>
              <a:buChar char="•"/>
            </a:pPr>
            <a:endParaRPr lang="en-US" altLang="ko-KR" sz="1600" dirty="0"/>
          </a:p>
          <a:p>
            <a:pPr marL="285750" indent="-285750">
              <a:buFont typeface="Arial" charset="0"/>
              <a:buChar char="•"/>
            </a:pPr>
            <a:endParaRPr lang="ko-KR" altLang="en-US" sz="1600" dirty="0"/>
          </a:p>
        </p:txBody>
      </p:sp>
      <p:grpSp>
        <p:nvGrpSpPr>
          <p:cNvPr id="6" name="그룹 5"/>
          <p:cNvGrpSpPr/>
          <p:nvPr/>
        </p:nvGrpSpPr>
        <p:grpSpPr>
          <a:xfrm>
            <a:off x="488504" y="1615984"/>
            <a:ext cx="4392489" cy="324000"/>
            <a:chOff x="272539" y="1620083"/>
            <a:chExt cx="4535745" cy="324000"/>
          </a:xfrm>
        </p:grpSpPr>
        <p:sp>
          <p:nvSpPr>
            <p:cNvPr id="7" name="직사각형 6"/>
            <p:cNvSpPr/>
            <p:nvPr/>
          </p:nvSpPr>
          <p:spPr>
            <a:xfrm>
              <a:off x="272795" y="1620083"/>
              <a:ext cx="4535489" cy="324000"/>
            </a:xfrm>
            <a:prstGeom prst="rect">
              <a:avLst/>
            </a:prstGeom>
            <a:noFill/>
            <a:ln w="6350" cap="flat" cmpd="sng" algn="ctr">
              <a:noFill/>
              <a:prstDash val="solid"/>
            </a:ln>
            <a:effectLst/>
          </p:spPr>
          <p:txBody>
            <a:bodyPr lIns="0" rIns="0" rtlCol="0" anchor="ctr"/>
            <a:lstStyle/>
            <a:p>
              <a:pPr marL="0" marR="0" lvl="0" indent="0" algn="ctr" defTabSz="889000" eaLnBrk="1" fontAlgn="base" latinLnBrk="0" hangingPunct="1">
                <a:lnSpc>
                  <a:spcPct val="90000"/>
                </a:lnSpc>
                <a:spcBef>
                  <a:spcPct val="0"/>
                </a:spcBef>
                <a:spcAft>
                  <a:spcPct val="35000"/>
                </a:spcAft>
                <a:buClrTx/>
                <a:buSzTx/>
                <a:buFontTx/>
                <a:buNone/>
                <a:tabLst/>
                <a:defRPr/>
              </a:pPr>
              <a:r>
                <a:rPr kumimoji="1" lang="en-US" altLang="ko-KR" b="1" i="0" u="none" strike="noStrike" kern="0" cap="none" spc="0" normalizeH="0" baseline="0" noProof="0" dirty="0">
                  <a:ln>
                    <a:noFill/>
                  </a:ln>
                  <a:solidFill>
                    <a:srgbClr val="000000"/>
                  </a:solidFill>
                  <a:effectLst/>
                  <a:uLnTx/>
                  <a:uFillTx/>
                  <a:latin typeface="맑은 고딕"/>
                  <a:ea typeface="맑은 고딕"/>
                  <a:cs typeface="+mn-cs"/>
                </a:rPr>
                <a:t>[</a:t>
              </a:r>
              <a:r>
                <a:rPr kumimoji="1" lang="en-US" altLang="ko-KR" b="1" kern="0" dirty="0">
                  <a:solidFill>
                    <a:srgbClr val="000000"/>
                  </a:solidFill>
                  <a:latin typeface="맑은 고딕"/>
                  <a:ea typeface="맑은 고딕"/>
                </a:rPr>
                <a:t>manifest</a:t>
              </a:r>
              <a:r>
                <a:rPr kumimoji="1" lang="en-US" altLang="ko-KR" b="1" i="0" u="none" strike="noStrike" kern="0" cap="none" spc="0" normalizeH="0" baseline="0" noProof="0" dirty="0">
                  <a:ln>
                    <a:noFill/>
                  </a:ln>
                  <a:solidFill>
                    <a:srgbClr val="000000"/>
                  </a:solidFill>
                  <a:effectLst/>
                  <a:uLnTx/>
                  <a:uFillTx/>
                  <a:latin typeface="맑은 고딕"/>
                  <a:ea typeface="맑은 고딕"/>
                  <a:cs typeface="+mn-cs"/>
                </a:rPr>
                <a:t>]</a:t>
              </a:r>
              <a:endParaRPr kumimoji="1" lang="ko-KR" altLang="en-US" b="1" i="0" u="none" strike="noStrike" kern="0" cap="none" spc="0" normalizeH="0" baseline="0" noProof="0" dirty="0">
                <a:ln>
                  <a:noFill/>
                </a:ln>
                <a:solidFill>
                  <a:srgbClr val="000000"/>
                </a:solidFill>
                <a:effectLst/>
                <a:uLnTx/>
                <a:uFillTx/>
                <a:latin typeface="맑은 고딕"/>
                <a:ea typeface="맑은 고딕"/>
                <a:cs typeface="+mn-cs"/>
              </a:endParaRPr>
            </a:p>
          </p:txBody>
        </p:sp>
        <p:cxnSp>
          <p:nvCxnSpPr>
            <p:cNvPr id="8" name="직선 연결선 5"/>
            <p:cNvCxnSpPr/>
            <p:nvPr/>
          </p:nvCxnSpPr>
          <p:spPr>
            <a:xfrm>
              <a:off x="272539" y="1922442"/>
              <a:ext cx="4535744" cy="0"/>
            </a:xfrm>
            <a:prstGeom prst="line">
              <a:avLst/>
            </a:prstGeom>
            <a:noFill/>
            <a:ln w="3175" cap="flat" cmpd="sng" algn="ctr">
              <a:solidFill>
                <a:srgbClr val="000000">
                  <a:lumMod val="75000"/>
                  <a:lumOff val="25000"/>
                </a:srgbClr>
              </a:solidFill>
              <a:prstDash val="solid"/>
            </a:ln>
            <a:effectLst/>
          </p:spPr>
        </p:cxnSp>
      </p:grpSp>
      <p:grpSp>
        <p:nvGrpSpPr>
          <p:cNvPr id="9" name="그룹 8"/>
          <p:cNvGrpSpPr/>
          <p:nvPr/>
        </p:nvGrpSpPr>
        <p:grpSpPr>
          <a:xfrm>
            <a:off x="5889104" y="1615984"/>
            <a:ext cx="3238960" cy="324000"/>
            <a:chOff x="272539" y="1620083"/>
            <a:chExt cx="4535745" cy="324000"/>
          </a:xfrm>
        </p:grpSpPr>
        <p:sp>
          <p:nvSpPr>
            <p:cNvPr id="10" name="직사각형 9"/>
            <p:cNvSpPr/>
            <p:nvPr/>
          </p:nvSpPr>
          <p:spPr>
            <a:xfrm>
              <a:off x="272795" y="1620083"/>
              <a:ext cx="4535489" cy="324000"/>
            </a:xfrm>
            <a:prstGeom prst="rect">
              <a:avLst/>
            </a:prstGeom>
            <a:noFill/>
            <a:ln w="6350" cap="flat" cmpd="sng" algn="ctr">
              <a:noFill/>
              <a:prstDash val="solid"/>
            </a:ln>
            <a:effectLst/>
          </p:spPr>
          <p:txBody>
            <a:bodyPr lIns="0" rIns="0" rtlCol="0" anchor="ctr"/>
            <a:lstStyle/>
            <a:p>
              <a:pPr marL="0" marR="0" lvl="0" indent="0" algn="ctr" defTabSz="889000" eaLnBrk="1" fontAlgn="base" latinLnBrk="0" hangingPunct="1">
                <a:lnSpc>
                  <a:spcPct val="90000"/>
                </a:lnSpc>
                <a:spcBef>
                  <a:spcPct val="0"/>
                </a:spcBef>
                <a:spcAft>
                  <a:spcPct val="35000"/>
                </a:spcAft>
                <a:buClrTx/>
                <a:buSzTx/>
                <a:buFontTx/>
                <a:buNone/>
                <a:tabLst/>
                <a:defRPr/>
              </a:pPr>
              <a:r>
                <a:rPr kumimoji="1" lang="en-US" altLang="ko-KR" b="1" kern="0" dirty="0">
                  <a:solidFill>
                    <a:srgbClr val="000000"/>
                  </a:solidFill>
                  <a:latin typeface="맑은 고딕"/>
                  <a:ea typeface="맑은 고딕"/>
                </a:rPr>
                <a:t>[ Pod </a:t>
              </a:r>
              <a:r>
                <a:rPr kumimoji="1" lang="ko-KR" altLang="en-US" b="1" kern="0" dirty="0">
                  <a:solidFill>
                    <a:srgbClr val="000000"/>
                  </a:solidFill>
                  <a:latin typeface="맑은 고딕"/>
                  <a:ea typeface="맑은 고딕"/>
                </a:rPr>
                <a:t>주요 구성요소 </a:t>
              </a:r>
              <a:r>
                <a:rPr kumimoji="1" lang="en-US" altLang="ko-KR" b="1" kern="0" dirty="0">
                  <a:solidFill>
                    <a:srgbClr val="000000"/>
                  </a:solidFill>
                  <a:latin typeface="맑은 고딕"/>
                  <a:ea typeface="맑은 고딕"/>
                </a:rPr>
                <a:t>]</a:t>
              </a:r>
              <a:endParaRPr kumimoji="1" lang="ko-KR" altLang="en-US" b="1" i="0" u="none" strike="noStrike" kern="0" cap="none" spc="0" normalizeH="0" baseline="0" noProof="0" dirty="0">
                <a:ln>
                  <a:noFill/>
                </a:ln>
                <a:solidFill>
                  <a:srgbClr val="000000"/>
                </a:solidFill>
                <a:effectLst/>
                <a:uLnTx/>
                <a:uFillTx/>
                <a:latin typeface="맑은 고딕"/>
                <a:ea typeface="맑은 고딕"/>
                <a:cs typeface="+mn-cs"/>
              </a:endParaRPr>
            </a:p>
          </p:txBody>
        </p:sp>
        <p:cxnSp>
          <p:nvCxnSpPr>
            <p:cNvPr id="11" name="직선 연결선 44"/>
            <p:cNvCxnSpPr/>
            <p:nvPr/>
          </p:nvCxnSpPr>
          <p:spPr>
            <a:xfrm>
              <a:off x="272539" y="1922442"/>
              <a:ext cx="4535744" cy="0"/>
            </a:xfrm>
            <a:prstGeom prst="line">
              <a:avLst/>
            </a:prstGeom>
            <a:noFill/>
            <a:ln w="3175" cap="flat" cmpd="sng" algn="ctr">
              <a:solidFill>
                <a:srgbClr val="000000">
                  <a:lumMod val="75000"/>
                  <a:lumOff val="25000"/>
                </a:srgbClr>
              </a:solidFill>
              <a:prstDash val="solid"/>
            </a:ln>
            <a:effectLst/>
          </p:spPr>
        </p:cxnSp>
      </p:grpSp>
      <p:sp>
        <p:nvSpPr>
          <p:cNvPr id="12" name="직사각형 11"/>
          <p:cNvSpPr/>
          <p:nvPr/>
        </p:nvSpPr>
        <p:spPr>
          <a:xfrm>
            <a:off x="920552" y="3559656"/>
            <a:ext cx="2535326" cy="2677656"/>
          </a:xfrm>
          <a:prstGeom prst="rect">
            <a:avLst/>
          </a:prstGeom>
          <a:noFill/>
        </p:spPr>
        <p:txBody>
          <a:bodyPr wrap="square" rtlCol="0">
            <a:spAutoFit/>
          </a:bodyPr>
          <a:lstStyle/>
          <a:p>
            <a:r>
              <a:rPr lang="en-US" altLang="ko-KR" sz="1200" b="1" dirty="0"/>
              <a:t>containers: </a:t>
            </a:r>
          </a:p>
          <a:p>
            <a:r>
              <a:rPr lang="ko-KR" altLang="en-US" sz="1200" b="1" dirty="0"/>
              <a:t>  </a:t>
            </a:r>
            <a:r>
              <a:rPr lang="en-US" altLang="ko-KR" sz="1200" b="1" dirty="0"/>
              <a:t>- name: k8s </a:t>
            </a:r>
          </a:p>
          <a:p>
            <a:r>
              <a:rPr lang="ko-KR" altLang="en-US" sz="1200" b="1" dirty="0"/>
              <a:t>     </a:t>
            </a:r>
            <a:r>
              <a:rPr lang="en-US" altLang="ko-KR" sz="1200" b="1" dirty="0">
                <a:solidFill>
                  <a:srgbClr val="FF0000"/>
                </a:solidFill>
              </a:rPr>
              <a:t>image: nginx:0.1</a:t>
            </a:r>
          </a:p>
          <a:p>
            <a:r>
              <a:rPr lang="ko-KR" altLang="en-US" sz="1200" b="1" dirty="0"/>
              <a:t>    </a:t>
            </a:r>
            <a:r>
              <a:rPr lang="en-US" altLang="ko-KR" sz="1200" b="1" dirty="0"/>
              <a:t> </a:t>
            </a:r>
            <a:r>
              <a:rPr lang="en-US" altLang="ko-KR" sz="1200" b="1" dirty="0" err="1"/>
              <a:t>imagePullPolicy</a:t>
            </a:r>
            <a:r>
              <a:rPr lang="en-US" altLang="ko-KR" sz="1200" b="1" dirty="0"/>
              <a:t>: Always</a:t>
            </a:r>
          </a:p>
          <a:p>
            <a:r>
              <a:rPr lang="ko-KR" altLang="en-US" sz="1200" b="1" dirty="0"/>
              <a:t>    </a:t>
            </a:r>
            <a:r>
              <a:rPr lang="en-US" altLang="ko-KR" sz="1200" b="1" dirty="0"/>
              <a:t> </a:t>
            </a:r>
            <a:r>
              <a:rPr lang="en-US" altLang="ko-KR" sz="1200" b="1" dirty="0">
                <a:solidFill>
                  <a:srgbClr val="FF0000"/>
                </a:solidFill>
              </a:rPr>
              <a:t>ports:</a:t>
            </a:r>
          </a:p>
          <a:p>
            <a:r>
              <a:rPr lang="ko-KR" altLang="en-US" sz="1200" b="1" dirty="0"/>
              <a:t>      </a:t>
            </a:r>
            <a:r>
              <a:rPr lang="en-US" altLang="ko-KR" sz="1200" b="1" dirty="0"/>
              <a:t> - </a:t>
            </a:r>
            <a:r>
              <a:rPr lang="en-US" altLang="ko-KR" sz="1200" b="1" dirty="0" err="1"/>
              <a:t>containerPort</a:t>
            </a:r>
            <a:r>
              <a:rPr lang="en-US" altLang="ko-KR" sz="1200" b="1" dirty="0"/>
              <a:t>: 8081</a:t>
            </a:r>
          </a:p>
          <a:p>
            <a:r>
              <a:rPr lang="ko-KR" altLang="en-US" sz="1200" b="1" dirty="0"/>
              <a:t>         </a:t>
            </a:r>
            <a:r>
              <a:rPr lang="en-US" altLang="ko-KR" sz="1200" b="1" dirty="0"/>
              <a:t> protocol: TCP </a:t>
            </a:r>
          </a:p>
          <a:p>
            <a:r>
              <a:rPr lang="en-US" altLang="ko-KR" sz="1200" b="1" dirty="0"/>
              <a:t>     </a:t>
            </a:r>
            <a:r>
              <a:rPr lang="is-IS" altLang="ko-KR" sz="1200" b="1" dirty="0">
                <a:solidFill>
                  <a:srgbClr val="FF0000"/>
                </a:solidFill>
              </a:rPr>
              <a:t>resources:</a:t>
            </a:r>
          </a:p>
          <a:p>
            <a:r>
              <a:rPr lang="is-IS" altLang="ko-KR" sz="1200" b="1" dirty="0"/>
              <a:t>          requests:</a:t>
            </a:r>
          </a:p>
          <a:p>
            <a:r>
              <a:rPr lang="is-IS" altLang="ko-KR" sz="1200" b="1" dirty="0"/>
              <a:t>            memory: "256Mi"</a:t>
            </a:r>
          </a:p>
          <a:p>
            <a:r>
              <a:rPr lang="is-IS" altLang="ko-KR" sz="1200" b="1" dirty="0"/>
              <a:t>            cpu: "200m"</a:t>
            </a:r>
          </a:p>
          <a:p>
            <a:r>
              <a:rPr lang="is-IS" altLang="ko-KR" sz="1200" b="1" dirty="0"/>
              <a:t>          limits:</a:t>
            </a:r>
          </a:p>
          <a:p>
            <a:r>
              <a:rPr lang="is-IS" altLang="ko-KR" sz="1200" b="1" dirty="0"/>
              <a:t>            memory: "1Gi"</a:t>
            </a:r>
          </a:p>
          <a:p>
            <a:r>
              <a:rPr lang="is-IS" altLang="ko-KR" sz="1200" b="1" dirty="0"/>
              <a:t>            cpu: "500m"</a:t>
            </a:r>
            <a:endParaRPr lang="en-US" altLang="ko-KR" sz="1200" b="1" dirty="0"/>
          </a:p>
        </p:txBody>
      </p:sp>
      <p:sp>
        <p:nvSpPr>
          <p:cNvPr id="5" name="직사각형 4"/>
          <p:cNvSpPr/>
          <p:nvPr/>
        </p:nvSpPr>
        <p:spPr>
          <a:xfrm>
            <a:off x="819043" y="2242054"/>
            <a:ext cx="3341474" cy="1384995"/>
          </a:xfrm>
          <a:prstGeom prst="rect">
            <a:avLst/>
          </a:prstGeom>
          <a:noFill/>
        </p:spPr>
        <p:txBody>
          <a:bodyPr wrap="square" rtlCol="0">
            <a:spAutoFit/>
          </a:bodyPr>
          <a:lstStyle/>
          <a:p>
            <a:r>
              <a:rPr lang="en-US" altLang="ko-KR" sz="1200" b="1" dirty="0" err="1"/>
              <a:t>apiVersion</a:t>
            </a:r>
            <a:r>
              <a:rPr lang="en-US" altLang="ko-KR" sz="1200" b="1" dirty="0"/>
              <a:t>: v1 </a:t>
            </a:r>
          </a:p>
          <a:p>
            <a:r>
              <a:rPr lang="en-US" altLang="ko-KR" sz="1200" b="1" dirty="0"/>
              <a:t>kind: Pod </a:t>
            </a:r>
          </a:p>
          <a:p>
            <a:r>
              <a:rPr lang="en-US" altLang="ko-KR" sz="1200" b="1" dirty="0">
                <a:solidFill>
                  <a:srgbClr val="FF0000"/>
                </a:solidFill>
              </a:rPr>
              <a:t>metadata: </a:t>
            </a:r>
          </a:p>
          <a:p>
            <a:r>
              <a:rPr lang="ko-KR" altLang="en-US" sz="1200" b="1" dirty="0"/>
              <a:t>  </a:t>
            </a:r>
            <a:r>
              <a:rPr lang="en-US" altLang="ko-KR" sz="1200" b="1" dirty="0"/>
              <a:t>name: </a:t>
            </a:r>
            <a:r>
              <a:rPr lang="en-US" altLang="ko-KR" sz="1200" b="1" dirty="0" err="1"/>
              <a:t>myapp</a:t>
            </a:r>
            <a:r>
              <a:rPr lang="en-US" altLang="ko-KR" sz="1200" b="1" dirty="0"/>
              <a:t>-pod </a:t>
            </a:r>
          </a:p>
          <a:p>
            <a:r>
              <a:rPr lang="ko-KR" altLang="en-US" sz="1200" b="1" dirty="0"/>
              <a:t>  </a:t>
            </a:r>
            <a:r>
              <a:rPr lang="en-US" altLang="ko-KR" sz="1200" b="1" dirty="0"/>
              <a:t>labels: </a:t>
            </a:r>
          </a:p>
          <a:p>
            <a:r>
              <a:rPr lang="en-US" altLang="ko-KR" sz="1200" b="1" dirty="0"/>
              <a:t>    app: </a:t>
            </a:r>
            <a:r>
              <a:rPr lang="en-US" altLang="ko-KR" sz="1200" b="1" dirty="0" err="1"/>
              <a:t>myapp</a:t>
            </a:r>
            <a:endParaRPr lang="en-US" altLang="ko-KR" sz="1200" b="1" dirty="0"/>
          </a:p>
          <a:p>
            <a:r>
              <a:rPr lang="en-US" altLang="ko-KR" sz="1200" b="1" dirty="0">
                <a:solidFill>
                  <a:srgbClr val="FF0000"/>
                </a:solidFill>
              </a:rPr>
              <a:t>spec:</a:t>
            </a:r>
            <a:endParaRPr lang="ko-KR" altLang="en-US" sz="1200" b="1" dirty="0">
              <a:solidFill>
                <a:srgbClr val="FF0000"/>
              </a:solidFill>
            </a:endParaRPr>
          </a:p>
        </p:txBody>
      </p:sp>
      <p:sp>
        <p:nvSpPr>
          <p:cNvPr id="2" name="Title 1">
            <a:extLst>
              <a:ext uri="{FF2B5EF4-FFF2-40B4-BE49-F238E27FC236}">
                <a16:creationId xmlns:a16="http://schemas.microsoft.com/office/drawing/2014/main" id="{8C78E03C-D80B-3348-B2D0-AFCBF9F97D35}"/>
              </a:ext>
            </a:extLst>
          </p:cNvPr>
          <p:cNvSpPr>
            <a:spLocks noGrp="1"/>
          </p:cNvSpPr>
          <p:nvPr>
            <p:ph type="title"/>
          </p:nvPr>
        </p:nvSpPr>
        <p:spPr/>
        <p:txBody>
          <a:bodyPr/>
          <a:lstStyle/>
          <a:p>
            <a:r>
              <a:rPr lang="en-KR" dirty="0"/>
              <a:t>Pod </a:t>
            </a:r>
            <a:r>
              <a:rPr lang="ko-KR" altLang="en-US" dirty="0"/>
              <a:t>구성</a:t>
            </a:r>
            <a:endParaRPr lang="en-KR" dirty="0"/>
          </a:p>
        </p:txBody>
      </p:sp>
    </p:spTree>
    <p:extLst>
      <p:ext uri="{BB962C8B-B14F-4D97-AF65-F5344CB8AC3E}">
        <p14:creationId xmlns:p14="http://schemas.microsoft.com/office/powerpoint/2010/main" val="141697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C735064-7CF0-CC4E-8087-2CFC5EC11262}"/>
              </a:ext>
            </a:extLst>
          </p:cNvPr>
          <p:cNvSpPr>
            <a:spLocks noGrp="1"/>
          </p:cNvSpPr>
          <p:nvPr>
            <p:ph type="title"/>
          </p:nvPr>
        </p:nvSpPr>
        <p:spPr/>
        <p:txBody>
          <a:bodyPr/>
          <a:lstStyle/>
          <a:p>
            <a:r>
              <a:rPr kumimoji="1" lang="en-US" altLang="ko-KR" dirty="0"/>
              <a:t>Controller</a:t>
            </a:r>
            <a:endParaRPr kumimoji="1" lang="ko-KR" altLang="en-US" dirty="0"/>
          </a:p>
        </p:txBody>
      </p:sp>
      <p:sp>
        <p:nvSpPr>
          <p:cNvPr id="3" name="TextBox 2">
            <a:extLst>
              <a:ext uri="{FF2B5EF4-FFF2-40B4-BE49-F238E27FC236}">
                <a16:creationId xmlns:a16="http://schemas.microsoft.com/office/drawing/2014/main" id="{90D84B08-F3C0-B143-83BC-FFBA8ACDB935}"/>
              </a:ext>
            </a:extLst>
          </p:cNvPr>
          <p:cNvSpPr txBox="1"/>
          <p:nvPr/>
        </p:nvSpPr>
        <p:spPr>
          <a:xfrm>
            <a:off x="128465" y="1484784"/>
            <a:ext cx="9505056" cy="646331"/>
          </a:xfrm>
          <a:prstGeom prst="rect">
            <a:avLst/>
          </a:prstGeom>
          <a:noFill/>
        </p:spPr>
        <p:txBody>
          <a:bodyPr wrap="square" rtlCol="0">
            <a:spAutoFit/>
          </a:bodyPr>
          <a:lstStyle/>
          <a:p>
            <a:pPr marL="285750" indent="-285750">
              <a:buFont typeface="Wingdings" pitchFamily="2" charset="2"/>
              <a:buChar char="ü"/>
            </a:pPr>
            <a:r>
              <a:rPr kumimoji="1" lang="en-US" altLang="ko-KR" b="1" dirty="0">
                <a:ea typeface="맑은고딕" charset="0"/>
              </a:rPr>
              <a:t>Pod</a:t>
            </a:r>
            <a:r>
              <a:rPr kumimoji="1" lang="ko-KR" altLang="en-US" b="1" dirty="0">
                <a:ea typeface="맑은고딕" charset="0"/>
              </a:rPr>
              <a:t> 등의 </a:t>
            </a:r>
            <a:r>
              <a:rPr kumimoji="1" lang="en-US" altLang="ko-KR" b="1" dirty="0">
                <a:ea typeface="맑은고딕" charset="0"/>
              </a:rPr>
              <a:t>Resource</a:t>
            </a:r>
            <a:r>
              <a:rPr kumimoji="1" lang="ko-KR" altLang="en-US" b="1" dirty="0" err="1">
                <a:ea typeface="맑은고딕" charset="0"/>
              </a:rPr>
              <a:t>를</a:t>
            </a:r>
            <a:r>
              <a:rPr kumimoji="1" lang="ko-KR" altLang="en-US" b="1" dirty="0">
                <a:ea typeface="맑은고딕" charset="0"/>
              </a:rPr>
              <a:t> 모니터링하여 내가 원하는 상태와 현재 상태를 동일하게 만들어주기 위한 </a:t>
            </a:r>
            <a:r>
              <a:rPr kumimoji="1" lang="en-US" altLang="ko-KR" b="1" dirty="0">
                <a:ea typeface="맑은고딕" charset="0"/>
              </a:rPr>
              <a:t>Object</a:t>
            </a:r>
            <a:endParaRPr kumimoji="1" lang="ko-KR" altLang="en-US" b="1" dirty="0">
              <a:ea typeface="맑은고딕" charset="0"/>
            </a:endParaRPr>
          </a:p>
        </p:txBody>
      </p:sp>
      <p:graphicFrame>
        <p:nvGraphicFramePr>
          <p:cNvPr id="4" name="다이어그램 3">
            <a:extLst>
              <a:ext uri="{FF2B5EF4-FFF2-40B4-BE49-F238E27FC236}">
                <a16:creationId xmlns:a16="http://schemas.microsoft.com/office/drawing/2014/main" id="{DFDABAA6-429E-3D4E-8766-22AC3B14F90E}"/>
              </a:ext>
            </a:extLst>
          </p:cNvPr>
          <p:cNvGraphicFramePr/>
          <p:nvPr/>
        </p:nvGraphicFramePr>
        <p:xfrm>
          <a:off x="1789833" y="2491155"/>
          <a:ext cx="6182320" cy="3641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모서리가 둥근 사각형 설명선[R] 5">
            <a:extLst>
              <a:ext uri="{FF2B5EF4-FFF2-40B4-BE49-F238E27FC236}">
                <a16:creationId xmlns:a16="http://schemas.microsoft.com/office/drawing/2014/main" id="{ABF9C273-D8FC-D549-B4BE-89F6F3E90AC9}"/>
              </a:ext>
            </a:extLst>
          </p:cNvPr>
          <p:cNvSpPr/>
          <p:nvPr/>
        </p:nvSpPr>
        <p:spPr>
          <a:xfrm>
            <a:off x="6124994" y="2564904"/>
            <a:ext cx="1872208" cy="1170933"/>
          </a:xfrm>
          <a:prstGeom prst="wedgeRoundRectCallout">
            <a:avLst>
              <a:gd name="adj1" fmla="val -72967"/>
              <a:gd name="adj2" fmla="val 13364"/>
              <a:gd name="adj3" fmla="val 166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2000" dirty="0">
                <a:solidFill>
                  <a:schemeClr val="tx1"/>
                </a:solidFill>
                <a:latin typeface="Nanum Pen Script" panose="03040600000000000000" pitchFamily="66" charset="-127"/>
                <a:ea typeface="Nanum Pen Script" panose="03040600000000000000" pitchFamily="66" charset="-127"/>
              </a:rPr>
              <a:t>현재 상황 모니터링</a:t>
            </a:r>
          </a:p>
        </p:txBody>
      </p:sp>
      <p:sp>
        <p:nvSpPr>
          <p:cNvPr id="7" name="모서리가 둥근 사각형 설명선[R] 6">
            <a:extLst>
              <a:ext uri="{FF2B5EF4-FFF2-40B4-BE49-F238E27FC236}">
                <a16:creationId xmlns:a16="http://schemas.microsoft.com/office/drawing/2014/main" id="{1CBA8C38-D027-9E4D-AFED-A5CFB8316227}"/>
              </a:ext>
            </a:extLst>
          </p:cNvPr>
          <p:cNvSpPr/>
          <p:nvPr/>
        </p:nvSpPr>
        <p:spPr>
          <a:xfrm>
            <a:off x="7329264" y="5035464"/>
            <a:ext cx="1872208" cy="1170933"/>
          </a:xfrm>
          <a:prstGeom prst="wedgeRoundRectCallout">
            <a:avLst>
              <a:gd name="adj1" fmla="val -72967"/>
              <a:gd name="adj2" fmla="val -14714"/>
              <a:gd name="adj3" fmla="val 16667"/>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2000" dirty="0">
                <a:solidFill>
                  <a:schemeClr val="tx1"/>
                </a:solidFill>
                <a:latin typeface="Nanum Pen Script" panose="03040600000000000000" pitchFamily="66" charset="-127"/>
                <a:ea typeface="Nanum Pen Script" panose="03040600000000000000" pitchFamily="66" charset="-127"/>
              </a:rPr>
              <a:t>원하는 상태와 </a:t>
            </a:r>
            <a:endParaRPr kumimoji="1" lang="en-US" altLang="ko-KR" sz="2000" dirty="0">
              <a:solidFill>
                <a:schemeClr val="tx1"/>
              </a:solidFill>
              <a:latin typeface="Nanum Pen Script" panose="03040600000000000000" pitchFamily="66" charset="-127"/>
              <a:ea typeface="Nanum Pen Script" panose="03040600000000000000" pitchFamily="66" charset="-127"/>
            </a:endParaRPr>
          </a:p>
          <a:p>
            <a:pPr algn="ctr"/>
            <a:r>
              <a:rPr kumimoji="1" lang="ko-KR" altLang="en-US" sz="2000" dirty="0">
                <a:solidFill>
                  <a:schemeClr val="tx1"/>
                </a:solidFill>
                <a:latin typeface="Nanum Pen Script" panose="03040600000000000000" pitchFamily="66" charset="-127"/>
                <a:ea typeface="Nanum Pen Script" panose="03040600000000000000" pitchFamily="66" charset="-127"/>
              </a:rPr>
              <a:t>현재 상태 비교</a:t>
            </a:r>
          </a:p>
        </p:txBody>
      </p:sp>
      <p:sp>
        <p:nvSpPr>
          <p:cNvPr id="8" name="모서리가 둥근 사각형 설명선[R] 7">
            <a:extLst>
              <a:ext uri="{FF2B5EF4-FFF2-40B4-BE49-F238E27FC236}">
                <a16:creationId xmlns:a16="http://schemas.microsoft.com/office/drawing/2014/main" id="{8CB72C34-E9C2-7D4D-A442-B414C75F89E0}"/>
              </a:ext>
            </a:extLst>
          </p:cNvPr>
          <p:cNvSpPr/>
          <p:nvPr/>
        </p:nvSpPr>
        <p:spPr>
          <a:xfrm>
            <a:off x="632520" y="4221088"/>
            <a:ext cx="1872208" cy="1170933"/>
          </a:xfrm>
          <a:prstGeom prst="wedgeRoundRectCallout">
            <a:avLst>
              <a:gd name="adj1" fmla="val 69165"/>
              <a:gd name="adj2" fmla="val 30035"/>
              <a:gd name="adj3"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2000" dirty="0">
                <a:solidFill>
                  <a:schemeClr val="tx1"/>
                </a:solidFill>
                <a:latin typeface="Nanum Pen Script" panose="03040600000000000000" pitchFamily="66" charset="-127"/>
                <a:ea typeface="Nanum Pen Script" panose="03040600000000000000" pitchFamily="66" charset="-127"/>
              </a:rPr>
              <a:t>현재 상태를 </a:t>
            </a:r>
            <a:endParaRPr kumimoji="1" lang="en-US" altLang="ko-KR" sz="2000" dirty="0">
              <a:solidFill>
                <a:schemeClr val="tx1"/>
              </a:solidFill>
              <a:latin typeface="Nanum Pen Script" panose="03040600000000000000" pitchFamily="66" charset="-127"/>
              <a:ea typeface="Nanum Pen Script" panose="03040600000000000000" pitchFamily="66" charset="-127"/>
            </a:endParaRPr>
          </a:p>
          <a:p>
            <a:pPr algn="ctr"/>
            <a:r>
              <a:rPr kumimoji="1" lang="ko-KR" altLang="en-US" sz="2000" dirty="0">
                <a:solidFill>
                  <a:schemeClr val="tx1"/>
                </a:solidFill>
                <a:latin typeface="Nanum Pen Script" panose="03040600000000000000" pitchFamily="66" charset="-127"/>
                <a:ea typeface="Nanum Pen Script" panose="03040600000000000000" pitchFamily="66" charset="-127"/>
              </a:rPr>
              <a:t>원하는 상태로 조정</a:t>
            </a:r>
          </a:p>
        </p:txBody>
      </p:sp>
    </p:spTree>
    <p:extLst>
      <p:ext uri="{BB962C8B-B14F-4D97-AF65-F5344CB8AC3E}">
        <p14:creationId xmlns:p14="http://schemas.microsoft.com/office/powerpoint/2010/main" val="403230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8EDC026B-1C6B-754B-9F71-D9F0F72ECC8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3711611C-46B4-A94C-9E86-55589EA682DB}"/>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6CD20DF9-F17B-4B4A-AEF0-55E2C18F8561}"/>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80F9E7BC-3C1D-0443-AC47-22A2C2F7E8F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FB57D062-2FF2-5F45-A37C-D74112077F22}"/>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graphicEl>
                                              <a:dgm id="{55007E0F-5052-8D4B-9F7A-323FAE430C9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6" grpId="0" animBg="1"/>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169EA90-8653-AA47-AE35-0EAE94294CDF}"/>
              </a:ext>
            </a:extLst>
          </p:cNvPr>
          <p:cNvSpPr>
            <a:spLocks noGrp="1"/>
          </p:cNvSpPr>
          <p:nvPr>
            <p:ph type="title"/>
          </p:nvPr>
        </p:nvSpPr>
        <p:spPr/>
        <p:txBody>
          <a:bodyPr/>
          <a:lstStyle/>
          <a:p>
            <a:r>
              <a:rPr kumimoji="1" lang="en-US" altLang="ko-KR" dirty="0"/>
              <a:t>Controller - Deployment</a:t>
            </a:r>
            <a:endParaRPr kumimoji="1" lang="ko-KR" altLang="en-US" dirty="0"/>
          </a:p>
        </p:txBody>
      </p:sp>
      <p:sp>
        <p:nvSpPr>
          <p:cNvPr id="3" name="Rectangle 5">
            <a:extLst>
              <a:ext uri="{FF2B5EF4-FFF2-40B4-BE49-F238E27FC236}">
                <a16:creationId xmlns:a16="http://schemas.microsoft.com/office/drawing/2014/main" id="{BE2DFCFF-0320-5846-81A8-E3F62A51B7C2}"/>
              </a:ext>
            </a:extLst>
          </p:cNvPr>
          <p:cNvSpPr/>
          <p:nvPr/>
        </p:nvSpPr>
        <p:spPr>
          <a:xfrm>
            <a:off x="776536" y="3164330"/>
            <a:ext cx="2112636" cy="663392"/>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sz="2400" dirty="0"/>
              <a:t>Deployment</a:t>
            </a:r>
            <a:endParaRPr lang="en-US" sz="2400" dirty="0"/>
          </a:p>
        </p:txBody>
      </p:sp>
      <p:cxnSp>
        <p:nvCxnSpPr>
          <p:cNvPr id="4" name="Straight Arrow Connector 29">
            <a:extLst>
              <a:ext uri="{FF2B5EF4-FFF2-40B4-BE49-F238E27FC236}">
                <a16:creationId xmlns:a16="http://schemas.microsoft.com/office/drawing/2014/main" id="{76BFFB0D-BA85-5B40-B36E-8226B4503C44}"/>
              </a:ext>
            </a:extLst>
          </p:cNvPr>
          <p:cNvCxnSpPr>
            <a:cxnSpLocks/>
            <a:stCxn id="3" idx="3"/>
            <a:endCxn id="5" idx="1"/>
          </p:cNvCxnSpPr>
          <p:nvPr/>
        </p:nvCxnSpPr>
        <p:spPr>
          <a:xfrm flipV="1">
            <a:off x="2889172" y="3495994"/>
            <a:ext cx="839692" cy="32"/>
          </a:xfrm>
          <a:prstGeom prst="straightConnector1">
            <a:avLst/>
          </a:prstGeom>
          <a:ln w="571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 name="Rectangle 5">
            <a:extLst>
              <a:ext uri="{FF2B5EF4-FFF2-40B4-BE49-F238E27FC236}">
                <a16:creationId xmlns:a16="http://schemas.microsoft.com/office/drawing/2014/main" id="{D8EB0293-B22C-C74C-8A7F-B0528FD46CA7}"/>
              </a:ext>
            </a:extLst>
          </p:cNvPr>
          <p:cNvSpPr/>
          <p:nvPr/>
        </p:nvSpPr>
        <p:spPr>
          <a:xfrm>
            <a:off x="3728864" y="3164298"/>
            <a:ext cx="2112636" cy="663392"/>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sz="2400"/>
              <a:t>ReplicaSet</a:t>
            </a:r>
            <a:endParaRPr lang="en-US" sz="2400" dirty="0"/>
          </a:p>
        </p:txBody>
      </p:sp>
      <p:sp>
        <p:nvSpPr>
          <p:cNvPr id="6" name="Rectangle 5">
            <a:extLst>
              <a:ext uri="{FF2B5EF4-FFF2-40B4-BE49-F238E27FC236}">
                <a16:creationId xmlns:a16="http://schemas.microsoft.com/office/drawing/2014/main" id="{DD60C052-ED91-944F-B290-650D07B03956}"/>
              </a:ext>
            </a:extLst>
          </p:cNvPr>
          <p:cNvSpPr/>
          <p:nvPr/>
        </p:nvSpPr>
        <p:spPr>
          <a:xfrm>
            <a:off x="6803038" y="2276872"/>
            <a:ext cx="2112636" cy="663392"/>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err="1"/>
              <a:t>PoD</a:t>
            </a:r>
            <a:endParaRPr lang="en-US" sz="2400" dirty="0"/>
          </a:p>
        </p:txBody>
      </p:sp>
      <p:sp>
        <p:nvSpPr>
          <p:cNvPr id="7" name="Rectangle 5">
            <a:extLst>
              <a:ext uri="{FF2B5EF4-FFF2-40B4-BE49-F238E27FC236}">
                <a16:creationId xmlns:a16="http://schemas.microsoft.com/office/drawing/2014/main" id="{0F617862-BB17-4D48-A3EA-59AB32DD155E}"/>
              </a:ext>
            </a:extLst>
          </p:cNvPr>
          <p:cNvSpPr/>
          <p:nvPr/>
        </p:nvSpPr>
        <p:spPr>
          <a:xfrm>
            <a:off x="6803038" y="3131888"/>
            <a:ext cx="2112636" cy="663392"/>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err="1"/>
              <a:t>PoD</a:t>
            </a:r>
            <a:endParaRPr lang="en-US" sz="2400" dirty="0"/>
          </a:p>
        </p:txBody>
      </p:sp>
      <p:sp>
        <p:nvSpPr>
          <p:cNvPr id="8" name="Rectangle 5">
            <a:extLst>
              <a:ext uri="{FF2B5EF4-FFF2-40B4-BE49-F238E27FC236}">
                <a16:creationId xmlns:a16="http://schemas.microsoft.com/office/drawing/2014/main" id="{36EE9AB9-047F-5F49-8EBE-639D0FF505CB}"/>
              </a:ext>
            </a:extLst>
          </p:cNvPr>
          <p:cNvSpPr/>
          <p:nvPr/>
        </p:nvSpPr>
        <p:spPr>
          <a:xfrm>
            <a:off x="6803038" y="4054262"/>
            <a:ext cx="2112636" cy="663392"/>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err="1"/>
              <a:t>PoD</a:t>
            </a:r>
            <a:endParaRPr lang="en-US" sz="2400" dirty="0"/>
          </a:p>
        </p:txBody>
      </p:sp>
      <p:sp>
        <p:nvSpPr>
          <p:cNvPr id="9" name="Rectangle 5">
            <a:extLst>
              <a:ext uri="{FF2B5EF4-FFF2-40B4-BE49-F238E27FC236}">
                <a16:creationId xmlns:a16="http://schemas.microsoft.com/office/drawing/2014/main" id="{40F031D0-EBDE-1E45-9508-D1AA9C0B620F}"/>
              </a:ext>
            </a:extLst>
          </p:cNvPr>
          <p:cNvSpPr/>
          <p:nvPr/>
        </p:nvSpPr>
        <p:spPr>
          <a:xfrm>
            <a:off x="6803038" y="5134382"/>
            <a:ext cx="2112636" cy="663392"/>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err="1"/>
              <a:t>PoD</a:t>
            </a:r>
            <a:endParaRPr lang="en-US" sz="2400" dirty="0"/>
          </a:p>
        </p:txBody>
      </p:sp>
      <p:sp>
        <p:nvSpPr>
          <p:cNvPr id="10" name="TextBox 9">
            <a:extLst>
              <a:ext uri="{FF2B5EF4-FFF2-40B4-BE49-F238E27FC236}">
                <a16:creationId xmlns:a16="http://schemas.microsoft.com/office/drawing/2014/main" id="{0F80DE83-31B1-CB4A-8F0E-684D608C0A69}"/>
              </a:ext>
            </a:extLst>
          </p:cNvPr>
          <p:cNvSpPr txBox="1"/>
          <p:nvPr/>
        </p:nvSpPr>
        <p:spPr>
          <a:xfrm rot="5400000">
            <a:off x="7599772" y="4857024"/>
            <a:ext cx="648072" cy="369332"/>
          </a:xfrm>
          <a:prstGeom prst="rect">
            <a:avLst/>
          </a:prstGeom>
          <a:noFill/>
        </p:spPr>
        <p:txBody>
          <a:bodyPr wrap="square" rtlCol="0">
            <a:spAutoFit/>
          </a:bodyPr>
          <a:lstStyle/>
          <a:p>
            <a:r>
              <a:rPr kumimoji="1" lang="en-US" altLang="ko-KR">
                <a:latin typeface="cambria" charset="0"/>
                <a:ea typeface="맑은고딕" charset="0"/>
              </a:rPr>
              <a:t>......</a:t>
            </a:r>
            <a:endParaRPr kumimoji="1" lang="ko-KR" altLang="en-US" dirty="0">
              <a:latin typeface="cambria" charset="0"/>
              <a:ea typeface="맑은고딕" charset="0"/>
            </a:endParaRPr>
          </a:p>
        </p:txBody>
      </p:sp>
      <p:cxnSp>
        <p:nvCxnSpPr>
          <p:cNvPr id="11" name="Straight Arrow Connector 29">
            <a:extLst>
              <a:ext uri="{FF2B5EF4-FFF2-40B4-BE49-F238E27FC236}">
                <a16:creationId xmlns:a16="http://schemas.microsoft.com/office/drawing/2014/main" id="{80035604-51C4-504F-9BBA-2774ED056253}"/>
              </a:ext>
            </a:extLst>
          </p:cNvPr>
          <p:cNvCxnSpPr>
            <a:cxnSpLocks/>
            <a:stCxn id="5" idx="3"/>
          </p:cNvCxnSpPr>
          <p:nvPr/>
        </p:nvCxnSpPr>
        <p:spPr>
          <a:xfrm flipV="1">
            <a:off x="5841500" y="2758118"/>
            <a:ext cx="745514" cy="737876"/>
          </a:xfrm>
          <a:prstGeom prst="straightConnector1">
            <a:avLst/>
          </a:prstGeom>
          <a:ln w="571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29">
            <a:extLst>
              <a:ext uri="{FF2B5EF4-FFF2-40B4-BE49-F238E27FC236}">
                <a16:creationId xmlns:a16="http://schemas.microsoft.com/office/drawing/2014/main" id="{CF144EE5-E675-FB4A-BBA7-82A54CF5A93D}"/>
              </a:ext>
            </a:extLst>
          </p:cNvPr>
          <p:cNvCxnSpPr>
            <a:cxnSpLocks/>
            <a:stCxn id="5" idx="3"/>
          </p:cNvCxnSpPr>
          <p:nvPr/>
        </p:nvCxnSpPr>
        <p:spPr>
          <a:xfrm>
            <a:off x="5841500" y="3495994"/>
            <a:ext cx="745514" cy="54212"/>
          </a:xfrm>
          <a:prstGeom prst="straightConnector1">
            <a:avLst/>
          </a:prstGeom>
          <a:ln w="571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29">
            <a:extLst>
              <a:ext uri="{FF2B5EF4-FFF2-40B4-BE49-F238E27FC236}">
                <a16:creationId xmlns:a16="http://schemas.microsoft.com/office/drawing/2014/main" id="{3B1D22F1-D252-BC40-8534-D09DB3066FDD}"/>
              </a:ext>
            </a:extLst>
          </p:cNvPr>
          <p:cNvCxnSpPr>
            <a:cxnSpLocks/>
          </p:cNvCxnSpPr>
          <p:nvPr/>
        </p:nvCxnSpPr>
        <p:spPr>
          <a:xfrm>
            <a:off x="5841500" y="3495994"/>
            <a:ext cx="796421" cy="714917"/>
          </a:xfrm>
          <a:prstGeom prst="straightConnector1">
            <a:avLst/>
          </a:prstGeom>
          <a:ln w="571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29">
            <a:extLst>
              <a:ext uri="{FF2B5EF4-FFF2-40B4-BE49-F238E27FC236}">
                <a16:creationId xmlns:a16="http://schemas.microsoft.com/office/drawing/2014/main" id="{DA363B44-B628-D546-9C0F-FE5FEBBF085D}"/>
              </a:ext>
            </a:extLst>
          </p:cNvPr>
          <p:cNvCxnSpPr>
            <a:cxnSpLocks/>
            <a:stCxn id="5" idx="3"/>
          </p:cNvCxnSpPr>
          <p:nvPr/>
        </p:nvCxnSpPr>
        <p:spPr>
          <a:xfrm>
            <a:off x="5841500" y="3495994"/>
            <a:ext cx="849728" cy="1962063"/>
          </a:xfrm>
          <a:prstGeom prst="straightConnector1">
            <a:avLst/>
          </a:prstGeom>
          <a:ln w="571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274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p:cNvSpPr/>
          <p:nvPr/>
        </p:nvSpPr>
        <p:spPr>
          <a:xfrm>
            <a:off x="3228258" y="3645024"/>
            <a:ext cx="2666698" cy="236387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numCol="2" rtlCol="0" anchor="ctr">
            <a:normAutofit/>
          </a:bodyPr>
          <a:lstStyle/>
          <a:p>
            <a:endParaRPr kumimoji="1" lang="ko-KR" altLang="en-US" sz="1200" b="1" dirty="0">
              <a:solidFill>
                <a:schemeClr val="tx1"/>
              </a:solidFill>
            </a:endParaRPr>
          </a:p>
        </p:txBody>
      </p:sp>
      <p:sp>
        <p:nvSpPr>
          <p:cNvPr id="6" name="직사각형 5"/>
          <p:cNvSpPr/>
          <p:nvPr/>
        </p:nvSpPr>
        <p:spPr>
          <a:xfrm>
            <a:off x="488736" y="1615984"/>
            <a:ext cx="4104224" cy="324000"/>
          </a:xfrm>
          <a:prstGeom prst="rect">
            <a:avLst/>
          </a:prstGeom>
          <a:noFill/>
          <a:ln w="6350" cap="flat" cmpd="sng" algn="ctr">
            <a:noFill/>
            <a:prstDash val="solid"/>
          </a:ln>
          <a:effectLst/>
        </p:spPr>
        <p:txBody>
          <a:bodyPr lIns="0" rIns="0" rtlCol="0" anchor="ctr"/>
          <a:lstStyle/>
          <a:p>
            <a:pPr marL="0" marR="0" lvl="0" indent="0" algn="ctr" defTabSz="889000" eaLnBrk="1" fontAlgn="base" latinLnBrk="0" hangingPunct="1">
              <a:lnSpc>
                <a:spcPct val="90000"/>
              </a:lnSpc>
              <a:spcBef>
                <a:spcPct val="0"/>
              </a:spcBef>
              <a:spcAft>
                <a:spcPct val="35000"/>
              </a:spcAft>
              <a:buClrTx/>
              <a:buSzTx/>
              <a:buFontTx/>
              <a:buNone/>
              <a:tabLst/>
              <a:defRPr/>
            </a:pPr>
            <a:r>
              <a:rPr kumimoji="1" lang="en-US" altLang="ko-KR" b="1" i="0" u="none" strike="noStrike" kern="0" cap="none" spc="0" normalizeH="0" baseline="0" noProof="0" dirty="0">
                <a:ln>
                  <a:noFill/>
                </a:ln>
                <a:solidFill>
                  <a:srgbClr val="000000"/>
                </a:solidFill>
                <a:effectLst/>
                <a:uLnTx/>
                <a:uFillTx/>
                <a:latin typeface="맑은 고딕"/>
                <a:ea typeface="맑은 고딕"/>
                <a:cs typeface="+mn-cs"/>
              </a:rPr>
              <a:t>[</a:t>
            </a:r>
            <a:r>
              <a:rPr kumimoji="1" lang="en-US" altLang="ko-KR" b="1" kern="0" noProof="0" dirty="0">
                <a:solidFill>
                  <a:srgbClr val="000000"/>
                </a:solidFill>
                <a:latin typeface="맑은 고딕"/>
                <a:ea typeface="맑은 고딕"/>
              </a:rPr>
              <a:t>manifest</a:t>
            </a:r>
            <a:r>
              <a:rPr kumimoji="1" lang="en-US" altLang="ko-KR" b="1" i="0" u="none" strike="noStrike" kern="0" cap="none" spc="0" normalizeH="0" baseline="0" noProof="0" dirty="0">
                <a:ln>
                  <a:noFill/>
                </a:ln>
                <a:solidFill>
                  <a:srgbClr val="000000"/>
                </a:solidFill>
                <a:effectLst/>
                <a:uLnTx/>
                <a:uFillTx/>
                <a:latin typeface="맑은 고딕"/>
                <a:ea typeface="맑은 고딕"/>
                <a:cs typeface="+mn-cs"/>
              </a:rPr>
              <a:t>]</a:t>
            </a:r>
            <a:endParaRPr kumimoji="1" lang="ko-KR" altLang="en-US" b="1" i="0" u="none" strike="noStrike" kern="0" cap="none" spc="0" normalizeH="0" baseline="0" noProof="0" dirty="0">
              <a:ln>
                <a:noFill/>
              </a:ln>
              <a:solidFill>
                <a:srgbClr val="000000"/>
              </a:solidFill>
              <a:effectLst/>
              <a:uLnTx/>
              <a:uFillTx/>
              <a:latin typeface="맑은 고딕"/>
              <a:ea typeface="맑은 고딕"/>
              <a:cs typeface="+mn-cs"/>
            </a:endParaRPr>
          </a:p>
        </p:txBody>
      </p:sp>
      <p:cxnSp>
        <p:nvCxnSpPr>
          <p:cNvPr id="7" name="직선 연결선 5"/>
          <p:cNvCxnSpPr/>
          <p:nvPr/>
        </p:nvCxnSpPr>
        <p:spPr>
          <a:xfrm>
            <a:off x="488504" y="1918343"/>
            <a:ext cx="4104455" cy="0"/>
          </a:xfrm>
          <a:prstGeom prst="line">
            <a:avLst/>
          </a:prstGeom>
          <a:noFill/>
          <a:ln w="3175" cap="flat" cmpd="sng" algn="ctr">
            <a:solidFill>
              <a:srgbClr val="000000">
                <a:lumMod val="75000"/>
                <a:lumOff val="25000"/>
              </a:srgbClr>
            </a:solidFill>
            <a:prstDash val="solid"/>
          </a:ln>
          <a:effectLst/>
        </p:spPr>
      </p:cxnSp>
      <p:grpSp>
        <p:nvGrpSpPr>
          <p:cNvPr id="8" name="그룹 7"/>
          <p:cNvGrpSpPr/>
          <p:nvPr/>
        </p:nvGrpSpPr>
        <p:grpSpPr>
          <a:xfrm>
            <a:off x="6249144" y="1615984"/>
            <a:ext cx="3238960" cy="324000"/>
            <a:chOff x="272539" y="1620083"/>
            <a:chExt cx="4535745" cy="324000"/>
          </a:xfrm>
        </p:grpSpPr>
        <p:sp>
          <p:nvSpPr>
            <p:cNvPr id="9" name="직사각형 8"/>
            <p:cNvSpPr/>
            <p:nvPr/>
          </p:nvSpPr>
          <p:spPr>
            <a:xfrm>
              <a:off x="272795" y="1620083"/>
              <a:ext cx="4535489" cy="324000"/>
            </a:xfrm>
            <a:prstGeom prst="rect">
              <a:avLst/>
            </a:prstGeom>
            <a:noFill/>
            <a:ln w="6350" cap="flat" cmpd="sng" algn="ctr">
              <a:noFill/>
              <a:prstDash val="solid"/>
            </a:ln>
            <a:effectLst/>
          </p:spPr>
          <p:txBody>
            <a:bodyPr lIns="0" rIns="0" rtlCol="0" anchor="ctr"/>
            <a:lstStyle/>
            <a:p>
              <a:pPr marL="0" marR="0" lvl="0" indent="0" algn="ctr" defTabSz="889000" eaLnBrk="1" fontAlgn="base" latinLnBrk="0" hangingPunct="1">
                <a:lnSpc>
                  <a:spcPct val="90000"/>
                </a:lnSpc>
                <a:spcBef>
                  <a:spcPct val="0"/>
                </a:spcBef>
                <a:spcAft>
                  <a:spcPct val="35000"/>
                </a:spcAft>
                <a:buClrTx/>
                <a:buSzTx/>
                <a:buFontTx/>
                <a:buNone/>
                <a:tabLst/>
                <a:defRPr/>
              </a:pPr>
              <a:r>
                <a:rPr kumimoji="1" lang="en-US" altLang="ko-KR" b="1" kern="0" dirty="0">
                  <a:solidFill>
                    <a:srgbClr val="000000"/>
                  </a:solidFill>
                  <a:latin typeface="맑은 고딕"/>
                  <a:ea typeface="맑은 고딕"/>
                </a:rPr>
                <a:t>[ </a:t>
              </a:r>
              <a:r>
                <a:rPr kumimoji="1" lang="ko-KR" altLang="en-US" b="1" kern="0" dirty="0">
                  <a:solidFill>
                    <a:srgbClr val="000000"/>
                  </a:solidFill>
                  <a:latin typeface="맑은 고딕"/>
                  <a:ea typeface="맑은 고딕"/>
                </a:rPr>
                <a:t>주요 설정</a:t>
              </a:r>
              <a:r>
                <a:rPr kumimoji="1" lang="en-US" altLang="ko-KR" b="1" kern="0" dirty="0">
                  <a:solidFill>
                    <a:srgbClr val="000000"/>
                  </a:solidFill>
                  <a:latin typeface="맑은 고딕"/>
                  <a:ea typeface="맑은 고딕"/>
                </a:rPr>
                <a:t>]</a:t>
              </a:r>
              <a:endParaRPr kumimoji="1" lang="ko-KR" altLang="en-US" b="1" i="0" u="none" strike="noStrike" kern="0" cap="none" spc="0" normalizeH="0" baseline="0" noProof="0" dirty="0">
                <a:ln>
                  <a:noFill/>
                </a:ln>
                <a:solidFill>
                  <a:srgbClr val="000000"/>
                </a:solidFill>
                <a:effectLst/>
                <a:uLnTx/>
                <a:uFillTx/>
                <a:latin typeface="맑은 고딕"/>
                <a:ea typeface="맑은 고딕"/>
                <a:cs typeface="+mn-cs"/>
              </a:endParaRPr>
            </a:p>
          </p:txBody>
        </p:sp>
        <p:cxnSp>
          <p:nvCxnSpPr>
            <p:cNvPr id="10" name="직선 연결선 44"/>
            <p:cNvCxnSpPr/>
            <p:nvPr/>
          </p:nvCxnSpPr>
          <p:spPr>
            <a:xfrm>
              <a:off x="272539" y="1922442"/>
              <a:ext cx="4535744" cy="0"/>
            </a:xfrm>
            <a:prstGeom prst="line">
              <a:avLst/>
            </a:prstGeom>
            <a:noFill/>
            <a:ln w="3175" cap="flat" cmpd="sng" algn="ctr">
              <a:solidFill>
                <a:srgbClr val="000000">
                  <a:lumMod val="75000"/>
                  <a:lumOff val="25000"/>
                </a:srgbClr>
              </a:solidFill>
              <a:prstDash val="solid"/>
            </a:ln>
            <a:effectLst/>
          </p:spPr>
        </p:cxnSp>
      </p:grpSp>
      <p:sp>
        <p:nvSpPr>
          <p:cNvPr id="11" name="직사각형 10"/>
          <p:cNvSpPr/>
          <p:nvPr/>
        </p:nvSpPr>
        <p:spPr>
          <a:xfrm>
            <a:off x="6393160" y="1916832"/>
            <a:ext cx="3224808" cy="1323439"/>
          </a:xfrm>
          <a:prstGeom prst="rect">
            <a:avLst/>
          </a:prstGeom>
        </p:spPr>
        <p:txBody>
          <a:bodyPr wrap="square">
            <a:spAutoFit/>
          </a:bodyPr>
          <a:lstStyle/>
          <a:p>
            <a:pPr marL="285750" indent="-285750">
              <a:buFont typeface="Arial" charset="0"/>
              <a:buChar char="•"/>
            </a:pPr>
            <a:r>
              <a:rPr lang="en-US" altLang="ko-KR" sz="1600" b="1" dirty="0"/>
              <a:t>Replicas</a:t>
            </a:r>
          </a:p>
          <a:p>
            <a:pPr marL="285750" indent="-285750">
              <a:buFont typeface="Arial" charset="0"/>
              <a:buChar char="•"/>
            </a:pPr>
            <a:r>
              <a:rPr lang="en-US" altLang="ko-KR" sz="1600" b="1" dirty="0"/>
              <a:t>Selector</a:t>
            </a:r>
          </a:p>
          <a:p>
            <a:pPr marL="285750" indent="-285750">
              <a:buFont typeface="Arial" charset="0"/>
              <a:buChar char="•"/>
            </a:pPr>
            <a:r>
              <a:rPr lang="en-US" altLang="ko-KR" sz="1600" b="1" dirty="0"/>
              <a:t>template</a:t>
            </a:r>
          </a:p>
          <a:p>
            <a:pPr marL="285750" indent="-285750">
              <a:buFont typeface="Arial" charset="0"/>
              <a:buChar char="•"/>
            </a:pPr>
            <a:endParaRPr lang="en-US" altLang="ko-KR" sz="1600" dirty="0"/>
          </a:p>
          <a:p>
            <a:pPr marL="285750" indent="-285750">
              <a:buFont typeface="Arial" charset="0"/>
              <a:buChar char="•"/>
            </a:pPr>
            <a:endParaRPr lang="ko-KR" altLang="en-US" sz="1600" dirty="0"/>
          </a:p>
        </p:txBody>
      </p:sp>
      <p:sp>
        <p:nvSpPr>
          <p:cNvPr id="15" name="직사각형 14"/>
          <p:cNvSpPr/>
          <p:nvPr/>
        </p:nvSpPr>
        <p:spPr>
          <a:xfrm>
            <a:off x="514334" y="2220703"/>
            <a:ext cx="2666698" cy="30184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numCol="2" rtlCol="0" anchor="ctr">
            <a:normAutofit/>
          </a:bodyPr>
          <a:lstStyle/>
          <a:p>
            <a:endParaRPr kumimoji="1" lang="ko-KR" altLang="en-US" sz="1200" b="1" dirty="0">
              <a:solidFill>
                <a:schemeClr val="tx1"/>
              </a:solidFill>
            </a:endParaRPr>
          </a:p>
        </p:txBody>
      </p:sp>
      <p:sp>
        <p:nvSpPr>
          <p:cNvPr id="17" name="Rectangle 10">
            <a:extLst>
              <a:ext uri="{FF2B5EF4-FFF2-40B4-BE49-F238E27FC236}">
                <a16:creationId xmlns:a16="http://schemas.microsoft.com/office/drawing/2014/main" id="{025585F7-AE26-0A4E-A043-378039F8C631}"/>
              </a:ext>
            </a:extLst>
          </p:cNvPr>
          <p:cNvSpPr/>
          <p:nvPr/>
        </p:nvSpPr>
        <p:spPr>
          <a:xfrm>
            <a:off x="493376" y="5231231"/>
            <a:ext cx="2661987" cy="646331"/>
          </a:xfrm>
          <a:prstGeom prst="rect">
            <a:avLst/>
          </a:prstGeom>
          <a:noFill/>
        </p:spPr>
        <p:txBody>
          <a:bodyPr wrap="square" rtlCol="0">
            <a:spAutoFit/>
          </a:bodyPr>
          <a:lstStyle/>
          <a:p>
            <a:endParaRPr lang="en-US" sz="1200" b="1" dirty="0"/>
          </a:p>
          <a:p>
            <a:r>
              <a:rPr lang="en-US" altLang="ko-KR" sz="1200" b="1" dirty="0"/>
              <a:t>#</a:t>
            </a:r>
            <a:r>
              <a:rPr lang="en-US" altLang="ko-KR" sz="1200" b="1" dirty="0" err="1"/>
              <a:t>matchExpressions</a:t>
            </a:r>
            <a:r>
              <a:rPr lang="en-US" altLang="ko-KR" sz="1200" b="1" dirty="0"/>
              <a:t> </a:t>
            </a:r>
            <a:r>
              <a:rPr lang="ko-KR" altLang="en-US" sz="1200" b="1" dirty="0"/>
              <a:t>종류</a:t>
            </a:r>
            <a:r>
              <a:rPr lang="en-US" altLang="ko-KR" sz="1200" b="1" dirty="0"/>
              <a:t>:</a:t>
            </a:r>
            <a:r>
              <a:rPr lang="ko-KR" altLang="en-US" sz="1200" b="1" dirty="0"/>
              <a:t> </a:t>
            </a:r>
            <a:br>
              <a:rPr lang="en-US" altLang="ko-KR" sz="1200" b="1" dirty="0"/>
            </a:br>
            <a:r>
              <a:rPr lang="en-US" altLang="ko-KR" sz="1200" b="1" dirty="0"/>
              <a:t>   In, </a:t>
            </a:r>
            <a:r>
              <a:rPr lang="en-US" altLang="ko-KR" sz="1200" b="1" dirty="0" err="1"/>
              <a:t>notIn</a:t>
            </a:r>
            <a:r>
              <a:rPr lang="en-US" altLang="ko-KR" sz="1200" b="1" dirty="0"/>
              <a:t>, Exists, </a:t>
            </a:r>
            <a:r>
              <a:rPr lang="en-US" altLang="ko-KR" sz="1200" b="1" dirty="0" err="1"/>
              <a:t>DoesNotExists</a:t>
            </a:r>
            <a:endParaRPr lang="en-US" altLang="ko-KR" sz="1200" b="1" dirty="0"/>
          </a:p>
        </p:txBody>
      </p:sp>
      <p:sp>
        <p:nvSpPr>
          <p:cNvPr id="18" name="직사각형 17"/>
          <p:cNvSpPr/>
          <p:nvPr/>
        </p:nvSpPr>
        <p:spPr>
          <a:xfrm>
            <a:off x="6393160" y="3689737"/>
            <a:ext cx="3224808" cy="1323439"/>
          </a:xfrm>
          <a:prstGeom prst="rect">
            <a:avLst/>
          </a:prstGeom>
        </p:spPr>
        <p:txBody>
          <a:bodyPr wrap="square">
            <a:spAutoFit/>
          </a:bodyPr>
          <a:lstStyle/>
          <a:p>
            <a:pPr marL="285750" indent="-285750">
              <a:buFont typeface="Arial" charset="0"/>
              <a:buChar char="•"/>
            </a:pPr>
            <a:r>
              <a:rPr lang="en-US" altLang="ko-KR" sz="1600" dirty="0" err="1"/>
              <a:t>matchLabels</a:t>
            </a:r>
            <a:endParaRPr lang="en-US" altLang="ko-KR" sz="1600" dirty="0"/>
          </a:p>
          <a:p>
            <a:pPr marL="285750" indent="-285750">
              <a:buFont typeface="Arial" charset="0"/>
              <a:buChar char="•"/>
            </a:pPr>
            <a:r>
              <a:rPr lang="en-US" altLang="ko-KR" sz="1600" dirty="0" err="1"/>
              <a:t>matchExpressions</a:t>
            </a:r>
            <a:endParaRPr lang="en-US" altLang="ko-KR" sz="1600" dirty="0"/>
          </a:p>
          <a:p>
            <a:pPr marL="285750" indent="-285750">
              <a:buFont typeface="Arial" charset="0"/>
              <a:buChar char="•"/>
            </a:pPr>
            <a:endParaRPr lang="en-US" altLang="ko-KR" sz="1600" dirty="0"/>
          </a:p>
          <a:p>
            <a:pPr marL="285750" indent="-285750">
              <a:buFont typeface="Arial" charset="0"/>
              <a:buChar char="•"/>
            </a:pPr>
            <a:endParaRPr lang="en-US" altLang="ko-KR" sz="1600" dirty="0"/>
          </a:p>
          <a:p>
            <a:pPr marL="285750" indent="-285750">
              <a:buFont typeface="Arial" charset="0"/>
              <a:buChar char="•"/>
            </a:pPr>
            <a:endParaRPr lang="ko-KR" altLang="en-US" sz="1600" dirty="0"/>
          </a:p>
        </p:txBody>
      </p:sp>
      <p:grpSp>
        <p:nvGrpSpPr>
          <p:cNvPr id="19" name="그룹 18"/>
          <p:cNvGrpSpPr/>
          <p:nvPr/>
        </p:nvGrpSpPr>
        <p:grpSpPr>
          <a:xfrm>
            <a:off x="6249144" y="3231594"/>
            <a:ext cx="3238960" cy="324000"/>
            <a:chOff x="272539" y="1620083"/>
            <a:chExt cx="4535745" cy="324000"/>
          </a:xfrm>
        </p:grpSpPr>
        <p:sp>
          <p:nvSpPr>
            <p:cNvPr id="20" name="직사각형 19"/>
            <p:cNvSpPr/>
            <p:nvPr/>
          </p:nvSpPr>
          <p:spPr>
            <a:xfrm>
              <a:off x="272795" y="1620083"/>
              <a:ext cx="4535489" cy="324000"/>
            </a:xfrm>
            <a:prstGeom prst="rect">
              <a:avLst/>
            </a:prstGeom>
            <a:noFill/>
            <a:ln w="6350" cap="flat" cmpd="sng" algn="ctr">
              <a:noFill/>
              <a:prstDash val="solid"/>
            </a:ln>
            <a:effectLst/>
          </p:spPr>
          <p:txBody>
            <a:bodyPr lIns="0" rIns="0" rtlCol="0" anchor="ctr"/>
            <a:lstStyle/>
            <a:p>
              <a:pPr marL="0" marR="0" lvl="0" indent="0" algn="ctr" defTabSz="889000" eaLnBrk="1" fontAlgn="base" latinLnBrk="0" hangingPunct="1">
                <a:lnSpc>
                  <a:spcPct val="90000"/>
                </a:lnSpc>
                <a:spcBef>
                  <a:spcPct val="0"/>
                </a:spcBef>
                <a:spcAft>
                  <a:spcPct val="35000"/>
                </a:spcAft>
                <a:buClrTx/>
                <a:buSzTx/>
                <a:buFontTx/>
                <a:buNone/>
                <a:tabLst/>
                <a:defRPr/>
              </a:pPr>
              <a:r>
                <a:rPr kumimoji="1" lang="en-US" altLang="ko-KR" b="1" kern="0" dirty="0">
                  <a:solidFill>
                    <a:srgbClr val="000000"/>
                  </a:solidFill>
                  <a:latin typeface="맑은 고딕"/>
                  <a:ea typeface="맑은 고딕"/>
                </a:rPr>
                <a:t>[ selector </a:t>
              </a:r>
              <a:r>
                <a:rPr kumimoji="1" lang="ko-KR" altLang="en-US" b="1" kern="0" dirty="0">
                  <a:solidFill>
                    <a:srgbClr val="000000"/>
                  </a:solidFill>
                  <a:latin typeface="맑은 고딕"/>
                  <a:ea typeface="맑은 고딕"/>
                </a:rPr>
                <a:t>설명</a:t>
              </a:r>
              <a:r>
                <a:rPr kumimoji="1" lang="en-US" altLang="ko-KR" b="1" kern="0" dirty="0">
                  <a:solidFill>
                    <a:srgbClr val="000000"/>
                  </a:solidFill>
                  <a:latin typeface="맑은 고딕"/>
                  <a:ea typeface="맑은 고딕"/>
                </a:rPr>
                <a:t>]</a:t>
              </a:r>
              <a:endParaRPr kumimoji="1" lang="ko-KR" altLang="en-US" b="1" i="0" u="none" strike="noStrike" kern="0" cap="none" spc="0" normalizeH="0" baseline="0" noProof="0" dirty="0">
                <a:ln>
                  <a:noFill/>
                </a:ln>
                <a:solidFill>
                  <a:srgbClr val="000000"/>
                </a:solidFill>
                <a:effectLst/>
                <a:uLnTx/>
                <a:uFillTx/>
                <a:latin typeface="맑은 고딕"/>
                <a:ea typeface="맑은 고딕"/>
                <a:cs typeface="+mn-cs"/>
              </a:endParaRPr>
            </a:p>
          </p:txBody>
        </p:sp>
        <p:cxnSp>
          <p:nvCxnSpPr>
            <p:cNvPr id="21" name="직선 연결선 44"/>
            <p:cNvCxnSpPr/>
            <p:nvPr/>
          </p:nvCxnSpPr>
          <p:spPr>
            <a:xfrm>
              <a:off x="272539" y="1922442"/>
              <a:ext cx="4535744" cy="0"/>
            </a:xfrm>
            <a:prstGeom prst="line">
              <a:avLst/>
            </a:prstGeom>
            <a:noFill/>
            <a:ln w="3175" cap="flat" cmpd="sng" algn="ctr">
              <a:solidFill>
                <a:srgbClr val="000000">
                  <a:lumMod val="75000"/>
                  <a:lumOff val="25000"/>
                </a:srgbClr>
              </a:solidFill>
              <a:prstDash val="solid"/>
            </a:ln>
            <a:effectLst/>
          </p:spPr>
        </p:cxnSp>
      </p:grpSp>
      <p:sp>
        <p:nvSpPr>
          <p:cNvPr id="22" name="Rectangle 10">
            <a:extLst>
              <a:ext uri="{FF2B5EF4-FFF2-40B4-BE49-F238E27FC236}">
                <a16:creationId xmlns:a16="http://schemas.microsoft.com/office/drawing/2014/main" id="{025585F7-AE26-0A4E-A043-378039F8C631}"/>
              </a:ext>
            </a:extLst>
          </p:cNvPr>
          <p:cNvSpPr/>
          <p:nvPr/>
        </p:nvSpPr>
        <p:spPr>
          <a:xfrm>
            <a:off x="666961" y="2420888"/>
            <a:ext cx="2376264" cy="1569660"/>
          </a:xfrm>
          <a:prstGeom prst="rect">
            <a:avLst/>
          </a:prstGeom>
          <a:noFill/>
        </p:spPr>
        <p:txBody>
          <a:bodyPr wrap="square" rtlCol="0">
            <a:spAutoFit/>
          </a:bodyPr>
          <a:lstStyle/>
          <a:p>
            <a:endParaRPr lang="en-US" sz="1200" b="1" dirty="0"/>
          </a:p>
          <a:p>
            <a:r>
              <a:rPr lang="en-US" altLang="ko-KR" sz="1200" b="1" dirty="0"/>
              <a:t>spec: </a:t>
            </a:r>
          </a:p>
          <a:p>
            <a:r>
              <a:rPr lang="en-US" altLang="ko-KR" sz="1200" b="1" dirty="0">
                <a:solidFill>
                  <a:srgbClr val="FF0000"/>
                </a:solidFill>
              </a:rPr>
              <a:t>   </a:t>
            </a:r>
            <a:r>
              <a:rPr lang="en-US" altLang="ko-KR" sz="1200" b="1" dirty="0"/>
              <a:t>replicas: 3 </a:t>
            </a:r>
          </a:p>
          <a:p>
            <a:r>
              <a:rPr lang="en-US" altLang="ko-KR" sz="1200" b="1" dirty="0"/>
              <a:t>   </a:t>
            </a:r>
            <a:r>
              <a:rPr lang="en-US" altLang="ko-KR" sz="1200" b="1" dirty="0">
                <a:solidFill>
                  <a:srgbClr val="FF0000"/>
                </a:solidFill>
              </a:rPr>
              <a:t>selector: </a:t>
            </a:r>
          </a:p>
          <a:p>
            <a:r>
              <a:rPr lang="en-US" altLang="ko-KR" sz="1200" b="1" dirty="0"/>
              <a:t>    </a:t>
            </a:r>
            <a:r>
              <a:rPr lang="en-US" altLang="ko-KR" sz="1200" b="1" dirty="0" err="1">
                <a:solidFill>
                  <a:srgbClr val="FF0000"/>
                </a:solidFill>
              </a:rPr>
              <a:t>matchLabels</a:t>
            </a:r>
            <a:r>
              <a:rPr lang="en-US" altLang="ko-KR" sz="1200" b="1" dirty="0">
                <a:solidFill>
                  <a:srgbClr val="FF0000"/>
                </a:solidFill>
              </a:rPr>
              <a:t>: </a:t>
            </a:r>
          </a:p>
          <a:p>
            <a:r>
              <a:rPr lang="en-US" altLang="ko-KR" sz="1200" b="1" dirty="0">
                <a:solidFill>
                  <a:srgbClr val="FF0000"/>
                </a:solidFill>
              </a:rPr>
              <a:t>       key: app</a:t>
            </a:r>
          </a:p>
          <a:p>
            <a:r>
              <a:rPr lang="en-US" sz="1200" b="1" dirty="0">
                <a:solidFill>
                  <a:srgbClr val="FF0000"/>
                </a:solidFill>
              </a:rPr>
              <a:t>       operator: In</a:t>
            </a:r>
          </a:p>
          <a:p>
            <a:r>
              <a:rPr lang="en-US" sz="1200" b="1" dirty="0">
                <a:solidFill>
                  <a:srgbClr val="FF0000"/>
                </a:solidFill>
              </a:rPr>
              <a:t>       values: </a:t>
            </a:r>
            <a:r>
              <a:rPr lang="en-US" sz="1200" b="1" dirty="0" err="1">
                <a:solidFill>
                  <a:srgbClr val="FF0000"/>
                </a:solidFill>
              </a:rPr>
              <a:t>nginx</a:t>
            </a:r>
            <a:endParaRPr lang="en-US" sz="1200" b="1" dirty="0">
              <a:solidFill>
                <a:srgbClr val="FF0000"/>
              </a:solidFill>
            </a:endParaRPr>
          </a:p>
        </p:txBody>
      </p:sp>
      <p:sp>
        <p:nvSpPr>
          <p:cNvPr id="13" name="직사각형 12"/>
          <p:cNvSpPr/>
          <p:nvPr/>
        </p:nvSpPr>
        <p:spPr>
          <a:xfrm>
            <a:off x="3333659" y="3861048"/>
            <a:ext cx="2722225" cy="1569660"/>
          </a:xfrm>
          <a:prstGeom prst="rect">
            <a:avLst/>
          </a:prstGeom>
          <a:noFill/>
        </p:spPr>
        <p:txBody>
          <a:bodyPr wrap="square" rtlCol="0">
            <a:spAutoFit/>
          </a:bodyPr>
          <a:lstStyle/>
          <a:p>
            <a:r>
              <a:rPr lang="en-US" altLang="ko-KR" sz="1200" b="1" dirty="0"/>
              <a:t>template: </a:t>
            </a:r>
          </a:p>
          <a:p>
            <a:r>
              <a:rPr lang="ko-KR" altLang="en-US" sz="1200" b="1" dirty="0"/>
              <a:t>  </a:t>
            </a:r>
            <a:r>
              <a:rPr lang="en-US" altLang="ko-KR" sz="1200" b="1" dirty="0"/>
              <a:t>metadata: </a:t>
            </a:r>
          </a:p>
          <a:p>
            <a:r>
              <a:rPr lang="ko-KR" altLang="en-US" sz="1200" b="1" dirty="0">
                <a:solidFill>
                  <a:srgbClr val="FF0000"/>
                </a:solidFill>
              </a:rPr>
              <a:t>    </a:t>
            </a:r>
            <a:r>
              <a:rPr lang="en-US" altLang="ko-KR" sz="1200" b="1" dirty="0">
                <a:solidFill>
                  <a:srgbClr val="FF0000"/>
                </a:solidFill>
              </a:rPr>
              <a:t>labels: </a:t>
            </a:r>
          </a:p>
          <a:p>
            <a:r>
              <a:rPr lang="ko-KR" altLang="en-US" sz="1200" b="1" dirty="0">
                <a:solidFill>
                  <a:srgbClr val="FF0000"/>
                </a:solidFill>
              </a:rPr>
              <a:t>      </a:t>
            </a:r>
            <a:r>
              <a:rPr lang="en-US" altLang="ko-KR" sz="1200" b="1" dirty="0">
                <a:solidFill>
                  <a:srgbClr val="FF0000"/>
                </a:solidFill>
              </a:rPr>
              <a:t>app: </a:t>
            </a:r>
            <a:r>
              <a:rPr lang="en-US" altLang="ko-KR" sz="1200" b="1" dirty="0" err="1">
                <a:solidFill>
                  <a:srgbClr val="FF0000"/>
                </a:solidFill>
              </a:rPr>
              <a:t>nginx</a:t>
            </a:r>
            <a:r>
              <a:rPr lang="en-US" altLang="ko-KR" sz="1200" b="1" dirty="0">
                <a:solidFill>
                  <a:srgbClr val="FF0000"/>
                </a:solidFill>
              </a:rPr>
              <a:t> </a:t>
            </a:r>
          </a:p>
          <a:p>
            <a:r>
              <a:rPr lang="ko-KR" altLang="en-US" sz="1200" b="1" dirty="0"/>
              <a:t>  </a:t>
            </a:r>
            <a:r>
              <a:rPr lang="en-US" altLang="ko-KR" sz="1200" b="1" dirty="0"/>
              <a:t>spec: </a:t>
            </a:r>
          </a:p>
          <a:p>
            <a:r>
              <a:rPr lang="ko-KR" altLang="en-US" sz="1200" b="1" dirty="0"/>
              <a:t>     </a:t>
            </a:r>
            <a:r>
              <a:rPr lang="en-US" altLang="ko-KR" sz="1200" b="1" dirty="0">
                <a:solidFill>
                  <a:srgbClr val="FF0000"/>
                </a:solidFill>
              </a:rPr>
              <a:t>containers: </a:t>
            </a:r>
          </a:p>
          <a:p>
            <a:r>
              <a:rPr lang="ko-KR" altLang="en-US" sz="1200" b="1" dirty="0"/>
              <a:t>        </a:t>
            </a:r>
            <a:r>
              <a:rPr lang="en-US" altLang="ko-KR" sz="1200" b="1" dirty="0"/>
              <a:t>- image: </a:t>
            </a:r>
            <a:r>
              <a:rPr lang="en-US" altLang="ko-KR" sz="1200" b="1" dirty="0" err="1"/>
              <a:t>nginx</a:t>
            </a:r>
            <a:endParaRPr lang="en-US" altLang="ko-KR" sz="1200" b="1" dirty="0"/>
          </a:p>
          <a:p>
            <a:r>
              <a:rPr lang="ko-KR" altLang="en-US" sz="1200" b="1" dirty="0"/>
              <a:t>          </a:t>
            </a:r>
            <a:r>
              <a:rPr lang="en-US" altLang="ko-KR" sz="1200" b="1" dirty="0"/>
              <a:t> name: </a:t>
            </a:r>
            <a:r>
              <a:rPr lang="en-US" altLang="ko-KR" sz="1200" b="1" dirty="0" err="1"/>
              <a:t>nginx</a:t>
            </a:r>
            <a:endParaRPr lang="ko-KR" altLang="en-US" sz="1200" b="1" dirty="0"/>
          </a:p>
        </p:txBody>
      </p:sp>
      <p:grpSp>
        <p:nvGrpSpPr>
          <p:cNvPr id="25" name="그룹 24"/>
          <p:cNvGrpSpPr/>
          <p:nvPr/>
        </p:nvGrpSpPr>
        <p:grpSpPr>
          <a:xfrm>
            <a:off x="6249144" y="4761184"/>
            <a:ext cx="3238960" cy="324000"/>
            <a:chOff x="272539" y="1620083"/>
            <a:chExt cx="4535745" cy="324000"/>
          </a:xfrm>
        </p:grpSpPr>
        <p:sp>
          <p:nvSpPr>
            <p:cNvPr id="26" name="직사각형 25"/>
            <p:cNvSpPr/>
            <p:nvPr/>
          </p:nvSpPr>
          <p:spPr>
            <a:xfrm>
              <a:off x="272795" y="1620083"/>
              <a:ext cx="4535489" cy="324000"/>
            </a:xfrm>
            <a:prstGeom prst="rect">
              <a:avLst/>
            </a:prstGeom>
            <a:noFill/>
            <a:ln w="6350" cap="flat" cmpd="sng" algn="ctr">
              <a:noFill/>
              <a:prstDash val="solid"/>
            </a:ln>
            <a:effectLst/>
          </p:spPr>
          <p:txBody>
            <a:bodyPr lIns="0" rIns="0" rtlCol="0" anchor="ctr"/>
            <a:lstStyle/>
            <a:p>
              <a:pPr marL="0" marR="0" lvl="0" indent="0" algn="ctr" defTabSz="889000" eaLnBrk="1" fontAlgn="base" latinLnBrk="0" hangingPunct="1">
                <a:lnSpc>
                  <a:spcPct val="90000"/>
                </a:lnSpc>
                <a:spcBef>
                  <a:spcPct val="0"/>
                </a:spcBef>
                <a:spcAft>
                  <a:spcPct val="35000"/>
                </a:spcAft>
                <a:buClrTx/>
                <a:buSzTx/>
                <a:buFontTx/>
                <a:buNone/>
                <a:tabLst/>
                <a:defRPr/>
              </a:pPr>
              <a:r>
                <a:rPr kumimoji="1" lang="en-US" altLang="ko-KR" b="1" kern="0" dirty="0">
                  <a:solidFill>
                    <a:srgbClr val="000000"/>
                  </a:solidFill>
                  <a:latin typeface="맑은 고딕"/>
                  <a:ea typeface="맑은 고딕"/>
                </a:rPr>
                <a:t>[ template </a:t>
              </a:r>
              <a:r>
                <a:rPr kumimoji="1" lang="ko-KR" altLang="en-US" b="1" kern="0" dirty="0">
                  <a:solidFill>
                    <a:srgbClr val="000000"/>
                  </a:solidFill>
                  <a:latin typeface="맑은 고딕"/>
                  <a:ea typeface="맑은 고딕"/>
                </a:rPr>
                <a:t>설명</a:t>
              </a:r>
              <a:r>
                <a:rPr kumimoji="1" lang="en-US" altLang="ko-KR" b="1" kern="0" dirty="0">
                  <a:solidFill>
                    <a:srgbClr val="000000"/>
                  </a:solidFill>
                  <a:latin typeface="맑은 고딕"/>
                  <a:ea typeface="맑은 고딕"/>
                </a:rPr>
                <a:t>]</a:t>
              </a:r>
              <a:endParaRPr kumimoji="1" lang="ko-KR" altLang="en-US" b="1" i="0" u="none" strike="noStrike" kern="0" cap="none" spc="0" normalizeH="0" baseline="0" noProof="0" dirty="0">
                <a:ln>
                  <a:noFill/>
                </a:ln>
                <a:solidFill>
                  <a:srgbClr val="000000"/>
                </a:solidFill>
                <a:effectLst/>
                <a:uLnTx/>
                <a:uFillTx/>
                <a:latin typeface="맑은 고딕"/>
                <a:ea typeface="맑은 고딕"/>
                <a:cs typeface="+mn-cs"/>
              </a:endParaRPr>
            </a:p>
          </p:txBody>
        </p:sp>
        <p:cxnSp>
          <p:nvCxnSpPr>
            <p:cNvPr id="27" name="직선 연결선 44"/>
            <p:cNvCxnSpPr/>
            <p:nvPr/>
          </p:nvCxnSpPr>
          <p:spPr>
            <a:xfrm>
              <a:off x="272539" y="1922442"/>
              <a:ext cx="4535744" cy="0"/>
            </a:xfrm>
            <a:prstGeom prst="line">
              <a:avLst/>
            </a:prstGeom>
            <a:noFill/>
            <a:ln w="3175" cap="flat" cmpd="sng" algn="ctr">
              <a:solidFill>
                <a:srgbClr val="000000">
                  <a:lumMod val="75000"/>
                  <a:lumOff val="25000"/>
                </a:srgbClr>
              </a:solidFill>
              <a:prstDash val="solid"/>
            </a:ln>
            <a:effectLst/>
          </p:spPr>
        </p:cxnSp>
      </p:grpSp>
      <p:sp>
        <p:nvSpPr>
          <p:cNvPr id="28" name="직사각형 27"/>
          <p:cNvSpPr/>
          <p:nvPr/>
        </p:nvSpPr>
        <p:spPr>
          <a:xfrm>
            <a:off x="6393160" y="5171708"/>
            <a:ext cx="3224808" cy="1077218"/>
          </a:xfrm>
          <a:prstGeom prst="rect">
            <a:avLst/>
          </a:prstGeom>
        </p:spPr>
        <p:txBody>
          <a:bodyPr wrap="square">
            <a:spAutoFit/>
          </a:bodyPr>
          <a:lstStyle/>
          <a:p>
            <a:pPr marL="285750" indent="-285750">
              <a:buFont typeface="Arial" charset="0"/>
              <a:buChar char="•"/>
            </a:pPr>
            <a:r>
              <a:rPr lang="en-US" altLang="ko-KR" sz="1600" err="1"/>
              <a:t>metadata</a:t>
            </a:r>
            <a:r>
              <a:rPr lang="en-US" altLang="ko-KR" sz="1600"/>
              <a:t>.abels</a:t>
            </a:r>
            <a:endParaRPr lang="en-US" altLang="ko-KR" sz="1600" dirty="0"/>
          </a:p>
          <a:p>
            <a:pPr marL="285750" indent="-285750">
              <a:buFont typeface="Arial" charset="0"/>
              <a:buChar char="•"/>
            </a:pPr>
            <a:r>
              <a:rPr lang="en-US" altLang="ko-KR" sz="1600" dirty="0"/>
              <a:t>container</a:t>
            </a:r>
          </a:p>
          <a:p>
            <a:pPr marL="285750" indent="-285750">
              <a:buFont typeface="Arial" charset="0"/>
              <a:buChar char="•"/>
            </a:pPr>
            <a:endParaRPr lang="en-US" altLang="ko-KR" sz="1600" dirty="0"/>
          </a:p>
          <a:p>
            <a:pPr marL="285750" indent="-285750">
              <a:buFont typeface="Arial" charset="0"/>
              <a:buChar char="•"/>
            </a:pPr>
            <a:endParaRPr lang="ko-KR" altLang="en-US" sz="1600" dirty="0"/>
          </a:p>
        </p:txBody>
      </p:sp>
      <p:sp>
        <p:nvSpPr>
          <p:cNvPr id="29" name="직사각형 28"/>
          <p:cNvSpPr/>
          <p:nvPr/>
        </p:nvSpPr>
        <p:spPr>
          <a:xfrm>
            <a:off x="-447600" y="1953881"/>
            <a:ext cx="2744688" cy="324000"/>
          </a:xfrm>
          <a:prstGeom prst="rect">
            <a:avLst/>
          </a:prstGeom>
          <a:noFill/>
          <a:ln w="6350" cap="flat" cmpd="sng" algn="ctr">
            <a:noFill/>
            <a:prstDash val="solid"/>
          </a:ln>
          <a:effectLst/>
        </p:spPr>
        <p:txBody>
          <a:bodyPr lIns="0" rIns="0" rtlCol="0" anchor="ctr"/>
          <a:lstStyle/>
          <a:p>
            <a:pPr marL="0" marR="0" lvl="0" indent="0" algn="ctr" defTabSz="889000" eaLnBrk="1" fontAlgn="base" latinLnBrk="0" hangingPunct="1">
              <a:lnSpc>
                <a:spcPct val="90000"/>
              </a:lnSpc>
              <a:spcBef>
                <a:spcPct val="0"/>
              </a:spcBef>
              <a:spcAft>
                <a:spcPct val="35000"/>
              </a:spcAft>
              <a:buClrTx/>
              <a:buSzTx/>
              <a:buFontTx/>
              <a:buNone/>
              <a:tabLst/>
              <a:defRPr/>
            </a:pPr>
            <a:r>
              <a:rPr kumimoji="1" lang="en-US" altLang="ko-KR" sz="1400" b="1" i="0" u="none" strike="noStrike" kern="0" cap="none" spc="0" normalizeH="0" baseline="0" noProof="0">
                <a:ln>
                  <a:noFill/>
                </a:ln>
                <a:solidFill>
                  <a:srgbClr val="000000"/>
                </a:solidFill>
                <a:effectLst/>
                <a:uLnTx/>
                <a:uFillTx/>
                <a:latin typeface="맑은 고딕"/>
                <a:ea typeface="맑은 고딕"/>
                <a:cs typeface="+mn-cs"/>
              </a:rPr>
              <a:t>[</a:t>
            </a:r>
            <a:r>
              <a:rPr kumimoji="1" lang="en-US" altLang="ko-KR" sz="1400" b="1" kern="0" noProof="0">
                <a:solidFill>
                  <a:srgbClr val="000000"/>
                </a:solidFill>
                <a:latin typeface="맑은 고딕"/>
                <a:ea typeface="맑은 고딕"/>
              </a:rPr>
              <a:t>selector</a:t>
            </a:r>
            <a:r>
              <a:rPr kumimoji="1" lang="en-US" altLang="ko-KR" sz="1400" b="1" i="0" u="none" strike="noStrike" kern="0" cap="none" spc="0" normalizeH="0" baseline="0" noProof="0">
                <a:ln>
                  <a:noFill/>
                </a:ln>
                <a:solidFill>
                  <a:srgbClr val="000000"/>
                </a:solidFill>
                <a:effectLst/>
                <a:uLnTx/>
                <a:uFillTx/>
                <a:latin typeface="맑은 고딕"/>
                <a:ea typeface="맑은 고딕"/>
                <a:cs typeface="+mn-cs"/>
              </a:rPr>
              <a:t>]</a:t>
            </a:r>
            <a:endParaRPr kumimoji="1" lang="ko-KR" altLang="en-US" sz="1400" b="1" i="0" u="none" strike="noStrike" kern="0" cap="none" spc="0" normalizeH="0" baseline="0" noProof="0" dirty="0">
              <a:ln>
                <a:noFill/>
              </a:ln>
              <a:solidFill>
                <a:srgbClr val="000000"/>
              </a:solidFill>
              <a:effectLst/>
              <a:uLnTx/>
              <a:uFillTx/>
              <a:latin typeface="맑은 고딕"/>
              <a:ea typeface="맑은 고딕"/>
              <a:cs typeface="+mn-cs"/>
            </a:endParaRPr>
          </a:p>
        </p:txBody>
      </p:sp>
      <p:sp>
        <p:nvSpPr>
          <p:cNvPr id="30" name="직사각형 29"/>
          <p:cNvSpPr/>
          <p:nvPr/>
        </p:nvSpPr>
        <p:spPr>
          <a:xfrm>
            <a:off x="2297088" y="3328208"/>
            <a:ext cx="2744688" cy="324000"/>
          </a:xfrm>
          <a:prstGeom prst="rect">
            <a:avLst/>
          </a:prstGeom>
          <a:noFill/>
          <a:ln w="6350" cap="flat" cmpd="sng" algn="ctr">
            <a:noFill/>
            <a:prstDash val="solid"/>
          </a:ln>
          <a:effectLst/>
        </p:spPr>
        <p:txBody>
          <a:bodyPr lIns="0" rIns="0" rtlCol="0" anchor="ctr"/>
          <a:lstStyle/>
          <a:p>
            <a:pPr marL="0" marR="0" lvl="0" indent="0" algn="ctr" defTabSz="889000" eaLnBrk="1" fontAlgn="base" latinLnBrk="0" hangingPunct="1">
              <a:lnSpc>
                <a:spcPct val="90000"/>
              </a:lnSpc>
              <a:spcBef>
                <a:spcPct val="0"/>
              </a:spcBef>
              <a:spcAft>
                <a:spcPct val="35000"/>
              </a:spcAft>
              <a:buClrTx/>
              <a:buSzTx/>
              <a:buFontTx/>
              <a:buNone/>
              <a:tabLst/>
              <a:defRPr/>
            </a:pPr>
            <a:r>
              <a:rPr kumimoji="1" lang="en-US" altLang="ko-KR" sz="1400" b="1" i="0" u="none" strike="noStrike" kern="0" cap="none" spc="0" normalizeH="0" baseline="0" noProof="0" dirty="0">
                <a:ln>
                  <a:noFill/>
                </a:ln>
                <a:solidFill>
                  <a:srgbClr val="000000"/>
                </a:solidFill>
                <a:effectLst/>
                <a:uLnTx/>
                <a:uFillTx/>
                <a:latin typeface="맑은 고딕"/>
                <a:ea typeface="맑은 고딕"/>
                <a:cs typeface="+mn-cs"/>
              </a:rPr>
              <a:t>[</a:t>
            </a:r>
            <a:r>
              <a:rPr kumimoji="1" lang="en-US" altLang="ko-KR" sz="1400" b="1" kern="0" dirty="0">
                <a:solidFill>
                  <a:srgbClr val="000000"/>
                </a:solidFill>
                <a:latin typeface="맑은 고딕"/>
                <a:ea typeface="맑은 고딕"/>
              </a:rPr>
              <a:t>template</a:t>
            </a:r>
            <a:r>
              <a:rPr kumimoji="1" lang="en-US" altLang="ko-KR" sz="1400" b="1" i="0" u="none" strike="noStrike" kern="0" cap="none" spc="0" normalizeH="0" baseline="0" noProof="0" dirty="0">
                <a:ln>
                  <a:noFill/>
                </a:ln>
                <a:solidFill>
                  <a:srgbClr val="000000"/>
                </a:solidFill>
                <a:effectLst/>
                <a:uLnTx/>
                <a:uFillTx/>
                <a:latin typeface="맑은 고딕"/>
                <a:ea typeface="맑은 고딕"/>
                <a:cs typeface="+mn-cs"/>
              </a:rPr>
              <a:t>]</a:t>
            </a:r>
            <a:endParaRPr kumimoji="1" lang="ko-KR" altLang="en-US" sz="1400" b="1" i="0" u="none" strike="noStrike" kern="0" cap="none" spc="0" normalizeH="0" baseline="0" noProof="0" dirty="0">
              <a:ln>
                <a:noFill/>
              </a:ln>
              <a:solidFill>
                <a:srgbClr val="000000"/>
              </a:solidFill>
              <a:effectLst/>
              <a:uLnTx/>
              <a:uFillTx/>
              <a:latin typeface="맑은 고딕"/>
              <a:ea typeface="맑은 고딕"/>
              <a:cs typeface="+mn-cs"/>
            </a:endParaRPr>
          </a:p>
        </p:txBody>
      </p:sp>
      <p:sp>
        <p:nvSpPr>
          <p:cNvPr id="2" name="Title 1">
            <a:extLst>
              <a:ext uri="{FF2B5EF4-FFF2-40B4-BE49-F238E27FC236}">
                <a16:creationId xmlns:a16="http://schemas.microsoft.com/office/drawing/2014/main" id="{5019B644-1136-BB43-BF16-7CE12F32F138}"/>
              </a:ext>
            </a:extLst>
          </p:cNvPr>
          <p:cNvSpPr>
            <a:spLocks noGrp="1"/>
          </p:cNvSpPr>
          <p:nvPr>
            <p:ph type="title"/>
          </p:nvPr>
        </p:nvSpPr>
        <p:spPr/>
        <p:txBody>
          <a:bodyPr/>
          <a:lstStyle/>
          <a:p>
            <a:r>
              <a:rPr lang="en-US" dirty="0"/>
              <a:t>Deployment </a:t>
            </a:r>
            <a:r>
              <a:rPr lang="ko-KR" altLang="en-US" dirty="0"/>
              <a:t>구성요소</a:t>
            </a:r>
            <a:endParaRPr lang="en-KR" dirty="0"/>
          </a:p>
        </p:txBody>
      </p:sp>
    </p:spTree>
    <p:extLst>
      <p:ext uri="{BB962C8B-B14F-4D97-AF65-F5344CB8AC3E}">
        <p14:creationId xmlns:p14="http://schemas.microsoft.com/office/powerpoint/2010/main" val="1556103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4189B4-2188-E64C-B5BB-70287537884B}"/>
              </a:ext>
            </a:extLst>
          </p:cNvPr>
          <p:cNvSpPr>
            <a:spLocks noGrp="1"/>
          </p:cNvSpPr>
          <p:nvPr>
            <p:ph type="title"/>
          </p:nvPr>
        </p:nvSpPr>
        <p:spPr/>
        <p:txBody>
          <a:bodyPr/>
          <a:lstStyle/>
          <a:p>
            <a:r>
              <a:rPr kumimoji="1" lang="en-US" altLang="ko-KR" dirty="0"/>
              <a:t>Controller - </a:t>
            </a:r>
            <a:r>
              <a:rPr kumimoji="1" lang="en-US" altLang="ko-KR" dirty="0" err="1"/>
              <a:t>ReplicaSet</a:t>
            </a:r>
            <a:endParaRPr kumimoji="1" lang="ko-KR" altLang="en-US" dirty="0"/>
          </a:p>
        </p:txBody>
      </p:sp>
      <p:sp>
        <p:nvSpPr>
          <p:cNvPr id="3" name="직사각형 2">
            <a:extLst>
              <a:ext uri="{FF2B5EF4-FFF2-40B4-BE49-F238E27FC236}">
                <a16:creationId xmlns:a16="http://schemas.microsoft.com/office/drawing/2014/main" id="{2D1FDBF1-0306-C54D-8DF0-5C3FC067DC20}"/>
              </a:ext>
            </a:extLst>
          </p:cNvPr>
          <p:cNvSpPr/>
          <p:nvPr/>
        </p:nvSpPr>
        <p:spPr>
          <a:xfrm>
            <a:off x="6438235" y="3880758"/>
            <a:ext cx="3134657" cy="257678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numCol="2" rtlCol="0" anchor="ctr">
            <a:normAutofit/>
          </a:bodyPr>
          <a:lstStyle/>
          <a:p>
            <a:endParaRPr kumimoji="1" lang="ko-KR" altLang="en-US" sz="1200" b="1" dirty="0">
              <a:solidFill>
                <a:schemeClr val="tx1"/>
              </a:solidFill>
            </a:endParaRPr>
          </a:p>
        </p:txBody>
      </p:sp>
      <p:grpSp>
        <p:nvGrpSpPr>
          <p:cNvPr id="8" name="그룹 7">
            <a:extLst>
              <a:ext uri="{FF2B5EF4-FFF2-40B4-BE49-F238E27FC236}">
                <a16:creationId xmlns:a16="http://schemas.microsoft.com/office/drawing/2014/main" id="{2E2BFD41-AA14-7746-84AA-EFB44B1FBCD7}"/>
              </a:ext>
            </a:extLst>
          </p:cNvPr>
          <p:cNvGrpSpPr/>
          <p:nvPr/>
        </p:nvGrpSpPr>
        <p:grpSpPr>
          <a:xfrm>
            <a:off x="6249144" y="1412776"/>
            <a:ext cx="3238960" cy="324000"/>
            <a:chOff x="272539" y="1620083"/>
            <a:chExt cx="4535745" cy="324000"/>
          </a:xfrm>
        </p:grpSpPr>
        <p:sp>
          <p:nvSpPr>
            <p:cNvPr id="9" name="직사각형 8">
              <a:extLst>
                <a:ext uri="{FF2B5EF4-FFF2-40B4-BE49-F238E27FC236}">
                  <a16:creationId xmlns:a16="http://schemas.microsoft.com/office/drawing/2014/main" id="{C1CE0865-5874-5346-8EA1-F941443BA351}"/>
                </a:ext>
              </a:extLst>
            </p:cNvPr>
            <p:cNvSpPr/>
            <p:nvPr/>
          </p:nvSpPr>
          <p:spPr>
            <a:xfrm>
              <a:off x="272795" y="1620083"/>
              <a:ext cx="4535489" cy="324000"/>
            </a:xfrm>
            <a:prstGeom prst="rect">
              <a:avLst/>
            </a:prstGeom>
            <a:noFill/>
            <a:ln w="6350" cap="flat" cmpd="sng" algn="ctr">
              <a:noFill/>
              <a:prstDash val="solid"/>
            </a:ln>
            <a:effectLst/>
          </p:spPr>
          <p:txBody>
            <a:bodyPr lIns="0" rIns="0" rtlCol="0" anchor="ctr"/>
            <a:lstStyle/>
            <a:p>
              <a:pPr marL="0" marR="0" lvl="0" indent="0" algn="ctr" defTabSz="889000" eaLnBrk="1" fontAlgn="base" latinLnBrk="0" hangingPunct="1">
                <a:lnSpc>
                  <a:spcPct val="90000"/>
                </a:lnSpc>
                <a:spcBef>
                  <a:spcPct val="0"/>
                </a:spcBef>
                <a:spcAft>
                  <a:spcPct val="35000"/>
                </a:spcAft>
                <a:buClrTx/>
                <a:buSzTx/>
                <a:buFontTx/>
                <a:buNone/>
                <a:tabLst/>
                <a:defRPr/>
              </a:pPr>
              <a:r>
                <a:rPr kumimoji="1" lang="en-US" altLang="ko-KR" b="1" kern="0" dirty="0">
                  <a:solidFill>
                    <a:srgbClr val="000000"/>
                  </a:solidFill>
                  <a:latin typeface="맑은 고딕"/>
                  <a:ea typeface="맑은 고딕"/>
                </a:rPr>
                <a:t>[ </a:t>
              </a:r>
              <a:r>
                <a:rPr kumimoji="1" lang="en-US" altLang="ko-KR" b="1" kern="0" dirty="0" err="1">
                  <a:solidFill>
                    <a:srgbClr val="000000"/>
                  </a:solidFill>
                  <a:latin typeface="맑은 고딕"/>
                  <a:ea typeface="맑은 고딕"/>
                </a:rPr>
                <a:t>replicaset</a:t>
              </a:r>
              <a:r>
                <a:rPr kumimoji="1" lang="ko-KR" altLang="en-US" b="1" kern="0" dirty="0">
                  <a:solidFill>
                    <a:srgbClr val="000000"/>
                  </a:solidFill>
                  <a:latin typeface="맑은 고딕"/>
                  <a:ea typeface="맑은 고딕"/>
                </a:rPr>
                <a:t> 특징</a:t>
              </a:r>
              <a:r>
                <a:rPr kumimoji="1" lang="en-US" altLang="ko-KR" b="1" kern="0" dirty="0">
                  <a:solidFill>
                    <a:srgbClr val="000000"/>
                  </a:solidFill>
                  <a:latin typeface="맑은 고딕"/>
                  <a:ea typeface="맑은 고딕"/>
                </a:rPr>
                <a:t>]</a:t>
              </a:r>
              <a:endParaRPr kumimoji="1" lang="ko-KR" altLang="en-US" b="1" i="0" u="none" strike="noStrike" kern="0" cap="none" spc="0" normalizeH="0" baseline="0" noProof="0" dirty="0">
                <a:ln>
                  <a:noFill/>
                </a:ln>
                <a:solidFill>
                  <a:srgbClr val="000000"/>
                </a:solidFill>
                <a:effectLst/>
                <a:uLnTx/>
                <a:uFillTx/>
                <a:latin typeface="맑은 고딕"/>
                <a:ea typeface="맑은 고딕"/>
                <a:cs typeface="+mn-cs"/>
              </a:endParaRPr>
            </a:p>
          </p:txBody>
        </p:sp>
        <p:cxnSp>
          <p:nvCxnSpPr>
            <p:cNvPr id="10" name="직선 연결선 44">
              <a:extLst>
                <a:ext uri="{FF2B5EF4-FFF2-40B4-BE49-F238E27FC236}">
                  <a16:creationId xmlns:a16="http://schemas.microsoft.com/office/drawing/2014/main" id="{8F6848C5-4458-EB43-9704-73A8372B18A3}"/>
                </a:ext>
              </a:extLst>
            </p:cNvPr>
            <p:cNvCxnSpPr/>
            <p:nvPr/>
          </p:nvCxnSpPr>
          <p:spPr>
            <a:xfrm>
              <a:off x="272539" y="1922442"/>
              <a:ext cx="4535744" cy="0"/>
            </a:xfrm>
            <a:prstGeom prst="line">
              <a:avLst/>
            </a:prstGeom>
            <a:noFill/>
            <a:ln w="3175" cap="flat" cmpd="sng" algn="ctr">
              <a:solidFill>
                <a:srgbClr val="000000">
                  <a:lumMod val="75000"/>
                  <a:lumOff val="25000"/>
                </a:srgbClr>
              </a:solidFill>
              <a:prstDash val="solid"/>
            </a:ln>
            <a:effectLst/>
          </p:spPr>
        </p:cxnSp>
      </p:grpSp>
      <p:sp>
        <p:nvSpPr>
          <p:cNvPr id="11" name="직사각형 10">
            <a:extLst>
              <a:ext uri="{FF2B5EF4-FFF2-40B4-BE49-F238E27FC236}">
                <a16:creationId xmlns:a16="http://schemas.microsoft.com/office/drawing/2014/main" id="{420086BD-0E99-4E4A-9B87-14D0BD398D0F}"/>
              </a:ext>
            </a:extLst>
          </p:cNvPr>
          <p:cNvSpPr/>
          <p:nvPr/>
        </p:nvSpPr>
        <p:spPr>
          <a:xfrm>
            <a:off x="6393160" y="2297174"/>
            <a:ext cx="3224808" cy="1815882"/>
          </a:xfrm>
          <a:prstGeom prst="rect">
            <a:avLst/>
          </a:prstGeom>
        </p:spPr>
        <p:txBody>
          <a:bodyPr wrap="square">
            <a:spAutoFit/>
          </a:bodyPr>
          <a:lstStyle/>
          <a:p>
            <a:pPr marL="285750" indent="-285750">
              <a:buFont typeface="Arial" charset="0"/>
              <a:buChar char="•"/>
            </a:pPr>
            <a:r>
              <a:rPr lang="en-US" altLang="ko-KR" sz="1600" b="1" dirty="0">
                <a:solidFill>
                  <a:srgbClr val="FF0000"/>
                </a:solidFill>
              </a:rPr>
              <a:t>Pod </a:t>
            </a:r>
            <a:r>
              <a:rPr lang="ko-KR" altLang="en-US" sz="1600" b="1" dirty="0">
                <a:solidFill>
                  <a:srgbClr val="FF0000"/>
                </a:solidFill>
              </a:rPr>
              <a:t>개수 모니터링</a:t>
            </a:r>
            <a:endParaRPr lang="en-US" altLang="ko-KR" sz="1600" b="1" dirty="0">
              <a:solidFill>
                <a:srgbClr val="FF0000"/>
              </a:solidFill>
            </a:endParaRPr>
          </a:p>
          <a:p>
            <a:pPr marL="285750" indent="-285750">
              <a:buFont typeface="Arial" charset="0"/>
              <a:buChar char="•"/>
            </a:pPr>
            <a:endParaRPr lang="en-US" altLang="ko-KR" sz="1600" dirty="0"/>
          </a:p>
          <a:p>
            <a:pPr marL="285750" indent="-285750">
              <a:buFont typeface="Arial" charset="0"/>
              <a:buChar char="•"/>
            </a:pPr>
            <a:r>
              <a:rPr lang="en-US" altLang="ko-KR" sz="1600" dirty="0"/>
              <a:t>Label check</a:t>
            </a:r>
          </a:p>
          <a:p>
            <a:pPr marL="285750" indent="-285750">
              <a:buFont typeface="Arial" charset="0"/>
              <a:buChar char="•"/>
            </a:pPr>
            <a:endParaRPr lang="en-US" altLang="ko-KR" sz="1600" dirty="0"/>
          </a:p>
          <a:p>
            <a:pPr marL="285750" indent="-285750">
              <a:buFont typeface="Arial" charset="0"/>
              <a:buChar char="•"/>
            </a:pPr>
            <a:r>
              <a:rPr lang="en-US" altLang="ko-KR" sz="1600" dirty="0"/>
              <a:t>Pod </a:t>
            </a:r>
            <a:r>
              <a:rPr lang="ko-KR" altLang="en-US" sz="1600" dirty="0"/>
              <a:t>상태 업데이트</a:t>
            </a:r>
            <a:endParaRPr lang="en-US" altLang="ko-KR" sz="1600" dirty="0"/>
          </a:p>
          <a:p>
            <a:pPr marL="285750" indent="-285750">
              <a:buFont typeface="Arial" charset="0"/>
              <a:buChar char="•"/>
            </a:pPr>
            <a:endParaRPr lang="en-US" altLang="ko-KR" sz="1600" dirty="0"/>
          </a:p>
          <a:p>
            <a:pPr marL="285750" indent="-285750">
              <a:buFont typeface="Arial" charset="0"/>
              <a:buChar char="•"/>
            </a:pPr>
            <a:endParaRPr lang="ko-KR" altLang="en-US" sz="1600" dirty="0"/>
          </a:p>
        </p:txBody>
      </p:sp>
      <p:sp>
        <p:nvSpPr>
          <p:cNvPr id="12" name="Rectangle 10">
            <a:extLst>
              <a:ext uri="{FF2B5EF4-FFF2-40B4-BE49-F238E27FC236}">
                <a16:creationId xmlns:a16="http://schemas.microsoft.com/office/drawing/2014/main" id="{F6DD5BB6-FB9B-094C-8EBA-1425E5723549}"/>
              </a:ext>
            </a:extLst>
          </p:cNvPr>
          <p:cNvSpPr/>
          <p:nvPr/>
        </p:nvSpPr>
        <p:spPr>
          <a:xfrm>
            <a:off x="6680491" y="3922657"/>
            <a:ext cx="2376264" cy="2308324"/>
          </a:xfrm>
          <a:prstGeom prst="rect">
            <a:avLst/>
          </a:prstGeom>
          <a:noFill/>
        </p:spPr>
        <p:txBody>
          <a:bodyPr wrap="square" rtlCol="0">
            <a:spAutoFit/>
          </a:bodyPr>
          <a:lstStyle/>
          <a:p>
            <a:endParaRPr lang="en-US" sz="1200" b="1" dirty="0"/>
          </a:p>
          <a:p>
            <a:r>
              <a:rPr lang="en-US" altLang="ko-KR" sz="1200" b="1" dirty="0" err="1"/>
              <a:t>apiVersion</a:t>
            </a:r>
            <a:r>
              <a:rPr lang="en-US" altLang="ko-KR" sz="1200" b="1" dirty="0"/>
              <a:t>: apps/v1 </a:t>
            </a:r>
          </a:p>
          <a:p>
            <a:r>
              <a:rPr lang="en-US" altLang="ko-KR" sz="1200" b="1" dirty="0">
                <a:solidFill>
                  <a:srgbClr val="FF0000"/>
                </a:solidFill>
              </a:rPr>
              <a:t>kind: </a:t>
            </a:r>
            <a:r>
              <a:rPr lang="en-US" altLang="ko-KR" sz="1200" b="1" dirty="0" err="1">
                <a:solidFill>
                  <a:srgbClr val="FF0000"/>
                </a:solidFill>
              </a:rPr>
              <a:t>ReplicaSet</a:t>
            </a:r>
            <a:r>
              <a:rPr lang="en-US" altLang="ko-KR" sz="1200" b="1" dirty="0">
                <a:solidFill>
                  <a:srgbClr val="FF0000"/>
                </a:solidFill>
              </a:rPr>
              <a:t> </a:t>
            </a:r>
          </a:p>
          <a:p>
            <a:r>
              <a:rPr lang="en-US" altLang="ko-KR" sz="1200" b="1" dirty="0"/>
              <a:t>  metadata: </a:t>
            </a:r>
          </a:p>
          <a:p>
            <a:r>
              <a:rPr lang="en-US" altLang="ko-KR" sz="1200" b="1" dirty="0"/>
              <a:t>    name: </a:t>
            </a:r>
            <a:r>
              <a:rPr lang="en-US" altLang="ko-KR" sz="1200" b="1" dirty="0" err="1"/>
              <a:t>nginx</a:t>
            </a:r>
            <a:endParaRPr lang="en-US" altLang="ko-KR" sz="1200" b="1" dirty="0"/>
          </a:p>
          <a:p>
            <a:r>
              <a:rPr lang="en-US" altLang="ko-KR" sz="1200" b="1" dirty="0"/>
              <a:t>    labels: </a:t>
            </a:r>
          </a:p>
          <a:p>
            <a:r>
              <a:rPr lang="en-US" altLang="ko-KR" sz="1200" b="1" dirty="0"/>
              <a:t>       app: </a:t>
            </a:r>
            <a:r>
              <a:rPr lang="en-US" altLang="ko-KR" sz="1200" b="1" dirty="0" err="1"/>
              <a:t>nginx</a:t>
            </a:r>
            <a:endParaRPr lang="en-US" altLang="ko-KR" sz="1200" b="1" dirty="0"/>
          </a:p>
          <a:p>
            <a:r>
              <a:rPr lang="en-US" altLang="ko-KR" sz="1200" b="1" dirty="0"/>
              <a:t>spec: </a:t>
            </a:r>
          </a:p>
          <a:p>
            <a:r>
              <a:rPr lang="en-US" altLang="ko-KR" sz="1200" b="1" dirty="0">
                <a:solidFill>
                  <a:srgbClr val="FF0000"/>
                </a:solidFill>
              </a:rPr>
              <a:t>   replicas: 3 </a:t>
            </a:r>
          </a:p>
          <a:p>
            <a:r>
              <a:rPr lang="en-US" altLang="ko-KR" sz="1200" b="1" dirty="0"/>
              <a:t>   </a:t>
            </a:r>
            <a:r>
              <a:rPr lang="en-US" altLang="ko-KR" sz="1200" b="1" dirty="0">
                <a:solidFill>
                  <a:srgbClr val="FF0000"/>
                </a:solidFill>
              </a:rPr>
              <a:t>selector: </a:t>
            </a:r>
          </a:p>
          <a:p>
            <a:r>
              <a:rPr lang="en-US" altLang="ko-KR" sz="1200" b="1" dirty="0"/>
              <a:t>    </a:t>
            </a:r>
            <a:r>
              <a:rPr lang="en-US" altLang="ko-KR" sz="1200" b="1" dirty="0" err="1"/>
              <a:t>matchLabels</a:t>
            </a:r>
            <a:r>
              <a:rPr lang="en-US" altLang="ko-KR" sz="1200" b="1" dirty="0"/>
              <a:t>: </a:t>
            </a:r>
          </a:p>
          <a:p>
            <a:r>
              <a:rPr lang="en-US" altLang="ko-KR" sz="1200" b="1" dirty="0"/>
              <a:t>       app: </a:t>
            </a:r>
            <a:r>
              <a:rPr lang="en-US" altLang="ko-KR" sz="1200" b="1" dirty="0" err="1"/>
              <a:t>nginx</a:t>
            </a:r>
            <a:endParaRPr lang="en-US" sz="1200" b="1" dirty="0"/>
          </a:p>
        </p:txBody>
      </p:sp>
      <p:sp>
        <p:nvSpPr>
          <p:cNvPr id="4" name="모서리가 둥근 직사각형 3">
            <a:extLst>
              <a:ext uri="{FF2B5EF4-FFF2-40B4-BE49-F238E27FC236}">
                <a16:creationId xmlns:a16="http://schemas.microsoft.com/office/drawing/2014/main" id="{12F97BAE-07D2-4441-BD53-B9006D6F56CC}"/>
              </a:ext>
            </a:extLst>
          </p:cNvPr>
          <p:cNvSpPr/>
          <p:nvPr/>
        </p:nvSpPr>
        <p:spPr>
          <a:xfrm>
            <a:off x="2432720" y="1854844"/>
            <a:ext cx="1512168" cy="72008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b="1" dirty="0">
                <a:solidFill>
                  <a:schemeClr val="tx1"/>
                </a:solidFill>
              </a:rPr>
              <a:t>Deployment A</a:t>
            </a:r>
            <a:endParaRPr kumimoji="1" lang="ko-KR" altLang="en-US" sz="1400" b="1" dirty="0">
              <a:solidFill>
                <a:schemeClr val="tx1"/>
              </a:solidFill>
            </a:endParaRPr>
          </a:p>
        </p:txBody>
      </p:sp>
      <p:sp>
        <p:nvSpPr>
          <p:cNvPr id="13" name="모서리가 둥근 직사각형 12">
            <a:extLst>
              <a:ext uri="{FF2B5EF4-FFF2-40B4-BE49-F238E27FC236}">
                <a16:creationId xmlns:a16="http://schemas.microsoft.com/office/drawing/2014/main" id="{2B78D720-340D-E44A-920C-579012033567}"/>
              </a:ext>
            </a:extLst>
          </p:cNvPr>
          <p:cNvSpPr/>
          <p:nvPr/>
        </p:nvSpPr>
        <p:spPr>
          <a:xfrm>
            <a:off x="2432720" y="2916923"/>
            <a:ext cx="1512168" cy="1171838"/>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b="1" dirty="0" err="1">
                <a:solidFill>
                  <a:schemeClr val="tx1"/>
                </a:solidFill>
              </a:rPr>
              <a:t>ReplicaSet</a:t>
            </a:r>
            <a:r>
              <a:rPr kumimoji="1" lang="en-US" altLang="ko-KR" sz="1400" b="1" dirty="0">
                <a:solidFill>
                  <a:schemeClr val="tx1"/>
                </a:solidFill>
              </a:rPr>
              <a:t> A</a:t>
            </a:r>
            <a:br>
              <a:rPr kumimoji="1" lang="en-US" altLang="ko-KR" sz="1400" dirty="0">
                <a:solidFill>
                  <a:schemeClr val="tx1"/>
                </a:solidFill>
              </a:rPr>
            </a:br>
            <a:endParaRPr kumimoji="1" lang="en-US" altLang="ko-KR" sz="1400" dirty="0">
              <a:solidFill>
                <a:schemeClr val="tx1"/>
              </a:solidFill>
            </a:endParaRPr>
          </a:p>
          <a:p>
            <a:pPr algn="ctr"/>
            <a:r>
              <a:rPr kumimoji="1" lang="en-US" altLang="ko-KR" sz="1200" dirty="0">
                <a:solidFill>
                  <a:schemeClr val="tx1"/>
                </a:solidFill>
              </a:rPr>
              <a:t>Replicas: </a:t>
            </a:r>
            <a:r>
              <a:rPr kumimoji="1" lang="en-US" altLang="ko-KR" sz="1200" b="1" dirty="0">
                <a:solidFill>
                  <a:schemeClr val="tx1"/>
                </a:solidFill>
              </a:rPr>
              <a:t>3</a:t>
            </a:r>
          </a:p>
          <a:p>
            <a:pPr algn="ctr"/>
            <a:r>
              <a:rPr kumimoji="1" lang="en-US" altLang="ko-KR" sz="1200" dirty="0">
                <a:solidFill>
                  <a:schemeClr val="tx1"/>
                </a:solidFill>
              </a:rPr>
              <a:t>selector:</a:t>
            </a:r>
          </a:p>
          <a:p>
            <a:pPr algn="ctr"/>
            <a:r>
              <a:rPr kumimoji="1" lang="en-US" altLang="ko-KR" sz="1200" b="1" dirty="0" err="1">
                <a:solidFill>
                  <a:schemeClr val="tx1"/>
                </a:solidFill>
              </a:rPr>
              <a:t>app:nginx</a:t>
            </a:r>
            <a:endParaRPr kumimoji="1" lang="ko-KR" altLang="en-US" sz="1200" b="1" dirty="0">
              <a:solidFill>
                <a:schemeClr val="tx1"/>
              </a:solidFill>
            </a:endParaRPr>
          </a:p>
        </p:txBody>
      </p:sp>
      <p:cxnSp>
        <p:nvCxnSpPr>
          <p:cNvPr id="6" name="직선 화살표 연결선 5">
            <a:extLst>
              <a:ext uri="{FF2B5EF4-FFF2-40B4-BE49-F238E27FC236}">
                <a16:creationId xmlns:a16="http://schemas.microsoft.com/office/drawing/2014/main" id="{4F88A0CD-6314-7D4D-85AA-5E16D92991FF}"/>
              </a:ext>
            </a:extLst>
          </p:cNvPr>
          <p:cNvCxnSpPr>
            <a:cxnSpLocks/>
            <a:stCxn id="4" idx="2"/>
            <a:endCxn id="13" idx="0"/>
          </p:cNvCxnSpPr>
          <p:nvPr/>
        </p:nvCxnSpPr>
        <p:spPr>
          <a:xfrm>
            <a:off x="3188804" y="2574924"/>
            <a:ext cx="0" cy="341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15">
            <a:extLst>
              <a:ext uri="{FF2B5EF4-FFF2-40B4-BE49-F238E27FC236}">
                <a16:creationId xmlns:a16="http://schemas.microsoft.com/office/drawing/2014/main" id="{D119EDD7-043A-B347-9AD4-612AA9301A86}"/>
              </a:ext>
            </a:extLst>
          </p:cNvPr>
          <p:cNvSpPr/>
          <p:nvPr/>
        </p:nvSpPr>
        <p:spPr>
          <a:xfrm>
            <a:off x="1064568" y="4869160"/>
            <a:ext cx="1008112" cy="100811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b="1" dirty="0">
                <a:solidFill>
                  <a:schemeClr val="tx1"/>
                </a:solidFill>
              </a:rPr>
              <a:t>Pod 1</a:t>
            </a:r>
            <a:br>
              <a:rPr kumimoji="1" lang="en-US" altLang="ko-KR" sz="1200" b="1" dirty="0">
                <a:solidFill>
                  <a:schemeClr val="tx1"/>
                </a:solidFill>
              </a:rPr>
            </a:br>
            <a:r>
              <a:rPr kumimoji="1" lang="en-US" altLang="ko-KR" sz="1200" b="1" dirty="0" err="1">
                <a:solidFill>
                  <a:schemeClr val="tx1"/>
                </a:solidFill>
              </a:rPr>
              <a:t>app:nginx</a:t>
            </a:r>
            <a:endParaRPr kumimoji="1" lang="ko-KR" altLang="en-US" sz="1200" b="1" dirty="0">
              <a:solidFill>
                <a:schemeClr val="tx1"/>
              </a:solidFill>
            </a:endParaRPr>
          </a:p>
        </p:txBody>
      </p:sp>
      <p:sp>
        <p:nvSpPr>
          <p:cNvPr id="19" name="모서리가 둥근 직사각형 18">
            <a:extLst>
              <a:ext uri="{FF2B5EF4-FFF2-40B4-BE49-F238E27FC236}">
                <a16:creationId xmlns:a16="http://schemas.microsoft.com/office/drawing/2014/main" id="{EA2F9A54-F63E-C649-BB85-2881BB41E335}"/>
              </a:ext>
            </a:extLst>
          </p:cNvPr>
          <p:cNvSpPr/>
          <p:nvPr/>
        </p:nvSpPr>
        <p:spPr>
          <a:xfrm>
            <a:off x="2684748" y="4869160"/>
            <a:ext cx="1008112" cy="100811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b="1" dirty="0">
                <a:solidFill>
                  <a:schemeClr val="tx1"/>
                </a:solidFill>
              </a:rPr>
              <a:t>Pod 2</a:t>
            </a:r>
            <a:br>
              <a:rPr kumimoji="1" lang="en-US" altLang="ko-KR" sz="1200" b="1" dirty="0">
                <a:solidFill>
                  <a:schemeClr val="tx1"/>
                </a:solidFill>
              </a:rPr>
            </a:br>
            <a:r>
              <a:rPr kumimoji="1" lang="en-US" altLang="ko-KR" sz="1200" b="1" dirty="0" err="1">
                <a:solidFill>
                  <a:schemeClr val="tx1"/>
                </a:solidFill>
              </a:rPr>
              <a:t>app:nginx</a:t>
            </a:r>
            <a:endParaRPr kumimoji="1" lang="ko-KR" altLang="en-US" sz="1200" b="1" dirty="0">
              <a:solidFill>
                <a:schemeClr val="tx1"/>
              </a:solidFill>
            </a:endParaRPr>
          </a:p>
        </p:txBody>
      </p:sp>
      <p:sp>
        <p:nvSpPr>
          <p:cNvPr id="20" name="모서리가 둥근 직사각형 19">
            <a:extLst>
              <a:ext uri="{FF2B5EF4-FFF2-40B4-BE49-F238E27FC236}">
                <a16:creationId xmlns:a16="http://schemas.microsoft.com/office/drawing/2014/main" id="{DF6A7E44-6E68-F849-8087-A21DB6BA6787}"/>
              </a:ext>
            </a:extLst>
          </p:cNvPr>
          <p:cNvSpPr/>
          <p:nvPr/>
        </p:nvSpPr>
        <p:spPr>
          <a:xfrm>
            <a:off x="4304928" y="4869160"/>
            <a:ext cx="1008112" cy="100811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b="1" dirty="0">
                <a:solidFill>
                  <a:schemeClr val="tx1"/>
                </a:solidFill>
              </a:rPr>
              <a:t>Pod 3</a:t>
            </a:r>
            <a:br>
              <a:rPr kumimoji="1" lang="en-US" altLang="ko-KR" sz="1200" b="1" dirty="0">
                <a:solidFill>
                  <a:schemeClr val="tx1"/>
                </a:solidFill>
              </a:rPr>
            </a:br>
            <a:r>
              <a:rPr kumimoji="1" lang="en-US" altLang="ko-KR" sz="1200" b="1" dirty="0" err="1">
                <a:solidFill>
                  <a:schemeClr val="tx1"/>
                </a:solidFill>
              </a:rPr>
              <a:t>app:nginx</a:t>
            </a:r>
            <a:endParaRPr kumimoji="1" lang="ko-KR" altLang="en-US" sz="1200" b="1" dirty="0">
              <a:solidFill>
                <a:schemeClr val="tx1"/>
              </a:solidFill>
            </a:endParaRPr>
          </a:p>
        </p:txBody>
      </p:sp>
      <p:cxnSp>
        <p:nvCxnSpPr>
          <p:cNvPr id="22" name="꺾인 연결선[E] 21">
            <a:extLst>
              <a:ext uri="{FF2B5EF4-FFF2-40B4-BE49-F238E27FC236}">
                <a16:creationId xmlns:a16="http://schemas.microsoft.com/office/drawing/2014/main" id="{175D5453-F365-8A4C-84A9-7A6C510C8E5E}"/>
              </a:ext>
            </a:extLst>
          </p:cNvPr>
          <p:cNvCxnSpPr>
            <a:cxnSpLocks/>
            <a:stCxn id="13" idx="2"/>
            <a:endCxn id="16" idx="0"/>
          </p:cNvCxnSpPr>
          <p:nvPr/>
        </p:nvCxnSpPr>
        <p:spPr>
          <a:xfrm rot="5400000">
            <a:off x="1988515" y="3668870"/>
            <a:ext cx="780399" cy="16201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꺾인 연결선[E] 23">
            <a:extLst>
              <a:ext uri="{FF2B5EF4-FFF2-40B4-BE49-F238E27FC236}">
                <a16:creationId xmlns:a16="http://schemas.microsoft.com/office/drawing/2014/main" id="{7E08AF90-1D49-6842-8C73-1D48FA3D4F82}"/>
              </a:ext>
            </a:extLst>
          </p:cNvPr>
          <p:cNvCxnSpPr>
            <a:cxnSpLocks/>
            <a:stCxn id="13" idx="2"/>
            <a:endCxn id="20" idx="0"/>
          </p:cNvCxnSpPr>
          <p:nvPr/>
        </p:nvCxnSpPr>
        <p:spPr>
          <a:xfrm rot="16200000" flipH="1">
            <a:off x="3608695" y="3668870"/>
            <a:ext cx="780399" cy="16201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3B19C72-DB89-3746-8C68-025F6DBBD77E}"/>
              </a:ext>
            </a:extLst>
          </p:cNvPr>
          <p:cNvCxnSpPr>
            <a:cxnSpLocks/>
            <a:endCxn id="19" idx="0"/>
          </p:cNvCxnSpPr>
          <p:nvPr/>
        </p:nvCxnSpPr>
        <p:spPr>
          <a:xfrm>
            <a:off x="3188804" y="4478961"/>
            <a:ext cx="0" cy="390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0891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4189B4-2188-E64C-B5BB-70287537884B}"/>
              </a:ext>
            </a:extLst>
          </p:cNvPr>
          <p:cNvSpPr>
            <a:spLocks noGrp="1"/>
          </p:cNvSpPr>
          <p:nvPr>
            <p:ph type="title"/>
          </p:nvPr>
        </p:nvSpPr>
        <p:spPr/>
        <p:txBody>
          <a:bodyPr/>
          <a:lstStyle/>
          <a:p>
            <a:r>
              <a:rPr kumimoji="1" lang="en-US" altLang="ko-KR" dirty="0"/>
              <a:t>Controller - </a:t>
            </a:r>
            <a:r>
              <a:rPr kumimoji="1" lang="en-US" altLang="ko-KR" dirty="0" err="1"/>
              <a:t>ReplicaSet</a:t>
            </a:r>
            <a:endParaRPr kumimoji="1" lang="ko-KR" altLang="en-US" dirty="0"/>
          </a:p>
        </p:txBody>
      </p:sp>
      <p:sp>
        <p:nvSpPr>
          <p:cNvPr id="3" name="직사각형 2">
            <a:extLst>
              <a:ext uri="{FF2B5EF4-FFF2-40B4-BE49-F238E27FC236}">
                <a16:creationId xmlns:a16="http://schemas.microsoft.com/office/drawing/2014/main" id="{2D1FDBF1-0306-C54D-8DF0-5C3FC067DC20}"/>
              </a:ext>
            </a:extLst>
          </p:cNvPr>
          <p:cNvSpPr/>
          <p:nvPr/>
        </p:nvSpPr>
        <p:spPr>
          <a:xfrm>
            <a:off x="6438235" y="3880758"/>
            <a:ext cx="3134657" cy="257678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numCol="2" rtlCol="0" anchor="ctr">
            <a:normAutofit/>
          </a:bodyPr>
          <a:lstStyle/>
          <a:p>
            <a:endParaRPr kumimoji="1" lang="ko-KR" altLang="en-US" sz="1200" b="1" dirty="0">
              <a:solidFill>
                <a:schemeClr val="tx1"/>
              </a:solidFill>
            </a:endParaRPr>
          </a:p>
        </p:txBody>
      </p:sp>
      <p:grpSp>
        <p:nvGrpSpPr>
          <p:cNvPr id="8" name="그룹 7">
            <a:extLst>
              <a:ext uri="{FF2B5EF4-FFF2-40B4-BE49-F238E27FC236}">
                <a16:creationId xmlns:a16="http://schemas.microsoft.com/office/drawing/2014/main" id="{2E2BFD41-AA14-7746-84AA-EFB44B1FBCD7}"/>
              </a:ext>
            </a:extLst>
          </p:cNvPr>
          <p:cNvGrpSpPr/>
          <p:nvPr/>
        </p:nvGrpSpPr>
        <p:grpSpPr>
          <a:xfrm>
            <a:off x="6249144" y="1412776"/>
            <a:ext cx="3238960" cy="324000"/>
            <a:chOff x="272539" y="1620083"/>
            <a:chExt cx="4535745" cy="324000"/>
          </a:xfrm>
        </p:grpSpPr>
        <p:sp>
          <p:nvSpPr>
            <p:cNvPr id="9" name="직사각형 8">
              <a:extLst>
                <a:ext uri="{FF2B5EF4-FFF2-40B4-BE49-F238E27FC236}">
                  <a16:creationId xmlns:a16="http://schemas.microsoft.com/office/drawing/2014/main" id="{C1CE0865-5874-5346-8EA1-F941443BA351}"/>
                </a:ext>
              </a:extLst>
            </p:cNvPr>
            <p:cNvSpPr/>
            <p:nvPr/>
          </p:nvSpPr>
          <p:spPr>
            <a:xfrm>
              <a:off x="272795" y="1620083"/>
              <a:ext cx="4535489" cy="324000"/>
            </a:xfrm>
            <a:prstGeom prst="rect">
              <a:avLst/>
            </a:prstGeom>
            <a:noFill/>
            <a:ln w="6350" cap="flat" cmpd="sng" algn="ctr">
              <a:noFill/>
              <a:prstDash val="solid"/>
            </a:ln>
            <a:effectLst/>
          </p:spPr>
          <p:txBody>
            <a:bodyPr lIns="0" rIns="0" rtlCol="0" anchor="ctr"/>
            <a:lstStyle/>
            <a:p>
              <a:pPr marL="0" marR="0" lvl="0" indent="0" algn="ctr" defTabSz="889000" eaLnBrk="1" fontAlgn="base" latinLnBrk="0" hangingPunct="1">
                <a:lnSpc>
                  <a:spcPct val="90000"/>
                </a:lnSpc>
                <a:spcBef>
                  <a:spcPct val="0"/>
                </a:spcBef>
                <a:spcAft>
                  <a:spcPct val="35000"/>
                </a:spcAft>
                <a:buClrTx/>
                <a:buSzTx/>
                <a:buFontTx/>
                <a:buNone/>
                <a:tabLst/>
                <a:defRPr/>
              </a:pPr>
              <a:r>
                <a:rPr kumimoji="1" lang="en-US" altLang="ko-KR" b="1" kern="0" dirty="0">
                  <a:solidFill>
                    <a:srgbClr val="000000"/>
                  </a:solidFill>
                  <a:latin typeface="맑은 고딕"/>
                  <a:ea typeface="맑은 고딕"/>
                </a:rPr>
                <a:t>[ </a:t>
              </a:r>
              <a:r>
                <a:rPr kumimoji="1" lang="en-US" altLang="ko-KR" b="1" kern="0" dirty="0" err="1">
                  <a:solidFill>
                    <a:srgbClr val="000000"/>
                  </a:solidFill>
                  <a:latin typeface="맑은 고딕"/>
                  <a:ea typeface="맑은 고딕"/>
                </a:rPr>
                <a:t>replicaset</a:t>
              </a:r>
              <a:r>
                <a:rPr kumimoji="1" lang="ko-KR" altLang="en-US" b="1" kern="0" dirty="0">
                  <a:solidFill>
                    <a:srgbClr val="000000"/>
                  </a:solidFill>
                  <a:latin typeface="맑은 고딕"/>
                  <a:ea typeface="맑은 고딕"/>
                </a:rPr>
                <a:t> 특징</a:t>
              </a:r>
              <a:r>
                <a:rPr kumimoji="1" lang="en-US" altLang="ko-KR" b="1" kern="0" dirty="0">
                  <a:solidFill>
                    <a:srgbClr val="000000"/>
                  </a:solidFill>
                  <a:latin typeface="맑은 고딕"/>
                  <a:ea typeface="맑은 고딕"/>
                </a:rPr>
                <a:t>]</a:t>
              </a:r>
              <a:endParaRPr kumimoji="1" lang="ko-KR" altLang="en-US" b="1" i="0" u="none" strike="noStrike" kern="0" cap="none" spc="0" normalizeH="0" baseline="0" noProof="0" dirty="0">
                <a:ln>
                  <a:noFill/>
                </a:ln>
                <a:solidFill>
                  <a:srgbClr val="000000"/>
                </a:solidFill>
                <a:effectLst/>
                <a:uLnTx/>
                <a:uFillTx/>
                <a:latin typeface="맑은 고딕"/>
                <a:ea typeface="맑은 고딕"/>
                <a:cs typeface="+mn-cs"/>
              </a:endParaRPr>
            </a:p>
          </p:txBody>
        </p:sp>
        <p:cxnSp>
          <p:nvCxnSpPr>
            <p:cNvPr id="10" name="직선 연결선 44">
              <a:extLst>
                <a:ext uri="{FF2B5EF4-FFF2-40B4-BE49-F238E27FC236}">
                  <a16:creationId xmlns:a16="http://schemas.microsoft.com/office/drawing/2014/main" id="{8F6848C5-4458-EB43-9704-73A8372B18A3}"/>
                </a:ext>
              </a:extLst>
            </p:cNvPr>
            <p:cNvCxnSpPr/>
            <p:nvPr/>
          </p:nvCxnSpPr>
          <p:spPr>
            <a:xfrm>
              <a:off x="272539" y="1922442"/>
              <a:ext cx="4535744" cy="0"/>
            </a:xfrm>
            <a:prstGeom prst="line">
              <a:avLst/>
            </a:prstGeom>
            <a:noFill/>
            <a:ln w="3175" cap="flat" cmpd="sng" algn="ctr">
              <a:solidFill>
                <a:srgbClr val="000000">
                  <a:lumMod val="75000"/>
                  <a:lumOff val="25000"/>
                </a:srgbClr>
              </a:solidFill>
              <a:prstDash val="solid"/>
            </a:ln>
            <a:effectLst/>
          </p:spPr>
        </p:cxnSp>
      </p:grpSp>
      <p:sp>
        <p:nvSpPr>
          <p:cNvPr id="11" name="직사각형 10">
            <a:extLst>
              <a:ext uri="{FF2B5EF4-FFF2-40B4-BE49-F238E27FC236}">
                <a16:creationId xmlns:a16="http://schemas.microsoft.com/office/drawing/2014/main" id="{420086BD-0E99-4E4A-9B87-14D0BD398D0F}"/>
              </a:ext>
            </a:extLst>
          </p:cNvPr>
          <p:cNvSpPr/>
          <p:nvPr/>
        </p:nvSpPr>
        <p:spPr>
          <a:xfrm>
            <a:off x="6393160" y="2297174"/>
            <a:ext cx="3224808" cy="1815882"/>
          </a:xfrm>
          <a:prstGeom prst="rect">
            <a:avLst/>
          </a:prstGeom>
        </p:spPr>
        <p:txBody>
          <a:bodyPr wrap="square">
            <a:spAutoFit/>
          </a:bodyPr>
          <a:lstStyle/>
          <a:p>
            <a:pPr marL="285750" indent="-285750">
              <a:buFont typeface="Arial" charset="0"/>
              <a:buChar char="•"/>
            </a:pPr>
            <a:r>
              <a:rPr lang="en-US" altLang="ko-KR" sz="1600" b="1" dirty="0">
                <a:solidFill>
                  <a:srgbClr val="FF0000"/>
                </a:solidFill>
              </a:rPr>
              <a:t>Pod </a:t>
            </a:r>
            <a:r>
              <a:rPr lang="ko-KR" altLang="en-US" sz="1600" b="1" dirty="0">
                <a:solidFill>
                  <a:srgbClr val="FF0000"/>
                </a:solidFill>
              </a:rPr>
              <a:t>개수 모니터링</a:t>
            </a:r>
            <a:endParaRPr lang="en-US" altLang="ko-KR" sz="1600" b="1" dirty="0">
              <a:solidFill>
                <a:srgbClr val="FF0000"/>
              </a:solidFill>
            </a:endParaRPr>
          </a:p>
          <a:p>
            <a:pPr marL="285750" indent="-285750">
              <a:buFont typeface="Arial" charset="0"/>
              <a:buChar char="•"/>
            </a:pPr>
            <a:endParaRPr lang="en-US" altLang="ko-KR" sz="1600" dirty="0"/>
          </a:p>
          <a:p>
            <a:pPr marL="285750" indent="-285750">
              <a:buFont typeface="Arial" charset="0"/>
              <a:buChar char="•"/>
            </a:pPr>
            <a:r>
              <a:rPr lang="en-US" altLang="ko-KR" sz="1600" dirty="0"/>
              <a:t>Label check</a:t>
            </a:r>
          </a:p>
          <a:p>
            <a:pPr marL="285750" indent="-285750">
              <a:buFont typeface="Arial" charset="0"/>
              <a:buChar char="•"/>
            </a:pPr>
            <a:endParaRPr lang="en-US" altLang="ko-KR" sz="1600" dirty="0"/>
          </a:p>
          <a:p>
            <a:pPr marL="285750" indent="-285750">
              <a:buFont typeface="Arial" charset="0"/>
              <a:buChar char="•"/>
            </a:pPr>
            <a:r>
              <a:rPr lang="en-US" altLang="ko-KR" sz="1600" dirty="0"/>
              <a:t>Pod </a:t>
            </a:r>
            <a:r>
              <a:rPr lang="ko-KR" altLang="en-US" sz="1600" dirty="0"/>
              <a:t>상태 업데이트</a:t>
            </a:r>
            <a:endParaRPr lang="en-US" altLang="ko-KR" sz="1600" dirty="0"/>
          </a:p>
          <a:p>
            <a:pPr marL="285750" indent="-285750">
              <a:buFont typeface="Arial" charset="0"/>
              <a:buChar char="•"/>
            </a:pPr>
            <a:endParaRPr lang="en-US" altLang="ko-KR" sz="1600" dirty="0"/>
          </a:p>
          <a:p>
            <a:pPr marL="285750" indent="-285750">
              <a:buFont typeface="Arial" charset="0"/>
              <a:buChar char="•"/>
            </a:pPr>
            <a:endParaRPr lang="ko-KR" altLang="en-US" sz="1600" dirty="0"/>
          </a:p>
        </p:txBody>
      </p:sp>
      <p:sp>
        <p:nvSpPr>
          <p:cNvPr id="12" name="Rectangle 10">
            <a:extLst>
              <a:ext uri="{FF2B5EF4-FFF2-40B4-BE49-F238E27FC236}">
                <a16:creationId xmlns:a16="http://schemas.microsoft.com/office/drawing/2014/main" id="{F6DD5BB6-FB9B-094C-8EBA-1425E5723549}"/>
              </a:ext>
            </a:extLst>
          </p:cNvPr>
          <p:cNvSpPr/>
          <p:nvPr/>
        </p:nvSpPr>
        <p:spPr>
          <a:xfrm>
            <a:off x="6680491" y="3922657"/>
            <a:ext cx="2376264" cy="2308324"/>
          </a:xfrm>
          <a:prstGeom prst="rect">
            <a:avLst/>
          </a:prstGeom>
          <a:noFill/>
        </p:spPr>
        <p:txBody>
          <a:bodyPr wrap="square" rtlCol="0">
            <a:spAutoFit/>
          </a:bodyPr>
          <a:lstStyle/>
          <a:p>
            <a:endParaRPr lang="en-US" sz="1200" b="1" dirty="0"/>
          </a:p>
          <a:p>
            <a:r>
              <a:rPr lang="en-US" altLang="ko-KR" sz="1200" b="1" dirty="0" err="1"/>
              <a:t>apiVersion</a:t>
            </a:r>
            <a:r>
              <a:rPr lang="en-US" altLang="ko-KR" sz="1200" b="1" dirty="0"/>
              <a:t>: apps/v1 </a:t>
            </a:r>
          </a:p>
          <a:p>
            <a:r>
              <a:rPr lang="en-US" altLang="ko-KR" sz="1200" b="1" dirty="0">
                <a:solidFill>
                  <a:srgbClr val="FF0000"/>
                </a:solidFill>
              </a:rPr>
              <a:t>kind: </a:t>
            </a:r>
            <a:r>
              <a:rPr lang="en-US" altLang="ko-KR" sz="1200" b="1" dirty="0" err="1">
                <a:solidFill>
                  <a:srgbClr val="FF0000"/>
                </a:solidFill>
              </a:rPr>
              <a:t>ReplicaSet</a:t>
            </a:r>
            <a:r>
              <a:rPr lang="en-US" altLang="ko-KR" sz="1200" b="1" dirty="0">
                <a:solidFill>
                  <a:srgbClr val="FF0000"/>
                </a:solidFill>
              </a:rPr>
              <a:t> </a:t>
            </a:r>
          </a:p>
          <a:p>
            <a:r>
              <a:rPr lang="en-US" altLang="ko-KR" sz="1200" b="1" dirty="0"/>
              <a:t>  metadata: </a:t>
            </a:r>
          </a:p>
          <a:p>
            <a:r>
              <a:rPr lang="en-US" altLang="ko-KR" sz="1200" b="1" dirty="0"/>
              <a:t>    name: </a:t>
            </a:r>
            <a:r>
              <a:rPr lang="en-US" altLang="ko-KR" sz="1200" b="1" dirty="0" err="1"/>
              <a:t>nginx</a:t>
            </a:r>
            <a:endParaRPr lang="en-US" altLang="ko-KR" sz="1200" b="1" dirty="0"/>
          </a:p>
          <a:p>
            <a:r>
              <a:rPr lang="en-US" altLang="ko-KR" sz="1200" b="1" dirty="0"/>
              <a:t>    labels: </a:t>
            </a:r>
          </a:p>
          <a:p>
            <a:r>
              <a:rPr lang="en-US" altLang="ko-KR" sz="1200" b="1" dirty="0"/>
              <a:t>       app: </a:t>
            </a:r>
            <a:r>
              <a:rPr lang="en-US" altLang="ko-KR" sz="1200" b="1" dirty="0" err="1"/>
              <a:t>nginx</a:t>
            </a:r>
            <a:endParaRPr lang="en-US" altLang="ko-KR" sz="1200" b="1" dirty="0"/>
          </a:p>
          <a:p>
            <a:r>
              <a:rPr lang="en-US" altLang="ko-KR" sz="1200" b="1" dirty="0"/>
              <a:t>spec: </a:t>
            </a:r>
          </a:p>
          <a:p>
            <a:r>
              <a:rPr lang="en-US" altLang="ko-KR" sz="1200" b="1" dirty="0">
                <a:solidFill>
                  <a:srgbClr val="FF0000"/>
                </a:solidFill>
              </a:rPr>
              <a:t>   replicas: 3 </a:t>
            </a:r>
          </a:p>
          <a:p>
            <a:r>
              <a:rPr lang="en-US" altLang="ko-KR" sz="1200" b="1" dirty="0"/>
              <a:t>   </a:t>
            </a:r>
            <a:r>
              <a:rPr lang="en-US" altLang="ko-KR" sz="1200" b="1" dirty="0">
                <a:solidFill>
                  <a:srgbClr val="FF0000"/>
                </a:solidFill>
              </a:rPr>
              <a:t>selector: </a:t>
            </a:r>
          </a:p>
          <a:p>
            <a:r>
              <a:rPr lang="en-US" altLang="ko-KR" sz="1200" b="1" dirty="0"/>
              <a:t>    </a:t>
            </a:r>
            <a:r>
              <a:rPr lang="en-US" altLang="ko-KR" sz="1200" b="1" dirty="0" err="1"/>
              <a:t>matchLabels</a:t>
            </a:r>
            <a:r>
              <a:rPr lang="en-US" altLang="ko-KR" sz="1200" b="1" dirty="0"/>
              <a:t>: </a:t>
            </a:r>
          </a:p>
          <a:p>
            <a:r>
              <a:rPr lang="en-US" altLang="ko-KR" sz="1200" b="1" dirty="0"/>
              <a:t>       app: </a:t>
            </a:r>
            <a:r>
              <a:rPr lang="en-US" altLang="ko-KR" sz="1200" b="1" dirty="0" err="1"/>
              <a:t>nginx</a:t>
            </a:r>
            <a:endParaRPr lang="en-US" sz="1200" b="1" dirty="0"/>
          </a:p>
        </p:txBody>
      </p:sp>
      <p:sp>
        <p:nvSpPr>
          <p:cNvPr id="4" name="모서리가 둥근 직사각형 3">
            <a:extLst>
              <a:ext uri="{FF2B5EF4-FFF2-40B4-BE49-F238E27FC236}">
                <a16:creationId xmlns:a16="http://schemas.microsoft.com/office/drawing/2014/main" id="{12F97BAE-07D2-4441-BD53-B9006D6F56CC}"/>
              </a:ext>
            </a:extLst>
          </p:cNvPr>
          <p:cNvSpPr/>
          <p:nvPr/>
        </p:nvSpPr>
        <p:spPr>
          <a:xfrm>
            <a:off x="2432720" y="1854844"/>
            <a:ext cx="1512168" cy="72008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b="1" dirty="0">
                <a:solidFill>
                  <a:schemeClr val="tx1"/>
                </a:solidFill>
              </a:rPr>
              <a:t>Deployment A</a:t>
            </a:r>
            <a:endParaRPr kumimoji="1" lang="ko-KR" altLang="en-US" sz="1400" b="1" dirty="0">
              <a:solidFill>
                <a:schemeClr val="tx1"/>
              </a:solidFill>
            </a:endParaRPr>
          </a:p>
        </p:txBody>
      </p:sp>
      <p:sp>
        <p:nvSpPr>
          <p:cNvPr id="13" name="모서리가 둥근 직사각형 12">
            <a:extLst>
              <a:ext uri="{FF2B5EF4-FFF2-40B4-BE49-F238E27FC236}">
                <a16:creationId xmlns:a16="http://schemas.microsoft.com/office/drawing/2014/main" id="{2B78D720-340D-E44A-920C-579012033567}"/>
              </a:ext>
            </a:extLst>
          </p:cNvPr>
          <p:cNvSpPr/>
          <p:nvPr/>
        </p:nvSpPr>
        <p:spPr>
          <a:xfrm>
            <a:off x="2432720" y="2916923"/>
            <a:ext cx="1512168" cy="1171838"/>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b="1" dirty="0" err="1">
                <a:solidFill>
                  <a:schemeClr val="tx1"/>
                </a:solidFill>
              </a:rPr>
              <a:t>ReplicaSet</a:t>
            </a:r>
            <a:r>
              <a:rPr kumimoji="1" lang="en-US" altLang="ko-KR" sz="1400" b="1" dirty="0">
                <a:solidFill>
                  <a:schemeClr val="tx1"/>
                </a:solidFill>
              </a:rPr>
              <a:t> A</a:t>
            </a:r>
            <a:br>
              <a:rPr kumimoji="1" lang="en-US" altLang="ko-KR" sz="1400" dirty="0">
                <a:solidFill>
                  <a:schemeClr val="tx1"/>
                </a:solidFill>
              </a:rPr>
            </a:br>
            <a:endParaRPr kumimoji="1" lang="en-US" altLang="ko-KR" sz="1400" dirty="0">
              <a:solidFill>
                <a:schemeClr val="tx1"/>
              </a:solidFill>
            </a:endParaRPr>
          </a:p>
          <a:p>
            <a:pPr algn="ctr"/>
            <a:r>
              <a:rPr kumimoji="1" lang="en-US" altLang="ko-KR" sz="1200" dirty="0">
                <a:solidFill>
                  <a:schemeClr val="tx1"/>
                </a:solidFill>
              </a:rPr>
              <a:t>Replicas: </a:t>
            </a:r>
            <a:r>
              <a:rPr kumimoji="1" lang="en-US" altLang="ko-KR" sz="1200" b="1" dirty="0">
                <a:solidFill>
                  <a:schemeClr val="tx1"/>
                </a:solidFill>
              </a:rPr>
              <a:t>3</a:t>
            </a:r>
          </a:p>
          <a:p>
            <a:pPr algn="ctr"/>
            <a:r>
              <a:rPr kumimoji="1" lang="en-US" altLang="ko-KR" sz="1200" dirty="0">
                <a:solidFill>
                  <a:schemeClr val="tx1"/>
                </a:solidFill>
              </a:rPr>
              <a:t>selector:</a:t>
            </a:r>
          </a:p>
          <a:p>
            <a:pPr algn="ctr"/>
            <a:r>
              <a:rPr kumimoji="1" lang="en-US" altLang="ko-KR" sz="1200" b="1" dirty="0" err="1">
                <a:solidFill>
                  <a:schemeClr val="tx1"/>
                </a:solidFill>
              </a:rPr>
              <a:t>app:nginx</a:t>
            </a:r>
            <a:endParaRPr kumimoji="1" lang="ko-KR" altLang="en-US" sz="1200" b="1" dirty="0">
              <a:solidFill>
                <a:schemeClr val="tx1"/>
              </a:solidFill>
            </a:endParaRPr>
          </a:p>
        </p:txBody>
      </p:sp>
      <p:cxnSp>
        <p:nvCxnSpPr>
          <p:cNvPr id="6" name="직선 화살표 연결선 5">
            <a:extLst>
              <a:ext uri="{FF2B5EF4-FFF2-40B4-BE49-F238E27FC236}">
                <a16:creationId xmlns:a16="http://schemas.microsoft.com/office/drawing/2014/main" id="{4F88A0CD-6314-7D4D-85AA-5E16D92991FF}"/>
              </a:ext>
            </a:extLst>
          </p:cNvPr>
          <p:cNvCxnSpPr>
            <a:cxnSpLocks/>
            <a:stCxn id="4" idx="2"/>
            <a:endCxn id="13" idx="0"/>
          </p:cNvCxnSpPr>
          <p:nvPr/>
        </p:nvCxnSpPr>
        <p:spPr>
          <a:xfrm>
            <a:off x="3188804" y="2574924"/>
            <a:ext cx="0" cy="341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15">
            <a:extLst>
              <a:ext uri="{FF2B5EF4-FFF2-40B4-BE49-F238E27FC236}">
                <a16:creationId xmlns:a16="http://schemas.microsoft.com/office/drawing/2014/main" id="{D119EDD7-043A-B347-9AD4-612AA9301A86}"/>
              </a:ext>
            </a:extLst>
          </p:cNvPr>
          <p:cNvSpPr/>
          <p:nvPr/>
        </p:nvSpPr>
        <p:spPr>
          <a:xfrm>
            <a:off x="1064568" y="4869160"/>
            <a:ext cx="1008112" cy="100811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b="1" dirty="0">
                <a:solidFill>
                  <a:schemeClr val="tx1"/>
                </a:solidFill>
              </a:rPr>
              <a:t>Pod 1</a:t>
            </a:r>
            <a:br>
              <a:rPr kumimoji="1" lang="en-US" altLang="ko-KR" sz="1200" b="1" dirty="0">
                <a:solidFill>
                  <a:schemeClr val="tx1"/>
                </a:solidFill>
              </a:rPr>
            </a:br>
            <a:r>
              <a:rPr kumimoji="1" lang="en-US" altLang="ko-KR" sz="1200" b="1" dirty="0" err="1">
                <a:solidFill>
                  <a:schemeClr val="tx1"/>
                </a:solidFill>
              </a:rPr>
              <a:t>app:nginx</a:t>
            </a:r>
            <a:endParaRPr kumimoji="1" lang="ko-KR" altLang="en-US" sz="1200" b="1" dirty="0">
              <a:solidFill>
                <a:schemeClr val="tx1"/>
              </a:solidFill>
            </a:endParaRPr>
          </a:p>
        </p:txBody>
      </p:sp>
      <p:sp>
        <p:nvSpPr>
          <p:cNvPr id="19" name="모서리가 둥근 직사각형 18">
            <a:extLst>
              <a:ext uri="{FF2B5EF4-FFF2-40B4-BE49-F238E27FC236}">
                <a16:creationId xmlns:a16="http://schemas.microsoft.com/office/drawing/2014/main" id="{EA2F9A54-F63E-C649-BB85-2881BB41E335}"/>
              </a:ext>
            </a:extLst>
          </p:cNvPr>
          <p:cNvSpPr/>
          <p:nvPr/>
        </p:nvSpPr>
        <p:spPr>
          <a:xfrm>
            <a:off x="2684748" y="4869160"/>
            <a:ext cx="1008112" cy="100811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b="1" dirty="0">
                <a:solidFill>
                  <a:schemeClr val="tx1"/>
                </a:solidFill>
              </a:rPr>
              <a:t>Pod 2</a:t>
            </a:r>
            <a:br>
              <a:rPr kumimoji="1" lang="en-US" altLang="ko-KR" sz="1200" b="1" dirty="0">
                <a:solidFill>
                  <a:schemeClr val="tx1"/>
                </a:solidFill>
              </a:rPr>
            </a:br>
            <a:r>
              <a:rPr kumimoji="1" lang="en-US" altLang="ko-KR" sz="1200" b="1" dirty="0" err="1">
                <a:solidFill>
                  <a:schemeClr val="tx1"/>
                </a:solidFill>
              </a:rPr>
              <a:t>app:nginx</a:t>
            </a:r>
            <a:endParaRPr kumimoji="1" lang="ko-KR" altLang="en-US" sz="1200" b="1" dirty="0">
              <a:solidFill>
                <a:schemeClr val="tx1"/>
              </a:solidFill>
            </a:endParaRPr>
          </a:p>
        </p:txBody>
      </p:sp>
      <p:sp>
        <p:nvSpPr>
          <p:cNvPr id="20" name="모서리가 둥근 직사각형 19">
            <a:extLst>
              <a:ext uri="{FF2B5EF4-FFF2-40B4-BE49-F238E27FC236}">
                <a16:creationId xmlns:a16="http://schemas.microsoft.com/office/drawing/2014/main" id="{DF6A7E44-6E68-F849-8087-A21DB6BA6787}"/>
              </a:ext>
            </a:extLst>
          </p:cNvPr>
          <p:cNvSpPr/>
          <p:nvPr/>
        </p:nvSpPr>
        <p:spPr>
          <a:xfrm>
            <a:off x="4304928" y="4869160"/>
            <a:ext cx="1008112" cy="100811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b="1" dirty="0">
                <a:solidFill>
                  <a:schemeClr val="tx1"/>
                </a:solidFill>
              </a:rPr>
              <a:t>Pod 3</a:t>
            </a:r>
            <a:br>
              <a:rPr kumimoji="1" lang="en-US" altLang="ko-KR" sz="1200" b="1" dirty="0">
                <a:solidFill>
                  <a:schemeClr val="tx1"/>
                </a:solidFill>
              </a:rPr>
            </a:br>
            <a:r>
              <a:rPr kumimoji="1" lang="en-US" altLang="ko-KR" sz="1200" b="1" dirty="0" err="1">
                <a:solidFill>
                  <a:schemeClr val="tx1"/>
                </a:solidFill>
              </a:rPr>
              <a:t>app:nginx</a:t>
            </a:r>
            <a:endParaRPr kumimoji="1" lang="ko-KR" altLang="en-US" sz="1200" b="1" dirty="0">
              <a:solidFill>
                <a:schemeClr val="tx1"/>
              </a:solidFill>
            </a:endParaRPr>
          </a:p>
        </p:txBody>
      </p:sp>
      <p:cxnSp>
        <p:nvCxnSpPr>
          <p:cNvPr id="22" name="꺾인 연결선[E] 21">
            <a:extLst>
              <a:ext uri="{FF2B5EF4-FFF2-40B4-BE49-F238E27FC236}">
                <a16:creationId xmlns:a16="http://schemas.microsoft.com/office/drawing/2014/main" id="{175D5453-F365-8A4C-84A9-7A6C510C8E5E}"/>
              </a:ext>
            </a:extLst>
          </p:cNvPr>
          <p:cNvCxnSpPr>
            <a:cxnSpLocks/>
            <a:stCxn id="13" idx="2"/>
            <a:endCxn id="16" idx="0"/>
          </p:cNvCxnSpPr>
          <p:nvPr/>
        </p:nvCxnSpPr>
        <p:spPr>
          <a:xfrm rot="5400000">
            <a:off x="1988515" y="3668870"/>
            <a:ext cx="780399" cy="16201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꺾인 연결선[E] 23">
            <a:extLst>
              <a:ext uri="{FF2B5EF4-FFF2-40B4-BE49-F238E27FC236}">
                <a16:creationId xmlns:a16="http://schemas.microsoft.com/office/drawing/2014/main" id="{7E08AF90-1D49-6842-8C73-1D48FA3D4F82}"/>
              </a:ext>
            </a:extLst>
          </p:cNvPr>
          <p:cNvCxnSpPr>
            <a:cxnSpLocks/>
            <a:stCxn id="13" idx="2"/>
            <a:endCxn id="20" idx="0"/>
          </p:cNvCxnSpPr>
          <p:nvPr/>
        </p:nvCxnSpPr>
        <p:spPr>
          <a:xfrm rot="16200000" flipH="1">
            <a:off x="3608695" y="3668870"/>
            <a:ext cx="780399" cy="16201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3B19C72-DB89-3746-8C68-025F6DBBD77E}"/>
              </a:ext>
            </a:extLst>
          </p:cNvPr>
          <p:cNvCxnSpPr>
            <a:cxnSpLocks/>
            <a:endCxn id="19" idx="0"/>
          </p:cNvCxnSpPr>
          <p:nvPr/>
        </p:nvCxnSpPr>
        <p:spPr>
          <a:xfrm>
            <a:off x="3188804" y="4478961"/>
            <a:ext cx="0" cy="390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곱하기 4">
            <a:extLst>
              <a:ext uri="{FF2B5EF4-FFF2-40B4-BE49-F238E27FC236}">
                <a16:creationId xmlns:a16="http://schemas.microsoft.com/office/drawing/2014/main" id="{05BBC547-73BE-6E41-B86E-4270406B7F89}"/>
              </a:ext>
            </a:extLst>
          </p:cNvPr>
          <p:cNvSpPr/>
          <p:nvPr/>
        </p:nvSpPr>
        <p:spPr>
          <a:xfrm>
            <a:off x="3872880" y="4471011"/>
            <a:ext cx="1872208" cy="1804411"/>
          </a:xfrm>
          <a:prstGeom prst="mathMultiply">
            <a:avLst>
              <a:gd name="adj1" fmla="val 1067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endParaRPr>
          </a:p>
        </p:txBody>
      </p:sp>
    </p:spTree>
    <p:extLst>
      <p:ext uri="{BB962C8B-B14F-4D97-AF65-F5344CB8AC3E}">
        <p14:creationId xmlns:p14="http://schemas.microsoft.com/office/powerpoint/2010/main" val="817063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4189B4-2188-E64C-B5BB-70287537884B}"/>
              </a:ext>
            </a:extLst>
          </p:cNvPr>
          <p:cNvSpPr>
            <a:spLocks noGrp="1"/>
          </p:cNvSpPr>
          <p:nvPr>
            <p:ph type="title"/>
          </p:nvPr>
        </p:nvSpPr>
        <p:spPr/>
        <p:txBody>
          <a:bodyPr/>
          <a:lstStyle/>
          <a:p>
            <a:r>
              <a:rPr kumimoji="1" lang="en-US" altLang="ko-KR" dirty="0"/>
              <a:t>Controller - </a:t>
            </a:r>
            <a:r>
              <a:rPr kumimoji="1" lang="en-US" altLang="ko-KR" dirty="0" err="1"/>
              <a:t>ReplicaSet</a:t>
            </a:r>
            <a:endParaRPr kumimoji="1" lang="ko-KR" altLang="en-US" dirty="0"/>
          </a:p>
        </p:txBody>
      </p:sp>
      <p:sp>
        <p:nvSpPr>
          <p:cNvPr id="3" name="직사각형 2">
            <a:extLst>
              <a:ext uri="{FF2B5EF4-FFF2-40B4-BE49-F238E27FC236}">
                <a16:creationId xmlns:a16="http://schemas.microsoft.com/office/drawing/2014/main" id="{2D1FDBF1-0306-C54D-8DF0-5C3FC067DC20}"/>
              </a:ext>
            </a:extLst>
          </p:cNvPr>
          <p:cNvSpPr/>
          <p:nvPr/>
        </p:nvSpPr>
        <p:spPr>
          <a:xfrm>
            <a:off x="6438235" y="3880758"/>
            <a:ext cx="3134657" cy="257678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numCol="2" rtlCol="0" anchor="ctr">
            <a:normAutofit/>
          </a:bodyPr>
          <a:lstStyle/>
          <a:p>
            <a:endParaRPr kumimoji="1" lang="ko-KR" altLang="en-US" sz="1200" b="1" dirty="0">
              <a:solidFill>
                <a:schemeClr val="tx1"/>
              </a:solidFill>
            </a:endParaRPr>
          </a:p>
        </p:txBody>
      </p:sp>
      <p:grpSp>
        <p:nvGrpSpPr>
          <p:cNvPr id="8" name="그룹 7">
            <a:extLst>
              <a:ext uri="{FF2B5EF4-FFF2-40B4-BE49-F238E27FC236}">
                <a16:creationId xmlns:a16="http://schemas.microsoft.com/office/drawing/2014/main" id="{2E2BFD41-AA14-7746-84AA-EFB44B1FBCD7}"/>
              </a:ext>
            </a:extLst>
          </p:cNvPr>
          <p:cNvGrpSpPr/>
          <p:nvPr/>
        </p:nvGrpSpPr>
        <p:grpSpPr>
          <a:xfrm>
            <a:off x="6249144" y="1412776"/>
            <a:ext cx="3238960" cy="324000"/>
            <a:chOff x="272539" y="1620083"/>
            <a:chExt cx="4535745" cy="324000"/>
          </a:xfrm>
        </p:grpSpPr>
        <p:sp>
          <p:nvSpPr>
            <p:cNvPr id="9" name="직사각형 8">
              <a:extLst>
                <a:ext uri="{FF2B5EF4-FFF2-40B4-BE49-F238E27FC236}">
                  <a16:creationId xmlns:a16="http://schemas.microsoft.com/office/drawing/2014/main" id="{C1CE0865-5874-5346-8EA1-F941443BA351}"/>
                </a:ext>
              </a:extLst>
            </p:cNvPr>
            <p:cNvSpPr/>
            <p:nvPr/>
          </p:nvSpPr>
          <p:spPr>
            <a:xfrm>
              <a:off x="272795" y="1620083"/>
              <a:ext cx="4535489" cy="324000"/>
            </a:xfrm>
            <a:prstGeom prst="rect">
              <a:avLst/>
            </a:prstGeom>
            <a:noFill/>
            <a:ln w="6350" cap="flat" cmpd="sng" algn="ctr">
              <a:noFill/>
              <a:prstDash val="solid"/>
            </a:ln>
            <a:effectLst/>
          </p:spPr>
          <p:txBody>
            <a:bodyPr lIns="0" rIns="0" rtlCol="0" anchor="ctr"/>
            <a:lstStyle/>
            <a:p>
              <a:pPr marL="0" marR="0" lvl="0" indent="0" algn="ctr" defTabSz="889000" eaLnBrk="1" fontAlgn="base" latinLnBrk="0" hangingPunct="1">
                <a:lnSpc>
                  <a:spcPct val="90000"/>
                </a:lnSpc>
                <a:spcBef>
                  <a:spcPct val="0"/>
                </a:spcBef>
                <a:spcAft>
                  <a:spcPct val="35000"/>
                </a:spcAft>
                <a:buClrTx/>
                <a:buSzTx/>
                <a:buFontTx/>
                <a:buNone/>
                <a:tabLst/>
                <a:defRPr/>
              </a:pPr>
              <a:r>
                <a:rPr kumimoji="1" lang="en-US" altLang="ko-KR" b="1" kern="0" dirty="0">
                  <a:solidFill>
                    <a:srgbClr val="000000"/>
                  </a:solidFill>
                  <a:latin typeface="맑은 고딕"/>
                  <a:ea typeface="맑은 고딕"/>
                </a:rPr>
                <a:t>[ </a:t>
              </a:r>
              <a:r>
                <a:rPr kumimoji="1" lang="en-US" altLang="ko-KR" b="1" kern="0" dirty="0" err="1">
                  <a:solidFill>
                    <a:srgbClr val="000000"/>
                  </a:solidFill>
                  <a:latin typeface="맑은 고딕"/>
                  <a:ea typeface="맑은 고딕"/>
                </a:rPr>
                <a:t>replicaset</a:t>
              </a:r>
              <a:r>
                <a:rPr kumimoji="1" lang="ko-KR" altLang="en-US" b="1" kern="0" dirty="0">
                  <a:solidFill>
                    <a:srgbClr val="000000"/>
                  </a:solidFill>
                  <a:latin typeface="맑은 고딕"/>
                  <a:ea typeface="맑은 고딕"/>
                </a:rPr>
                <a:t> 특징</a:t>
              </a:r>
              <a:r>
                <a:rPr kumimoji="1" lang="en-US" altLang="ko-KR" b="1" kern="0" dirty="0">
                  <a:solidFill>
                    <a:srgbClr val="000000"/>
                  </a:solidFill>
                  <a:latin typeface="맑은 고딕"/>
                  <a:ea typeface="맑은 고딕"/>
                </a:rPr>
                <a:t>]</a:t>
              </a:r>
              <a:endParaRPr kumimoji="1" lang="ko-KR" altLang="en-US" b="1" i="0" u="none" strike="noStrike" kern="0" cap="none" spc="0" normalizeH="0" baseline="0" noProof="0" dirty="0">
                <a:ln>
                  <a:noFill/>
                </a:ln>
                <a:solidFill>
                  <a:srgbClr val="000000"/>
                </a:solidFill>
                <a:effectLst/>
                <a:uLnTx/>
                <a:uFillTx/>
                <a:latin typeface="맑은 고딕"/>
                <a:ea typeface="맑은 고딕"/>
                <a:cs typeface="+mn-cs"/>
              </a:endParaRPr>
            </a:p>
          </p:txBody>
        </p:sp>
        <p:cxnSp>
          <p:nvCxnSpPr>
            <p:cNvPr id="10" name="직선 연결선 44">
              <a:extLst>
                <a:ext uri="{FF2B5EF4-FFF2-40B4-BE49-F238E27FC236}">
                  <a16:creationId xmlns:a16="http://schemas.microsoft.com/office/drawing/2014/main" id="{8F6848C5-4458-EB43-9704-73A8372B18A3}"/>
                </a:ext>
              </a:extLst>
            </p:cNvPr>
            <p:cNvCxnSpPr/>
            <p:nvPr/>
          </p:nvCxnSpPr>
          <p:spPr>
            <a:xfrm>
              <a:off x="272539" y="1922442"/>
              <a:ext cx="4535744" cy="0"/>
            </a:xfrm>
            <a:prstGeom prst="line">
              <a:avLst/>
            </a:prstGeom>
            <a:noFill/>
            <a:ln w="3175" cap="flat" cmpd="sng" algn="ctr">
              <a:solidFill>
                <a:srgbClr val="000000">
                  <a:lumMod val="75000"/>
                  <a:lumOff val="25000"/>
                </a:srgbClr>
              </a:solidFill>
              <a:prstDash val="solid"/>
            </a:ln>
            <a:effectLst/>
          </p:spPr>
        </p:cxnSp>
      </p:grpSp>
      <p:sp>
        <p:nvSpPr>
          <p:cNvPr id="11" name="직사각형 10">
            <a:extLst>
              <a:ext uri="{FF2B5EF4-FFF2-40B4-BE49-F238E27FC236}">
                <a16:creationId xmlns:a16="http://schemas.microsoft.com/office/drawing/2014/main" id="{420086BD-0E99-4E4A-9B87-14D0BD398D0F}"/>
              </a:ext>
            </a:extLst>
          </p:cNvPr>
          <p:cNvSpPr/>
          <p:nvPr/>
        </p:nvSpPr>
        <p:spPr>
          <a:xfrm>
            <a:off x="6393160" y="2297174"/>
            <a:ext cx="3224808" cy="1815882"/>
          </a:xfrm>
          <a:prstGeom prst="rect">
            <a:avLst/>
          </a:prstGeom>
        </p:spPr>
        <p:txBody>
          <a:bodyPr wrap="square">
            <a:spAutoFit/>
          </a:bodyPr>
          <a:lstStyle/>
          <a:p>
            <a:pPr marL="285750" indent="-285750">
              <a:buFont typeface="Arial" charset="0"/>
              <a:buChar char="•"/>
            </a:pPr>
            <a:r>
              <a:rPr lang="en-US" altLang="ko-KR" sz="1600" b="1" dirty="0">
                <a:solidFill>
                  <a:srgbClr val="FF0000"/>
                </a:solidFill>
              </a:rPr>
              <a:t>Pod </a:t>
            </a:r>
            <a:r>
              <a:rPr lang="ko-KR" altLang="en-US" sz="1600" b="1" dirty="0">
                <a:solidFill>
                  <a:srgbClr val="FF0000"/>
                </a:solidFill>
              </a:rPr>
              <a:t>개수 모니터링</a:t>
            </a:r>
            <a:endParaRPr lang="en-US" altLang="ko-KR" sz="1600" b="1" dirty="0">
              <a:solidFill>
                <a:srgbClr val="FF0000"/>
              </a:solidFill>
            </a:endParaRPr>
          </a:p>
          <a:p>
            <a:pPr marL="285750" indent="-285750">
              <a:buFont typeface="Arial" charset="0"/>
              <a:buChar char="•"/>
            </a:pPr>
            <a:endParaRPr lang="en-US" altLang="ko-KR" sz="1600" dirty="0"/>
          </a:p>
          <a:p>
            <a:pPr marL="285750" indent="-285750">
              <a:buFont typeface="Arial" charset="0"/>
              <a:buChar char="•"/>
            </a:pPr>
            <a:r>
              <a:rPr lang="en-US" altLang="ko-KR" sz="1600" dirty="0"/>
              <a:t>Label check</a:t>
            </a:r>
          </a:p>
          <a:p>
            <a:pPr marL="285750" indent="-285750">
              <a:buFont typeface="Arial" charset="0"/>
              <a:buChar char="•"/>
            </a:pPr>
            <a:endParaRPr lang="en-US" altLang="ko-KR" sz="1600" dirty="0"/>
          </a:p>
          <a:p>
            <a:pPr marL="285750" indent="-285750">
              <a:buFont typeface="Arial" charset="0"/>
              <a:buChar char="•"/>
            </a:pPr>
            <a:r>
              <a:rPr lang="en-US" altLang="ko-KR" sz="1600" dirty="0"/>
              <a:t>Pod </a:t>
            </a:r>
            <a:r>
              <a:rPr lang="ko-KR" altLang="en-US" sz="1600" dirty="0"/>
              <a:t>상태 업데이트</a:t>
            </a:r>
            <a:endParaRPr lang="en-US" altLang="ko-KR" sz="1600" dirty="0"/>
          </a:p>
          <a:p>
            <a:pPr marL="285750" indent="-285750">
              <a:buFont typeface="Arial" charset="0"/>
              <a:buChar char="•"/>
            </a:pPr>
            <a:endParaRPr lang="en-US" altLang="ko-KR" sz="1600" dirty="0"/>
          </a:p>
          <a:p>
            <a:pPr marL="285750" indent="-285750">
              <a:buFont typeface="Arial" charset="0"/>
              <a:buChar char="•"/>
            </a:pPr>
            <a:endParaRPr lang="ko-KR" altLang="en-US" sz="1600" dirty="0"/>
          </a:p>
        </p:txBody>
      </p:sp>
      <p:sp>
        <p:nvSpPr>
          <p:cNvPr id="12" name="Rectangle 10">
            <a:extLst>
              <a:ext uri="{FF2B5EF4-FFF2-40B4-BE49-F238E27FC236}">
                <a16:creationId xmlns:a16="http://schemas.microsoft.com/office/drawing/2014/main" id="{F6DD5BB6-FB9B-094C-8EBA-1425E5723549}"/>
              </a:ext>
            </a:extLst>
          </p:cNvPr>
          <p:cNvSpPr/>
          <p:nvPr/>
        </p:nvSpPr>
        <p:spPr>
          <a:xfrm>
            <a:off x="6680491" y="3922657"/>
            <a:ext cx="2376264" cy="2308324"/>
          </a:xfrm>
          <a:prstGeom prst="rect">
            <a:avLst/>
          </a:prstGeom>
          <a:noFill/>
        </p:spPr>
        <p:txBody>
          <a:bodyPr wrap="square" rtlCol="0">
            <a:spAutoFit/>
          </a:bodyPr>
          <a:lstStyle/>
          <a:p>
            <a:endParaRPr lang="en-US" sz="1200" b="1" dirty="0"/>
          </a:p>
          <a:p>
            <a:r>
              <a:rPr lang="en-US" altLang="ko-KR" sz="1200" b="1" dirty="0" err="1"/>
              <a:t>apiVersion</a:t>
            </a:r>
            <a:r>
              <a:rPr lang="en-US" altLang="ko-KR" sz="1200" b="1" dirty="0"/>
              <a:t>: apps/v1 </a:t>
            </a:r>
          </a:p>
          <a:p>
            <a:r>
              <a:rPr lang="en-US" altLang="ko-KR" sz="1200" b="1" dirty="0">
                <a:solidFill>
                  <a:srgbClr val="FF0000"/>
                </a:solidFill>
              </a:rPr>
              <a:t>kind: </a:t>
            </a:r>
            <a:r>
              <a:rPr lang="en-US" altLang="ko-KR" sz="1200" b="1" dirty="0" err="1">
                <a:solidFill>
                  <a:srgbClr val="FF0000"/>
                </a:solidFill>
              </a:rPr>
              <a:t>ReplicaSet</a:t>
            </a:r>
            <a:r>
              <a:rPr lang="en-US" altLang="ko-KR" sz="1200" b="1" dirty="0">
                <a:solidFill>
                  <a:srgbClr val="FF0000"/>
                </a:solidFill>
              </a:rPr>
              <a:t> </a:t>
            </a:r>
          </a:p>
          <a:p>
            <a:r>
              <a:rPr lang="en-US" altLang="ko-KR" sz="1200" b="1" dirty="0"/>
              <a:t>  metadata: </a:t>
            </a:r>
          </a:p>
          <a:p>
            <a:r>
              <a:rPr lang="en-US" altLang="ko-KR" sz="1200" b="1" dirty="0"/>
              <a:t>    name: </a:t>
            </a:r>
            <a:r>
              <a:rPr lang="en-US" altLang="ko-KR" sz="1200" b="1" dirty="0" err="1"/>
              <a:t>nginx</a:t>
            </a:r>
            <a:endParaRPr lang="en-US" altLang="ko-KR" sz="1200" b="1" dirty="0"/>
          </a:p>
          <a:p>
            <a:r>
              <a:rPr lang="en-US" altLang="ko-KR" sz="1200" b="1" dirty="0"/>
              <a:t>    labels: </a:t>
            </a:r>
          </a:p>
          <a:p>
            <a:r>
              <a:rPr lang="en-US" altLang="ko-KR" sz="1200" b="1" dirty="0"/>
              <a:t>       app: </a:t>
            </a:r>
            <a:r>
              <a:rPr lang="en-US" altLang="ko-KR" sz="1200" b="1" dirty="0" err="1"/>
              <a:t>nginx</a:t>
            </a:r>
            <a:endParaRPr lang="en-US" altLang="ko-KR" sz="1200" b="1" dirty="0"/>
          </a:p>
          <a:p>
            <a:r>
              <a:rPr lang="en-US" altLang="ko-KR" sz="1200" b="1" dirty="0"/>
              <a:t>spec: </a:t>
            </a:r>
          </a:p>
          <a:p>
            <a:r>
              <a:rPr lang="en-US" altLang="ko-KR" sz="1200" b="1" dirty="0">
                <a:solidFill>
                  <a:srgbClr val="FF0000"/>
                </a:solidFill>
              </a:rPr>
              <a:t>   replicas: 3 </a:t>
            </a:r>
          </a:p>
          <a:p>
            <a:r>
              <a:rPr lang="en-US" altLang="ko-KR" sz="1200" b="1" dirty="0"/>
              <a:t>   </a:t>
            </a:r>
            <a:r>
              <a:rPr lang="en-US" altLang="ko-KR" sz="1200" b="1" dirty="0">
                <a:solidFill>
                  <a:srgbClr val="FF0000"/>
                </a:solidFill>
              </a:rPr>
              <a:t>selector: </a:t>
            </a:r>
          </a:p>
          <a:p>
            <a:r>
              <a:rPr lang="en-US" altLang="ko-KR" sz="1200" b="1" dirty="0"/>
              <a:t>    </a:t>
            </a:r>
            <a:r>
              <a:rPr lang="en-US" altLang="ko-KR" sz="1200" b="1" dirty="0" err="1"/>
              <a:t>matchLabels</a:t>
            </a:r>
            <a:r>
              <a:rPr lang="en-US" altLang="ko-KR" sz="1200" b="1" dirty="0"/>
              <a:t>: </a:t>
            </a:r>
          </a:p>
          <a:p>
            <a:r>
              <a:rPr lang="en-US" altLang="ko-KR" sz="1200" b="1" dirty="0"/>
              <a:t>       app: </a:t>
            </a:r>
            <a:r>
              <a:rPr lang="en-US" altLang="ko-KR" sz="1200" b="1" dirty="0" err="1"/>
              <a:t>nginx</a:t>
            </a:r>
            <a:endParaRPr lang="en-US" sz="1200" b="1" dirty="0"/>
          </a:p>
        </p:txBody>
      </p:sp>
      <p:sp>
        <p:nvSpPr>
          <p:cNvPr id="4" name="모서리가 둥근 직사각형 3">
            <a:extLst>
              <a:ext uri="{FF2B5EF4-FFF2-40B4-BE49-F238E27FC236}">
                <a16:creationId xmlns:a16="http://schemas.microsoft.com/office/drawing/2014/main" id="{12F97BAE-07D2-4441-BD53-B9006D6F56CC}"/>
              </a:ext>
            </a:extLst>
          </p:cNvPr>
          <p:cNvSpPr/>
          <p:nvPr/>
        </p:nvSpPr>
        <p:spPr>
          <a:xfrm>
            <a:off x="2432720" y="1854844"/>
            <a:ext cx="1512168" cy="72008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b="1" dirty="0">
                <a:solidFill>
                  <a:schemeClr val="tx1"/>
                </a:solidFill>
              </a:rPr>
              <a:t>Deployment A</a:t>
            </a:r>
            <a:endParaRPr kumimoji="1" lang="ko-KR" altLang="en-US" sz="1400" b="1" dirty="0">
              <a:solidFill>
                <a:schemeClr val="tx1"/>
              </a:solidFill>
            </a:endParaRPr>
          </a:p>
        </p:txBody>
      </p:sp>
      <p:sp>
        <p:nvSpPr>
          <p:cNvPr id="13" name="모서리가 둥근 직사각형 12">
            <a:extLst>
              <a:ext uri="{FF2B5EF4-FFF2-40B4-BE49-F238E27FC236}">
                <a16:creationId xmlns:a16="http://schemas.microsoft.com/office/drawing/2014/main" id="{2B78D720-340D-E44A-920C-579012033567}"/>
              </a:ext>
            </a:extLst>
          </p:cNvPr>
          <p:cNvSpPr/>
          <p:nvPr/>
        </p:nvSpPr>
        <p:spPr>
          <a:xfrm>
            <a:off x="2432720" y="2916923"/>
            <a:ext cx="1512168" cy="1171838"/>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b="1" dirty="0" err="1">
                <a:solidFill>
                  <a:schemeClr val="tx1"/>
                </a:solidFill>
              </a:rPr>
              <a:t>ReplicaSet</a:t>
            </a:r>
            <a:r>
              <a:rPr kumimoji="1" lang="en-US" altLang="ko-KR" sz="1400" b="1" dirty="0">
                <a:solidFill>
                  <a:schemeClr val="tx1"/>
                </a:solidFill>
              </a:rPr>
              <a:t> A</a:t>
            </a:r>
            <a:br>
              <a:rPr kumimoji="1" lang="en-US" altLang="ko-KR" sz="1400" dirty="0">
                <a:solidFill>
                  <a:schemeClr val="tx1"/>
                </a:solidFill>
              </a:rPr>
            </a:br>
            <a:endParaRPr kumimoji="1" lang="en-US" altLang="ko-KR" sz="1400" dirty="0">
              <a:solidFill>
                <a:schemeClr val="tx1"/>
              </a:solidFill>
            </a:endParaRPr>
          </a:p>
          <a:p>
            <a:pPr algn="ctr"/>
            <a:r>
              <a:rPr kumimoji="1" lang="en-US" altLang="ko-KR" sz="1200" dirty="0">
                <a:solidFill>
                  <a:schemeClr val="tx1"/>
                </a:solidFill>
              </a:rPr>
              <a:t>Replicas: </a:t>
            </a:r>
            <a:r>
              <a:rPr kumimoji="1" lang="en-US" altLang="ko-KR" sz="1200" b="1" dirty="0">
                <a:solidFill>
                  <a:schemeClr val="tx1"/>
                </a:solidFill>
              </a:rPr>
              <a:t>3</a:t>
            </a:r>
          </a:p>
          <a:p>
            <a:pPr algn="ctr"/>
            <a:r>
              <a:rPr kumimoji="1" lang="en-US" altLang="ko-KR" sz="1200" dirty="0">
                <a:solidFill>
                  <a:schemeClr val="tx1"/>
                </a:solidFill>
              </a:rPr>
              <a:t>selector:</a:t>
            </a:r>
          </a:p>
          <a:p>
            <a:pPr algn="ctr"/>
            <a:r>
              <a:rPr kumimoji="1" lang="en-US" altLang="ko-KR" sz="1200" b="1" dirty="0" err="1">
                <a:solidFill>
                  <a:schemeClr val="tx1"/>
                </a:solidFill>
              </a:rPr>
              <a:t>app:nginx</a:t>
            </a:r>
            <a:endParaRPr kumimoji="1" lang="ko-KR" altLang="en-US" sz="1200" b="1" dirty="0">
              <a:solidFill>
                <a:schemeClr val="tx1"/>
              </a:solidFill>
            </a:endParaRPr>
          </a:p>
        </p:txBody>
      </p:sp>
      <p:cxnSp>
        <p:nvCxnSpPr>
          <p:cNvPr id="6" name="직선 화살표 연결선 5">
            <a:extLst>
              <a:ext uri="{FF2B5EF4-FFF2-40B4-BE49-F238E27FC236}">
                <a16:creationId xmlns:a16="http://schemas.microsoft.com/office/drawing/2014/main" id="{4F88A0CD-6314-7D4D-85AA-5E16D92991FF}"/>
              </a:ext>
            </a:extLst>
          </p:cNvPr>
          <p:cNvCxnSpPr>
            <a:cxnSpLocks/>
            <a:stCxn id="4" idx="2"/>
            <a:endCxn id="13" idx="0"/>
          </p:cNvCxnSpPr>
          <p:nvPr/>
        </p:nvCxnSpPr>
        <p:spPr>
          <a:xfrm>
            <a:off x="3188804" y="2574924"/>
            <a:ext cx="0" cy="341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15">
            <a:extLst>
              <a:ext uri="{FF2B5EF4-FFF2-40B4-BE49-F238E27FC236}">
                <a16:creationId xmlns:a16="http://schemas.microsoft.com/office/drawing/2014/main" id="{D119EDD7-043A-B347-9AD4-612AA9301A86}"/>
              </a:ext>
            </a:extLst>
          </p:cNvPr>
          <p:cNvSpPr/>
          <p:nvPr/>
        </p:nvSpPr>
        <p:spPr>
          <a:xfrm>
            <a:off x="1064568" y="4869160"/>
            <a:ext cx="1008112" cy="100811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b="1" dirty="0">
                <a:solidFill>
                  <a:schemeClr val="tx1"/>
                </a:solidFill>
              </a:rPr>
              <a:t>Pod 1</a:t>
            </a:r>
            <a:br>
              <a:rPr kumimoji="1" lang="en-US" altLang="ko-KR" sz="1200" b="1" dirty="0">
                <a:solidFill>
                  <a:schemeClr val="tx1"/>
                </a:solidFill>
              </a:rPr>
            </a:br>
            <a:r>
              <a:rPr kumimoji="1" lang="en-US" altLang="ko-KR" sz="1200" b="1" dirty="0" err="1">
                <a:solidFill>
                  <a:schemeClr val="tx1"/>
                </a:solidFill>
              </a:rPr>
              <a:t>app:nginx</a:t>
            </a:r>
            <a:endParaRPr kumimoji="1" lang="ko-KR" altLang="en-US" sz="1200" b="1" dirty="0">
              <a:solidFill>
                <a:schemeClr val="tx1"/>
              </a:solidFill>
            </a:endParaRPr>
          </a:p>
        </p:txBody>
      </p:sp>
      <p:sp>
        <p:nvSpPr>
          <p:cNvPr id="19" name="모서리가 둥근 직사각형 18">
            <a:extLst>
              <a:ext uri="{FF2B5EF4-FFF2-40B4-BE49-F238E27FC236}">
                <a16:creationId xmlns:a16="http://schemas.microsoft.com/office/drawing/2014/main" id="{EA2F9A54-F63E-C649-BB85-2881BB41E335}"/>
              </a:ext>
            </a:extLst>
          </p:cNvPr>
          <p:cNvSpPr/>
          <p:nvPr/>
        </p:nvSpPr>
        <p:spPr>
          <a:xfrm>
            <a:off x="2684748" y="4869160"/>
            <a:ext cx="1008112" cy="100811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b="1" dirty="0">
                <a:solidFill>
                  <a:schemeClr val="tx1"/>
                </a:solidFill>
              </a:rPr>
              <a:t>Pod 2</a:t>
            </a:r>
            <a:br>
              <a:rPr kumimoji="1" lang="en-US" altLang="ko-KR" sz="1200" b="1" dirty="0">
                <a:solidFill>
                  <a:schemeClr val="tx1"/>
                </a:solidFill>
              </a:rPr>
            </a:br>
            <a:r>
              <a:rPr kumimoji="1" lang="en-US" altLang="ko-KR" sz="1200" b="1" dirty="0" err="1">
                <a:solidFill>
                  <a:schemeClr val="tx1"/>
                </a:solidFill>
              </a:rPr>
              <a:t>app:nginx</a:t>
            </a:r>
            <a:endParaRPr kumimoji="1" lang="ko-KR" altLang="en-US" sz="1200" b="1" dirty="0">
              <a:solidFill>
                <a:schemeClr val="tx1"/>
              </a:solidFill>
            </a:endParaRPr>
          </a:p>
        </p:txBody>
      </p:sp>
      <p:sp>
        <p:nvSpPr>
          <p:cNvPr id="20" name="모서리가 둥근 직사각형 19">
            <a:extLst>
              <a:ext uri="{FF2B5EF4-FFF2-40B4-BE49-F238E27FC236}">
                <a16:creationId xmlns:a16="http://schemas.microsoft.com/office/drawing/2014/main" id="{DF6A7E44-6E68-F849-8087-A21DB6BA6787}"/>
              </a:ext>
            </a:extLst>
          </p:cNvPr>
          <p:cNvSpPr/>
          <p:nvPr/>
        </p:nvSpPr>
        <p:spPr>
          <a:xfrm>
            <a:off x="4304928" y="4869160"/>
            <a:ext cx="1008112" cy="100811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b="1" dirty="0">
                <a:solidFill>
                  <a:schemeClr val="tx1"/>
                </a:solidFill>
              </a:rPr>
              <a:t>Pod 4</a:t>
            </a:r>
            <a:br>
              <a:rPr kumimoji="1" lang="en-US" altLang="ko-KR" sz="1200" b="1" dirty="0">
                <a:solidFill>
                  <a:schemeClr val="tx1"/>
                </a:solidFill>
              </a:rPr>
            </a:br>
            <a:r>
              <a:rPr kumimoji="1" lang="en-US" altLang="ko-KR" sz="1200" b="1" dirty="0" err="1">
                <a:solidFill>
                  <a:schemeClr val="tx1"/>
                </a:solidFill>
              </a:rPr>
              <a:t>app:nginx</a:t>
            </a:r>
            <a:endParaRPr kumimoji="1" lang="ko-KR" altLang="en-US" sz="1200" b="1" dirty="0">
              <a:solidFill>
                <a:schemeClr val="tx1"/>
              </a:solidFill>
            </a:endParaRPr>
          </a:p>
        </p:txBody>
      </p:sp>
      <p:cxnSp>
        <p:nvCxnSpPr>
          <p:cNvPr id="22" name="꺾인 연결선[E] 21">
            <a:extLst>
              <a:ext uri="{FF2B5EF4-FFF2-40B4-BE49-F238E27FC236}">
                <a16:creationId xmlns:a16="http://schemas.microsoft.com/office/drawing/2014/main" id="{175D5453-F365-8A4C-84A9-7A6C510C8E5E}"/>
              </a:ext>
            </a:extLst>
          </p:cNvPr>
          <p:cNvCxnSpPr>
            <a:cxnSpLocks/>
            <a:stCxn id="13" idx="2"/>
            <a:endCxn id="16" idx="0"/>
          </p:cNvCxnSpPr>
          <p:nvPr/>
        </p:nvCxnSpPr>
        <p:spPr>
          <a:xfrm rot="5400000">
            <a:off x="1988515" y="3668870"/>
            <a:ext cx="780399" cy="16201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꺾인 연결선[E] 23">
            <a:extLst>
              <a:ext uri="{FF2B5EF4-FFF2-40B4-BE49-F238E27FC236}">
                <a16:creationId xmlns:a16="http://schemas.microsoft.com/office/drawing/2014/main" id="{7E08AF90-1D49-6842-8C73-1D48FA3D4F82}"/>
              </a:ext>
            </a:extLst>
          </p:cNvPr>
          <p:cNvCxnSpPr>
            <a:cxnSpLocks/>
            <a:stCxn id="13" idx="2"/>
            <a:endCxn id="20" idx="0"/>
          </p:cNvCxnSpPr>
          <p:nvPr/>
        </p:nvCxnSpPr>
        <p:spPr>
          <a:xfrm rot="16200000" flipH="1">
            <a:off x="3608695" y="3668870"/>
            <a:ext cx="780399" cy="16201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3B19C72-DB89-3746-8C68-025F6DBBD77E}"/>
              </a:ext>
            </a:extLst>
          </p:cNvPr>
          <p:cNvCxnSpPr>
            <a:cxnSpLocks/>
            <a:endCxn id="19" idx="0"/>
          </p:cNvCxnSpPr>
          <p:nvPr/>
        </p:nvCxnSpPr>
        <p:spPr>
          <a:xfrm>
            <a:off x="3188804" y="4478961"/>
            <a:ext cx="0" cy="390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816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A8FA9E-9368-614D-BB54-726837BD5DBB}"/>
              </a:ext>
            </a:extLst>
          </p:cNvPr>
          <p:cNvSpPr>
            <a:spLocks noGrp="1"/>
          </p:cNvSpPr>
          <p:nvPr>
            <p:ph type="title"/>
          </p:nvPr>
        </p:nvSpPr>
        <p:spPr/>
        <p:txBody>
          <a:bodyPr/>
          <a:lstStyle/>
          <a:p>
            <a:r>
              <a:rPr kumimoji="1" lang="en-US" altLang="ko-KR" dirty="0"/>
              <a:t>Deployment </a:t>
            </a:r>
            <a:r>
              <a:rPr kumimoji="1" lang="ko-KR" altLang="en-US" dirty="0"/>
              <a:t>샘플</a:t>
            </a:r>
          </a:p>
        </p:txBody>
      </p:sp>
      <p:sp>
        <p:nvSpPr>
          <p:cNvPr id="3" name="직사각형 2">
            <a:extLst>
              <a:ext uri="{FF2B5EF4-FFF2-40B4-BE49-F238E27FC236}">
                <a16:creationId xmlns:a16="http://schemas.microsoft.com/office/drawing/2014/main" id="{D162413F-E2D0-664C-B1EC-757B0087ABCC}"/>
              </a:ext>
            </a:extLst>
          </p:cNvPr>
          <p:cNvSpPr/>
          <p:nvPr/>
        </p:nvSpPr>
        <p:spPr>
          <a:xfrm>
            <a:off x="494454" y="1422364"/>
            <a:ext cx="5538666" cy="51029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numCol="2" rtlCol="0" anchor="ctr">
            <a:normAutofit/>
          </a:bodyPr>
          <a:lstStyle/>
          <a:p>
            <a:endParaRPr kumimoji="1" lang="ko-KR" altLang="en-US" sz="1200" b="1" dirty="0">
              <a:solidFill>
                <a:schemeClr val="tx1"/>
              </a:solidFill>
            </a:endParaRPr>
          </a:p>
        </p:txBody>
      </p:sp>
      <p:sp>
        <p:nvSpPr>
          <p:cNvPr id="4" name="직사각형 3">
            <a:extLst>
              <a:ext uri="{FF2B5EF4-FFF2-40B4-BE49-F238E27FC236}">
                <a16:creationId xmlns:a16="http://schemas.microsoft.com/office/drawing/2014/main" id="{EB1E916E-A06B-8F4F-A7D3-C48880E1DF84}"/>
              </a:ext>
            </a:extLst>
          </p:cNvPr>
          <p:cNvSpPr/>
          <p:nvPr/>
        </p:nvSpPr>
        <p:spPr>
          <a:xfrm>
            <a:off x="488504" y="1499309"/>
            <a:ext cx="6984775" cy="5262979"/>
          </a:xfrm>
          <a:prstGeom prst="rect">
            <a:avLst/>
          </a:prstGeom>
          <a:noFill/>
        </p:spPr>
        <p:txBody>
          <a:bodyPr wrap="square" rtlCol="0">
            <a:spAutoFit/>
          </a:bodyPr>
          <a:lstStyle/>
          <a:p>
            <a:r>
              <a:rPr lang="en-US" altLang="ko-KR" sz="1400" b="1" dirty="0" err="1"/>
              <a:t>apiVersion</a:t>
            </a:r>
            <a:r>
              <a:rPr lang="en-US" altLang="ko-KR" sz="1400" b="1" dirty="0"/>
              <a:t>: apps/v1 </a:t>
            </a:r>
          </a:p>
          <a:p>
            <a:r>
              <a:rPr lang="en-US" altLang="ko-KR" sz="1400" b="1" dirty="0"/>
              <a:t>kind: Deployment</a:t>
            </a:r>
          </a:p>
          <a:p>
            <a:r>
              <a:rPr lang="en-US" altLang="ko-KR" sz="1400" b="1" dirty="0">
                <a:solidFill>
                  <a:srgbClr val="FF0000"/>
                </a:solidFill>
              </a:rPr>
              <a:t>metadata: </a:t>
            </a:r>
          </a:p>
          <a:p>
            <a:r>
              <a:rPr lang="en-US" altLang="ko-KR" sz="1400" b="1" dirty="0"/>
              <a:t>  name: </a:t>
            </a:r>
            <a:r>
              <a:rPr lang="en-US" altLang="ko-KR" sz="1400" b="1" dirty="0" err="1"/>
              <a:t>nginx</a:t>
            </a:r>
            <a:r>
              <a:rPr lang="en-US" altLang="ko-KR" sz="1400" b="1" dirty="0"/>
              <a:t>-deployment</a:t>
            </a:r>
          </a:p>
          <a:p>
            <a:r>
              <a:rPr lang="ko-KR" altLang="en-US" sz="1400" b="1" dirty="0"/>
              <a:t>  </a:t>
            </a:r>
            <a:r>
              <a:rPr lang="en-US" altLang="ko-KR" sz="1400" b="1" dirty="0"/>
              <a:t>labels:</a:t>
            </a:r>
          </a:p>
          <a:p>
            <a:r>
              <a:rPr lang="ko-KR" altLang="en-US" sz="1400" b="1" dirty="0"/>
              <a:t>    </a:t>
            </a:r>
            <a:r>
              <a:rPr lang="en-US" altLang="ko-KR" sz="1400" b="1" dirty="0"/>
              <a:t>app:</a:t>
            </a:r>
            <a:r>
              <a:rPr lang="ko-KR" altLang="en-US" sz="1400" b="1" dirty="0"/>
              <a:t> </a:t>
            </a:r>
            <a:r>
              <a:rPr lang="en-US" altLang="ko-KR" sz="1400" b="1" dirty="0" err="1"/>
              <a:t>nginx</a:t>
            </a:r>
            <a:endParaRPr lang="en-US" altLang="ko-KR" sz="1400" b="1" dirty="0"/>
          </a:p>
          <a:p>
            <a:r>
              <a:rPr lang="en-US" altLang="ko-KR" sz="1400" b="1" dirty="0"/>
              <a:t>spec: </a:t>
            </a:r>
          </a:p>
          <a:p>
            <a:r>
              <a:rPr lang="en-US" altLang="ko-KR" sz="1400" b="1" dirty="0">
                <a:solidFill>
                  <a:srgbClr val="FF0000"/>
                </a:solidFill>
              </a:rPr>
              <a:t>  replicas: 3</a:t>
            </a:r>
          </a:p>
          <a:p>
            <a:r>
              <a:rPr lang="en-US" altLang="ko-KR" sz="1400" b="1" dirty="0">
                <a:solidFill>
                  <a:srgbClr val="FF0000"/>
                </a:solidFill>
              </a:rPr>
              <a:t>  selector: </a:t>
            </a:r>
          </a:p>
          <a:p>
            <a:r>
              <a:rPr lang="en-US" altLang="ko-KR" sz="1400" b="1" dirty="0"/>
              <a:t>    </a:t>
            </a:r>
            <a:r>
              <a:rPr lang="en-US" altLang="ko-KR" sz="1400" b="1" dirty="0" err="1">
                <a:solidFill>
                  <a:srgbClr val="FF0000"/>
                </a:solidFill>
              </a:rPr>
              <a:t>matchLabels</a:t>
            </a:r>
            <a:r>
              <a:rPr lang="en-US" altLang="ko-KR" sz="1400" b="1" dirty="0">
                <a:solidFill>
                  <a:srgbClr val="FF0000"/>
                </a:solidFill>
              </a:rPr>
              <a:t>: </a:t>
            </a:r>
          </a:p>
          <a:p>
            <a:r>
              <a:rPr lang="en-US" altLang="ko-KR" sz="1400" b="1" dirty="0">
                <a:solidFill>
                  <a:srgbClr val="FF0000"/>
                </a:solidFill>
              </a:rPr>
              <a:t>      app: </a:t>
            </a:r>
            <a:r>
              <a:rPr lang="en-US" altLang="ko-KR" sz="1400" b="1" dirty="0" err="1">
                <a:solidFill>
                  <a:srgbClr val="FF0000"/>
                </a:solidFill>
              </a:rPr>
              <a:t>nginx</a:t>
            </a:r>
            <a:endParaRPr lang="en-US" altLang="ko-KR" sz="1400" b="1" dirty="0">
              <a:solidFill>
                <a:srgbClr val="FF0000"/>
              </a:solidFill>
            </a:endParaRPr>
          </a:p>
          <a:p>
            <a:r>
              <a:rPr lang="ko-KR" altLang="en-US" sz="1400" b="1" dirty="0"/>
              <a:t>  </a:t>
            </a:r>
            <a:r>
              <a:rPr lang="en-US" altLang="ko-KR" sz="1400" b="1" dirty="0"/>
              <a:t>template: </a:t>
            </a:r>
          </a:p>
          <a:p>
            <a:r>
              <a:rPr lang="ko-KR" altLang="en-US" sz="1400" b="1" dirty="0"/>
              <a:t>  </a:t>
            </a:r>
            <a:r>
              <a:rPr lang="en-US" altLang="ko-KR" sz="1400" b="1" dirty="0"/>
              <a:t>  metadata: </a:t>
            </a:r>
          </a:p>
          <a:p>
            <a:r>
              <a:rPr lang="ko-KR" altLang="en-US" sz="1400" b="1" dirty="0">
                <a:solidFill>
                  <a:srgbClr val="FF0000"/>
                </a:solidFill>
              </a:rPr>
              <a:t>      </a:t>
            </a:r>
            <a:r>
              <a:rPr lang="en-US" altLang="ko-KR" sz="1400" b="1" dirty="0">
                <a:solidFill>
                  <a:srgbClr val="FF0000"/>
                </a:solidFill>
              </a:rPr>
              <a:t>labels: </a:t>
            </a:r>
          </a:p>
          <a:p>
            <a:r>
              <a:rPr lang="ko-KR" altLang="en-US" sz="1400" b="1" dirty="0">
                <a:solidFill>
                  <a:srgbClr val="FF0000"/>
                </a:solidFill>
              </a:rPr>
              <a:t>      </a:t>
            </a:r>
            <a:r>
              <a:rPr lang="en-US" altLang="ko-KR" sz="1400" b="1" dirty="0">
                <a:solidFill>
                  <a:srgbClr val="FF0000"/>
                </a:solidFill>
              </a:rPr>
              <a:t>  app: </a:t>
            </a:r>
            <a:r>
              <a:rPr lang="en-US" altLang="ko-KR" sz="1400" b="1" dirty="0" err="1">
                <a:solidFill>
                  <a:srgbClr val="FF0000"/>
                </a:solidFill>
              </a:rPr>
              <a:t>nginx</a:t>
            </a:r>
            <a:endParaRPr lang="en-US" altLang="ko-KR" sz="1400" b="1" dirty="0">
              <a:solidFill>
                <a:srgbClr val="FF0000"/>
              </a:solidFill>
            </a:endParaRPr>
          </a:p>
          <a:p>
            <a:r>
              <a:rPr lang="ko-KR" altLang="en-US" sz="1400" b="1" dirty="0"/>
              <a:t>    </a:t>
            </a:r>
            <a:r>
              <a:rPr lang="en-US" altLang="ko-KR" sz="1400" b="1" dirty="0"/>
              <a:t>spec: </a:t>
            </a:r>
          </a:p>
          <a:p>
            <a:r>
              <a:rPr lang="ko-KR" altLang="en-US" sz="1400" b="1" dirty="0"/>
              <a:t>      </a:t>
            </a:r>
            <a:r>
              <a:rPr lang="en-US" altLang="ko-KR" sz="1400" b="1" dirty="0">
                <a:solidFill>
                  <a:srgbClr val="FF0000"/>
                </a:solidFill>
              </a:rPr>
              <a:t>containers: </a:t>
            </a:r>
          </a:p>
          <a:p>
            <a:r>
              <a:rPr lang="ko-KR" altLang="en-US" sz="1400" b="1" dirty="0"/>
              <a:t>        </a:t>
            </a:r>
            <a:r>
              <a:rPr lang="en-US" altLang="ko-KR" sz="1400" b="1" dirty="0"/>
              <a:t>- image: </a:t>
            </a:r>
            <a:r>
              <a:rPr lang="en-US" altLang="ko-KR" sz="1400" b="1" dirty="0" err="1"/>
              <a:t>nginx</a:t>
            </a:r>
            <a:endParaRPr lang="en-US" altLang="ko-KR" sz="1400" b="1" dirty="0"/>
          </a:p>
          <a:p>
            <a:r>
              <a:rPr lang="ko-KR" altLang="en-US" sz="1400" b="1" dirty="0"/>
              <a:t>          </a:t>
            </a:r>
            <a:r>
              <a:rPr lang="en-US" altLang="ko-KR" sz="1400" b="1" dirty="0"/>
              <a:t>name: </a:t>
            </a:r>
            <a:r>
              <a:rPr lang="en-US" altLang="ko-KR" sz="1400" b="1" dirty="0" err="1"/>
              <a:t>nginx</a:t>
            </a:r>
            <a:endParaRPr lang="en-US" altLang="ko-KR" sz="1400" b="1" dirty="0"/>
          </a:p>
          <a:p>
            <a:r>
              <a:rPr lang="en-US" altLang="ko-KR" sz="1400" b="1" dirty="0"/>
              <a:t>          ports:</a:t>
            </a:r>
          </a:p>
          <a:p>
            <a:r>
              <a:rPr lang="en-US" altLang="ko-KR" sz="1400" b="1" dirty="0"/>
              <a:t>          - </a:t>
            </a:r>
            <a:r>
              <a:rPr lang="en-US" altLang="ko-KR" sz="1400" b="1" dirty="0" err="1"/>
              <a:t>containerPort</a:t>
            </a:r>
            <a:r>
              <a:rPr lang="en-US" altLang="ko-KR" sz="1400" b="1" dirty="0"/>
              <a:t>: 80</a:t>
            </a:r>
            <a:endParaRPr lang="ko-KR" altLang="en-US" sz="1400" b="1" dirty="0"/>
          </a:p>
          <a:p>
            <a:endParaRPr lang="en-US" altLang="ko-KR" sz="1400" b="1" dirty="0">
              <a:solidFill>
                <a:srgbClr val="FF0000"/>
              </a:solidFill>
            </a:endParaRPr>
          </a:p>
          <a:p>
            <a:r>
              <a:rPr lang="en-US" altLang="ko-KR" sz="1400" b="1" dirty="0">
                <a:solidFill>
                  <a:srgbClr val="FF0000"/>
                </a:solidFill>
              </a:rPr>
              <a:t>      </a:t>
            </a:r>
            <a:endParaRPr lang="en-US" altLang="ko-KR" sz="1400" b="1" dirty="0"/>
          </a:p>
          <a:p>
            <a:r>
              <a:rPr lang="en-US" altLang="ko-KR" sz="1400" b="1" dirty="0"/>
              <a:t>  </a:t>
            </a:r>
          </a:p>
        </p:txBody>
      </p:sp>
    </p:spTree>
    <p:extLst>
      <p:ext uri="{BB962C8B-B14F-4D97-AF65-F5344CB8AC3E}">
        <p14:creationId xmlns:p14="http://schemas.microsoft.com/office/powerpoint/2010/main" val="113172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p:cNvGrpSpPr/>
          <p:nvPr/>
        </p:nvGrpSpPr>
        <p:grpSpPr>
          <a:xfrm>
            <a:off x="488504" y="1417926"/>
            <a:ext cx="4104456" cy="324000"/>
            <a:chOff x="272539" y="1620083"/>
            <a:chExt cx="4535745" cy="324000"/>
          </a:xfrm>
        </p:grpSpPr>
        <p:sp>
          <p:nvSpPr>
            <p:cNvPr id="14" name="직사각형 13"/>
            <p:cNvSpPr/>
            <p:nvPr/>
          </p:nvSpPr>
          <p:spPr>
            <a:xfrm>
              <a:off x="272795" y="1620083"/>
              <a:ext cx="4535489" cy="324000"/>
            </a:xfrm>
            <a:prstGeom prst="rect">
              <a:avLst/>
            </a:prstGeom>
            <a:noFill/>
            <a:ln w="6350" cap="flat" cmpd="sng" algn="ctr">
              <a:noFill/>
              <a:prstDash val="solid"/>
            </a:ln>
            <a:effectLst/>
          </p:spPr>
          <p:txBody>
            <a:bodyPr lIns="0" rIns="0" rtlCol="0" anchor="ctr"/>
            <a:lstStyle/>
            <a:p>
              <a:pPr marL="0" marR="0" lvl="0" indent="0" algn="ctr" defTabSz="889000" eaLnBrk="1" fontAlgn="base" latinLnBrk="0" hangingPunct="1">
                <a:lnSpc>
                  <a:spcPct val="90000"/>
                </a:lnSpc>
                <a:spcBef>
                  <a:spcPct val="0"/>
                </a:spcBef>
                <a:spcAft>
                  <a:spcPct val="35000"/>
                </a:spcAft>
                <a:buClrTx/>
                <a:buSzTx/>
                <a:buFontTx/>
                <a:buNone/>
                <a:tabLst/>
                <a:defRPr/>
              </a:pPr>
              <a:r>
                <a:rPr kumimoji="1" lang="en-US" altLang="ko-KR" b="1" i="0" u="none" strike="noStrike" kern="0" cap="none" spc="0" normalizeH="0" baseline="0" noProof="0" dirty="0">
                  <a:ln>
                    <a:noFill/>
                  </a:ln>
                  <a:solidFill>
                    <a:srgbClr val="000000"/>
                  </a:solidFill>
                  <a:effectLst/>
                  <a:uLnTx/>
                  <a:uFillTx/>
                  <a:latin typeface="+mj-lt"/>
                  <a:ea typeface="맑은 고딕"/>
                  <a:cs typeface="+mn-cs"/>
                </a:rPr>
                <a:t>[</a:t>
              </a:r>
              <a:r>
                <a:rPr kumimoji="1" lang="en-US" altLang="ko-KR" b="1" kern="0" dirty="0">
                  <a:solidFill>
                    <a:srgbClr val="000000"/>
                  </a:solidFill>
                  <a:latin typeface="+mj-lt"/>
                  <a:ea typeface="맑은 고딕"/>
                </a:rPr>
                <a:t>Deployment]</a:t>
              </a:r>
              <a:endParaRPr kumimoji="1" lang="ko-KR" altLang="en-US" b="1" i="0" u="none" strike="noStrike" kern="0" cap="none" spc="0" normalizeH="0" baseline="0" noProof="0" dirty="0">
                <a:ln>
                  <a:noFill/>
                </a:ln>
                <a:solidFill>
                  <a:srgbClr val="000000"/>
                </a:solidFill>
                <a:effectLst/>
                <a:uLnTx/>
                <a:uFillTx/>
                <a:latin typeface="+mj-lt"/>
                <a:ea typeface="맑은 고딕"/>
                <a:cs typeface="+mn-cs"/>
              </a:endParaRPr>
            </a:p>
          </p:txBody>
        </p:sp>
        <p:cxnSp>
          <p:nvCxnSpPr>
            <p:cNvPr id="15" name="직선 연결선 5"/>
            <p:cNvCxnSpPr/>
            <p:nvPr/>
          </p:nvCxnSpPr>
          <p:spPr>
            <a:xfrm>
              <a:off x="272539" y="1922442"/>
              <a:ext cx="4535744" cy="0"/>
            </a:xfrm>
            <a:prstGeom prst="line">
              <a:avLst/>
            </a:prstGeom>
            <a:noFill/>
            <a:ln w="3175" cap="flat" cmpd="sng" algn="ctr">
              <a:solidFill>
                <a:srgbClr val="000000">
                  <a:lumMod val="75000"/>
                  <a:lumOff val="25000"/>
                </a:srgbClr>
              </a:solidFill>
              <a:prstDash val="solid"/>
            </a:ln>
            <a:effectLst/>
          </p:spPr>
        </p:cxnSp>
      </p:grpSp>
      <p:sp>
        <p:nvSpPr>
          <p:cNvPr id="36" name="직사각형 35"/>
          <p:cNvSpPr/>
          <p:nvPr/>
        </p:nvSpPr>
        <p:spPr>
          <a:xfrm>
            <a:off x="5673080" y="2206144"/>
            <a:ext cx="1583108" cy="338554"/>
          </a:xfrm>
          <a:prstGeom prst="rect">
            <a:avLst/>
          </a:prstGeom>
          <a:noFill/>
        </p:spPr>
        <p:txBody>
          <a:bodyPr wrap="none" lIns="72000" rIns="72000" anchor="ctr">
            <a:spAutoFit/>
          </a:bodyPr>
          <a:lstStyle/>
          <a:p>
            <a:pPr marL="285750" indent="-285750" fontAlgn="auto" latinLnBrk="0">
              <a:buFont typeface="Wingdings" pitchFamily="2" charset="2"/>
              <a:buChar char="§"/>
            </a:pPr>
            <a:r>
              <a:rPr lang="en-US" altLang="ko-KR" sz="1600" b="1" dirty="0" err="1">
                <a:solidFill>
                  <a:prstClr val="black"/>
                </a:solidFill>
                <a:latin typeface="+mj-lt"/>
                <a:ea typeface="+mn-ea"/>
              </a:rPr>
              <a:t>StatefulSets</a:t>
            </a:r>
            <a:endParaRPr lang="ko-KR" altLang="en-US" sz="2400" b="1" dirty="0">
              <a:latin typeface="+mj-lt"/>
              <a:ea typeface="+mn-ea"/>
            </a:endParaRPr>
          </a:p>
        </p:txBody>
      </p:sp>
      <p:sp>
        <p:nvSpPr>
          <p:cNvPr id="37" name="TextBox 36"/>
          <p:cNvSpPr txBox="1"/>
          <p:nvPr/>
        </p:nvSpPr>
        <p:spPr>
          <a:xfrm>
            <a:off x="5673080" y="2556117"/>
            <a:ext cx="3673808" cy="1246495"/>
          </a:xfrm>
          <a:prstGeom prst="rect">
            <a:avLst/>
          </a:prstGeom>
          <a:noFill/>
        </p:spPr>
        <p:txBody>
          <a:bodyPr wrap="square" lIns="36000" tIns="0" rIns="36000" bIns="0" rtlCol="0">
            <a:spAutoFit/>
          </a:bodyPr>
          <a:lstStyle/>
          <a:p>
            <a:pPr marL="93663" indent="-93663">
              <a:buFontTx/>
              <a:buChar char="-"/>
            </a:pPr>
            <a:r>
              <a:rPr lang="ko-KR" altLang="en-US" sz="1400" dirty="0">
                <a:latin typeface="+mj-lt"/>
              </a:rPr>
              <a:t>각 노드에 한개씩 </a:t>
            </a:r>
            <a:r>
              <a:rPr lang="en-US" altLang="ko-KR" sz="1400" dirty="0">
                <a:latin typeface="+mj-lt"/>
              </a:rPr>
              <a:t>Pod</a:t>
            </a:r>
            <a:r>
              <a:rPr lang="ko-KR" altLang="en-US" sz="1400" dirty="0">
                <a:latin typeface="+mj-lt"/>
              </a:rPr>
              <a:t>생성</a:t>
            </a:r>
            <a:r>
              <a:rPr lang="en-US" altLang="ko-KR" sz="1400" dirty="0">
                <a:latin typeface="+mj-lt"/>
              </a:rPr>
              <a:t>(</a:t>
            </a:r>
            <a:r>
              <a:rPr lang="ko-KR" altLang="en-US" sz="1400" dirty="0">
                <a:latin typeface="+mj-lt"/>
              </a:rPr>
              <a:t>생성수는 명시함</a:t>
            </a:r>
            <a:r>
              <a:rPr lang="en-US" altLang="ko-KR" sz="1400" dirty="0">
                <a:latin typeface="+mj-lt"/>
              </a:rPr>
              <a:t>)</a:t>
            </a:r>
          </a:p>
          <a:p>
            <a:pPr marL="93663" indent="-93663">
              <a:buFontTx/>
              <a:buChar char="-"/>
            </a:pPr>
            <a:r>
              <a:rPr lang="en-US" altLang="ko-KR" sz="1400" dirty="0">
                <a:latin typeface="+mj-lt"/>
              </a:rPr>
              <a:t>PVC</a:t>
            </a:r>
            <a:r>
              <a:rPr lang="ko-KR" altLang="en-US" sz="1400" dirty="0">
                <a:latin typeface="+mj-lt"/>
              </a:rPr>
              <a:t>를 </a:t>
            </a:r>
            <a:r>
              <a:rPr lang="en-US" altLang="ko-KR" sz="1400" dirty="0" err="1">
                <a:latin typeface="+mj-lt"/>
              </a:rPr>
              <a:t>volumeClaimTemplate</a:t>
            </a:r>
            <a:r>
              <a:rPr lang="ko-KR" altLang="en-US" sz="1400" dirty="0">
                <a:latin typeface="+mj-lt"/>
              </a:rPr>
              <a:t>에서 지정해서 </a:t>
            </a:r>
            <a:r>
              <a:rPr lang="en-US" altLang="ko-KR" sz="1400" dirty="0">
                <a:latin typeface="+mj-lt"/>
              </a:rPr>
              <a:t>Pod </a:t>
            </a:r>
            <a:r>
              <a:rPr lang="ko-KR" altLang="en-US" sz="1400" dirty="0">
                <a:latin typeface="+mj-lt"/>
              </a:rPr>
              <a:t>마다 </a:t>
            </a:r>
            <a:r>
              <a:rPr lang="en-US" altLang="ko-KR" sz="1400" dirty="0">
                <a:latin typeface="+mj-lt"/>
              </a:rPr>
              <a:t>PVC</a:t>
            </a:r>
            <a:r>
              <a:rPr lang="ko-KR" altLang="en-US" sz="1400" dirty="0">
                <a:latin typeface="+mj-lt"/>
              </a:rPr>
              <a:t>와 </a:t>
            </a:r>
            <a:r>
              <a:rPr lang="en-US" altLang="ko-KR" sz="1400" dirty="0">
                <a:latin typeface="+mj-lt"/>
              </a:rPr>
              <a:t>PV</a:t>
            </a:r>
            <a:r>
              <a:rPr lang="ko-KR" altLang="en-US" sz="1400" dirty="0">
                <a:latin typeface="+mj-lt"/>
              </a:rPr>
              <a:t>를 생성</a:t>
            </a:r>
            <a:r>
              <a:rPr lang="en-US" altLang="ko-KR" sz="1400" dirty="0">
                <a:latin typeface="+mj-lt"/>
              </a:rPr>
              <a:t>(</a:t>
            </a:r>
            <a:r>
              <a:rPr lang="ko-KR" altLang="en-US" sz="1400" dirty="0">
                <a:latin typeface="+mj-lt"/>
              </a:rPr>
              <a:t>옵션</a:t>
            </a:r>
            <a:r>
              <a:rPr lang="en-US" altLang="ko-KR" sz="1400" dirty="0">
                <a:latin typeface="+mj-lt"/>
              </a:rPr>
              <a:t>)</a:t>
            </a:r>
          </a:p>
          <a:p>
            <a:pPr marL="93663" indent="-93663">
              <a:buFontTx/>
              <a:buChar char="-"/>
            </a:pPr>
            <a:r>
              <a:rPr lang="en-US" altLang="ko-KR" sz="1300" b="1" dirty="0">
                <a:latin typeface="+mj-lt"/>
              </a:rPr>
              <a:t>Instance 별 순차 실행 보장</a:t>
            </a:r>
            <a:br>
              <a:rPr lang="en-US" altLang="ko-KR" sz="1300" b="1" dirty="0">
                <a:latin typeface="+mj-lt"/>
              </a:rPr>
            </a:br>
            <a:r>
              <a:rPr lang="en-US" altLang="ko-KR" sz="1300" dirty="0">
                <a:latin typeface="+mj-lt"/>
              </a:rPr>
              <a:t>예) DBMS(</a:t>
            </a:r>
            <a:r>
              <a:rPr lang="en-US" altLang="ko-KR" sz="1300" dirty="0" err="1">
                <a:latin typeface="+mj-lt"/>
              </a:rPr>
              <a:t>Redis</a:t>
            </a:r>
            <a:r>
              <a:rPr lang="ko-KR" altLang="en-US" sz="1300" dirty="0">
                <a:latin typeface="+mj-lt"/>
              </a:rPr>
              <a:t> 등</a:t>
            </a:r>
            <a:r>
              <a:rPr lang="en-US" altLang="ko-KR" sz="1300" dirty="0">
                <a:latin typeface="+mj-lt"/>
              </a:rPr>
              <a:t>), </a:t>
            </a:r>
            <a:r>
              <a:rPr lang="en-US" altLang="ko-KR" sz="1300" dirty="0" err="1">
                <a:latin typeface="+mj-lt"/>
              </a:rPr>
              <a:t>File기반</a:t>
            </a:r>
            <a:r>
              <a:rPr lang="en-US" altLang="ko-KR" sz="1300" dirty="0">
                <a:latin typeface="+mj-lt"/>
              </a:rPr>
              <a:t> </a:t>
            </a:r>
            <a:r>
              <a:rPr lang="en-US" altLang="ko-KR" sz="1300" dirty="0" err="1">
                <a:latin typeface="+mj-lt"/>
              </a:rPr>
              <a:t>MessageQue</a:t>
            </a:r>
            <a:r>
              <a:rPr lang="en-US" altLang="ko-KR" sz="1300" dirty="0">
                <a:latin typeface="+mj-lt"/>
              </a:rPr>
              <a:t>, Cache</a:t>
            </a:r>
            <a:endParaRPr lang="en-US" altLang="ko-KR" sz="1300" dirty="0">
              <a:latin typeface="+mj-lt"/>
              <a:ea typeface="+mn-ea"/>
            </a:endParaRPr>
          </a:p>
        </p:txBody>
      </p:sp>
      <p:sp>
        <p:nvSpPr>
          <p:cNvPr id="42" name="직사각형 41"/>
          <p:cNvSpPr/>
          <p:nvPr/>
        </p:nvSpPr>
        <p:spPr>
          <a:xfrm>
            <a:off x="5673080" y="4447835"/>
            <a:ext cx="1557652" cy="338554"/>
          </a:xfrm>
          <a:prstGeom prst="rect">
            <a:avLst/>
          </a:prstGeom>
          <a:noFill/>
        </p:spPr>
        <p:txBody>
          <a:bodyPr wrap="none" lIns="72000" rIns="72000" anchor="ctr">
            <a:spAutoFit/>
          </a:bodyPr>
          <a:lstStyle/>
          <a:p>
            <a:pPr marL="285750" indent="-285750" fontAlgn="auto" latinLnBrk="0">
              <a:buFont typeface="Wingdings" pitchFamily="2" charset="2"/>
              <a:buChar char="§"/>
            </a:pPr>
            <a:r>
              <a:rPr lang="en-US" altLang="ko-KR" sz="1600" b="1" dirty="0" err="1">
                <a:solidFill>
                  <a:prstClr val="black"/>
                </a:solidFill>
                <a:latin typeface="+mj-lt"/>
                <a:ea typeface="+mn-ea"/>
              </a:rPr>
              <a:t>DaemonSet</a:t>
            </a:r>
            <a:endParaRPr lang="ko-KR" altLang="en-US" sz="2400" b="1" dirty="0">
              <a:latin typeface="+mj-lt"/>
              <a:ea typeface="+mn-ea"/>
            </a:endParaRPr>
          </a:p>
        </p:txBody>
      </p:sp>
      <p:sp>
        <p:nvSpPr>
          <p:cNvPr id="43" name="TextBox 42"/>
          <p:cNvSpPr txBox="1"/>
          <p:nvPr/>
        </p:nvSpPr>
        <p:spPr>
          <a:xfrm>
            <a:off x="5673080" y="4892967"/>
            <a:ext cx="3601801" cy="1200329"/>
          </a:xfrm>
          <a:prstGeom prst="rect">
            <a:avLst/>
          </a:prstGeom>
          <a:noFill/>
        </p:spPr>
        <p:txBody>
          <a:bodyPr wrap="square" lIns="36000" tIns="0" rIns="36000" bIns="0" rtlCol="0">
            <a:spAutoFit/>
          </a:bodyPr>
          <a:lstStyle/>
          <a:p>
            <a:pPr marL="93663" indent="-93663">
              <a:buFontTx/>
              <a:buChar char="-"/>
            </a:pPr>
            <a:r>
              <a:rPr lang="en-US" altLang="ko-KR" sz="1300" b="1" dirty="0">
                <a:latin typeface="+mj-lt"/>
              </a:rPr>
              <a:t>Node</a:t>
            </a:r>
            <a:r>
              <a:rPr lang="ko-KR" altLang="en-US" sz="1300" b="1" dirty="0">
                <a:latin typeface="+mj-lt"/>
              </a:rPr>
              <a:t> 분산</a:t>
            </a:r>
            <a:endParaRPr lang="en-US" altLang="ko-KR" sz="1300" b="1" dirty="0">
              <a:latin typeface="+mj-lt"/>
            </a:endParaRPr>
          </a:p>
          <a:p>
            <a:pPr marL="93663" indent="-93663">
              <a:buFontTx/>
              <a:buChar char="-"/>
            </a:pPr>
            <a:r>
              <a:rPr lang="ko-KR" altLang="en-US" sz="1300" b="1" dirty="0">
                <a:latin typeface="+mj-lt"/>
              </a:rPr>
              <a:t>모든 </a:t>
            </a:r>
            <a:r>
              <a:rPr lang="en-US" altLang="ko-KR" sz="1300" b="1" dirty="0">
                <a:latin typeface="+mj-lt"/>
              </a:rPr>
              <a:t>Node</a:t>
            </a:r>
            <a:r>
              <a:rPr lang="ko-KR" altLang="en-US" sz="1300" b="1" dirty="0">
                <a:latin typeface="+mj-lt"/>
              </a:rPr>
              <a:t>에 한개씩 </a:t>
            </a:r>
            <a:r>
              <a:rPr lang="en-US" altLang="ko-KR" sz="1300" b="1" dirty="0">
                <a:latin typeface="+mj-lt"/>
              </a:rPr>
              <a:t>Pod</a:t>
            </a:r>
            <a:r>
              <a:rPr lang="ko-KR" altLang="en-US" sz="1300" b="1" dirty="0">
                <a:latin typeface="+mj-lt"/>
              </a:rPr>
              <a:t>생성</a:t>
            </a:r>
            <a:endParaRPr lang="en-US" altLang="ko-KR" sz="1300" b="1" dirty="0">
              <a:latin typeface="+mj-lt"/>
            </a:endParaRPr>
          </a:p>
          <a:p>
            <a:pPr marL="93663" indent="-93663">
              <a:buFontTx/>
              <a:buChar char="-"/>
            </a:pPr>
            <a:r>
              <a:rPr lang="en-US" altLang="ko-KR" sz="1300" dirty="0">
                <a:latin typeface="+mj-lt"/>
              </a:rPr>
              <a:t>Background </a:t>
            </a:r>
            <a:r>
              <a:rPr lang="ko-KR" altLang="en-US" sz="1300" dirty="0">
                <a:latin typeface="+mj-lt"/>
              </a:rPr>
              <a:t>서비스로 </a:t>
            </a:r>
            <a:r>
              <a:rPr lang="en-US" altLang="ko-KR" sz="1300" dirty="0" err="1">
                <a:latin typeface="+mj-lt"/>
              </a:rPr>
              <a:t>실행</a:t>
            </a:r>
            <a:r>
              <a:rPr lang="en-US" altLang="ko-KR" sz="1300" dirty="0">
                <a:latin typeface="+mj-lt"/>
              </a:rPr>
              <a:t>.</a:t>
            </a:r>
          </a:p>
          <a:p>
            <a:pPr marL="93663" indent="-93663">
              <a:buFontTx/>
              <a:buChar char="-"/>
            </a:pPr>
            <a:r>
              <a:rPr lang="en-US" altLang="ko-KR" sz="1300" dirty="0" err="1">
                <a:latin typeface="+mj-lt"/>
              </a:rPr>
              <a:t>Barch</a:t>
            </a:r>
            <a:r>
              <a:rPr lang="en-US" altLang="ko-KR" sz="1300" dirty="0">
                <a:latin typeface="+mj-lt"/>
              </a:rPr>
              <a:t> Scheduler </a:t>
            </a:r>
            <a:r>
              <a:rPr lang="en-US" altLang="ko-KR" sz="1300" dirty="0" err="1">
                <a:latin typeface="+mj-lt"/>
              </a:rPr>
              <a:t>역할</a:t>
            </a:r>
            <a:r>
              <a:rPr lang="en-US" altLang="ko-KR" sz="1300" dirty="0">
                <a:latin typeface="+mj-lt"/>
              </a:rPr>
              <a:t> </a:t>
            </a:r>
            <a:r>
              <a:rPr lang="en-US" altLang="ko-KR" sz="1300" dirty="0" err="1">
                <a:latin typeface="+mj-lt"/>
              </a:rPr>
              <a:t>수행</a:t>
            </a:r>
            <a:r>
              <a:rPr lang="en-US" altLang="ko-KR" sz="1300" dirty="0">
                <a:latin typeface="+mj-lt"/>
              </a:rPr>
              <a:t> </a:t>
            </a:r>
            <a:r>
              <a:rPr lang="en-US" altLang="ko-KR" sz="1300" dirty="0" err="1">
                <a:latin typeface="+mj-lt"/>
              </a:rPr>
              <a:t>가능</a:t>
            </a:r>
            <a:endParaRPr lang="en-US" altLang="ko-KR" sz="1300" dirty="0">
              <a:latin typeface="+mj-lt"/>
            </a:endParaRPr>
          </a:p>
          <a:p>
            <a:pPr marL="93663" indent="-93663">
              <a:buFontTx/>
              <a:buChar char="-"/>
            </a:pPr>
            <a:r>
              <a:rPr lang="en-US" altLang="ko-KR" sz="1300" dirty="0">
                <a:latin typeface="+mj-lt"/>
              </a:rPr>
              <a:t>Host/Container </a:t>
            </a:r>
            <a:r>
              <a:rPr lang="en-US" altLang="ko-KR" sz="1300" dirty="0" err="1">
                <a:latin typeface="+mj-lt"/>
              </a:rPr>
              <a:t>Agent로</a:t>
            </a:r>
            <a:r>
              <a:rPr lang="en-US" altLang="ko-KR" sz="1300" dirty="0">
                <a:latin typeface="+mj-lt"/>
              </a:rPr>
              <a:t> </a:t>
            </a:r>
            <a:r>
              <a:rPr lang="en-US" altLang="ko-KR" sz="1300" dirty="0" err="1">
                <a:latin typeface="+mj-lt"/>
              </a:rPr>
              <a:t>사용</a:t>
            </a:r>
            <a:br>
              <a:rPr lang="en-US" altLang="ko-KR" sz="1300" dirty="0">
                <a:latin typeface="+mj-lt"/>
              </a:rPr>
            </a:br>
            <a:r>
              <a:rPr lang="ko-KR" altLang="en-US" sz="1300" dirty="0">
                <a:latin typeface="+mj-lt"/>
              </a:rPr>
              <a:t>예</a:t>
            </a:r>
            <a:r>
              <a:rPr lang="en-US" altLang="ko-KR" sz="1300" dirty="0">
                <a:latin typeface="+mj-lt"/>
              </a:rPr>
              <a:t>) Log/Metric </a:t>
            </a:r>
            <a:r>
              <a:rPr lang="en-US" altLang="ko-KR" sz="1300" dirty="0" err="1">
                <a:latin typeface="+mj-lt"/>
              </a:rPr>
              <a:t>수집기</a:t>
            </a:r>
            <a:r>
              <a:rPr lang="en-US" altLang="ko-KR" sz="1300" dirty="0">
                <a:latin typeface="+mj-lt"/>
              </a:rPr>
              <a:t>, I/F Proxy</a:t>
            </a:r>
          </a:p>
        </p:txBody>
      </p:sp>
      <p:sp>
        <p:nvSpPr>
          <p:cNvPr id="47" name="이등변 삼각형 40"/>
          <p:cNvSpPr/>
          <p:nvPr/>
        </p:nvSpPr>
        <p:spPr>
          <a:xfrm rot="5400000">
            <a:off x="3027375" y="4109734"/>
            <a:ext cx="4104000" cy="45719"/>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mj-lt"/>
            </a:endParaRPr>
          </a:p>
        </p:txBody>
      </p:sp>
      <p:grpSp>
        <p:nvGrpSpPr>
          <p:cNvPr id="48" name="그룹 47"/>
          <p:cNvGrpSpPr/>
          <p:nvPr/>
        </p:nvGrpSpPr>
        <p:grpSpPr>
          <a:xfrm>
            <a:off x="5383648" y="1417926"/>
            <a:ext cx="4104456" cy="324000"/>
            <a:chOff x="272539" y="1620083"/>
            <a:chExt cx="4535745" cy="324000"/>
          </a:xfrm>
        </p:grpSpPr>
        <p:sp>
          <p:nvSpPr>
            <p:cNvPr id="49" name="직사각형 48"/>
            <p:cNvSpPr/>
            <p:nvPr/>
          </p:nvSpPr>
          <p:spPr>
            <a:xfrm>
              <a:off x="272795" y="1620083"/>
              <a:ext cx="4535489" cy="324000"/>
            </a:xfrm>
            <a:prstGeom prst="rect">
              <a:avLst/>
            </a:prstGeom>
            <a:noFill/>
            <a:ln w="6350" cap="flat" cmpd="sng" algn="ctr">
              <a:noFill/>
              <a:prstDash val="solid"/>
            </a:ln>
            <a:effectLst/>
          </p:spPr>
          <p:txBody>
            <a:bodyPr lIns="0" rIns="0" rtlCol="0" anchor="ctr"/>
            <a:lstStyle/>
            <a:p>
              <a:pPr marL="0" marR="0" lvl="0" indent="0" algn="ctr" defTabSz="889000" eaLnBrk="1" fontAlgn="base" latinLnBrk="0" hangingPunct="1">
                <a:lnSpc>
                  <a:spcPct val="90000"/>
                </a:lnSpc>
                <a:spcBef>
                  <a:spcPct val="0"/>
                </a:spcBef>
                <a:spcAft>
                  <a:spcPct val="35000"/>
                </a:spcAft>
                <a:buClrTx/>
                <a:buSzTx/>
                <a:buFontTx/>
                <a:buNone/>
                <a:tabLst/>
                <a:defRPr/>
              </a:pPr>
              <a:r>
                <a:rPr kumimoji="1" lang="en-US" altLang="ko-KR" b="1" kern="0" dirty="0">
                  <a:solidFill>
                    <a:srgbClr val="000000"/>
                  </a:solidFill>
                  <a:latin typeface="+mj-lt"/>
                  <a:ea typeface="맑은 고딕"/>
                </a:rPr>
                <a:t>[ </a:t>
              </a:r>
              <a:r>
                <a:rPr kumimoji="1" lang="ko-KR" altLang="en-US" b="1" kern="0" dirty="0">
                  <a:solidFill>
                    <a:srgbClr val="000000"/>
                  </a:solidFill>
                  <a:latin typeface="+mj-lt"/>
                  <a:ea typeface="맑은 고딕"/>
                </a:rPr>
                <a:t>특징 </a:t>
              </a:r>
              <a:r>
                <a:rPr kumimoji="1" lang="en-US" altLang="ko-KR" b="1" kern="0" dirty="0">
                  <a:solidFill>
                    <a:srgbClr val="000000"/>
                  </a:solidFill>
                  <a:latin typeface="+mj-lt"/>
                  <a:ea typeface="맑은 고딕"/>
                </a:rPr>
                <a:t>]</a:t>
              </a:r>
              <a:endParaRPr kumimoji="1" lang="ko-KR" altLang="en-US" b="1" i="0" u="none" strike="noStrike" kern="0" cap="none" spc="0" normalizeH="0" baseline="0" noProof="0" dirty="0">
                <a:ln>
                  <a:noFill/>
                </a:ln>
                <a:solidFill>
                  <a:srgbClr val="000000"/>
                </a:solidFill>
                <a:effectLst/>
                <a:uLnTx/>
                <a:uFillTx/>
                <a:latin typeface="+mj-lt"/>
                <a:ea typeface="맑은 고딕"/>
                <a:cs typeface="+mn-cs"/>
              </a:endParaRPr>
            </a:p>
          </p:txBody>
        </p:sp>
        <p:cxnSp>
          <p:nvCxnSpPr>
            <p:cNvPr id="50" name="직선 연결선 44"/>
            <p:cNvCxnSpPr/>
            <p:nvPr/>
          </p:nvCxnSpPr>
          <p:spPr>
            <a:xfrm>
              <a:off x="272539" y="1922442"/>
              <a:ext cx="4535744" cy="0"/>
            </a:xfrm>
            <a:prstGeom prst="line">
              <a:avLst/>
            </a:prstGeom>
            <a:noFill/>
            <a:ln w="3175" cap="flat" cmpd="sng" algn="ctr">
              <a:solidFill>
                <a:srgbClr val="000000">
                  <a:lumMod val="75000"/>
                  <a:lumOff val="25000"/>
                </a:srgbClr>
              </a:solidFill>
              <a:prstDash val="solid"/>
            </a:ln>
            <a:effectLst/>
          </p:spPr>
        </p:cxnSp>
      </p:grpSp>
      <p:sp>
        <p:nvSpPr>
          <p:cNvPr id="52" name="직사각형 51"/>
          <p:cNvSpPr/>
          <p:nvPr/>
        </p:nvSpPr>
        <p:spPr>
          <a:xfrm>
            <a:off x="468322" y="1772816"/>
            <a:ext cx="1367536" cy="307777"/>
          </a:xfrm>
          <a:prstGeom prst="rect">
            <a:avLst/>
          </a:prstGeom>
          <a:noFill/>
        </p:spPr>
        <p:txBody>
          <a:bodyPr wrap="none" lIns="72000" rIns="72000" anchor="ctr">
            <a:spAutoFit/>
          </a:bodyPr>
          <a:lstStyle/>
          <a:p>
            <a:pPr fontAlgn="auto" latinLnBrk="0"/>
            <a:r>
              <a:rPr lang="en-US" altLang="ko-KR" sz="1400" b="1" dirty="0">
                <a:solidFill>
                  <a:prstClr val="black"/>
                </a:solidFill>
                <a:latin typeface="+mj-lt"/>
                <a:ea typeface="+mn-ea"/>
              </a:rPr>
              <a:t>1.</a:t>
            </a:r>
            <a:r>
              <a:rPr lang="ko-KR" altLang="en-US" sz="1400" b="1" dirty="0">
                <a:solidFill>
                  <a:prstClr val="black"/>
                </a:solidFill>
                <a:latin typeface="+mj-lt"/>
                <a:ea typeface="+mn-ea"/>
              </a:rPr>
              <a:t> </a:t>
            </a:r>
            <a:r>
              <a:rPr lang="en-US" altLang="ko-KR" sz="1400" b="1" dirty="0" err="1">
                <a:solidFill>
                  <a:prstClr val="black"/>
                </a:solidFill>
                <a:latin typeface="+mj-lt"/>
                <a:ea typeface="+mn-ea"/>
              </a:rPr>
              <a:t>StatefulSets</a:t>
            </a:r>
            <a:endParaRPr lang="ko-KR" altLang="en-US" sz="1400" b="1" dirty="0">
              <a:latin typeface="+mj-lt"/>
              <a:ea typeface="+mn-ea"/>
            </a:endParaRPr>
          </a:p>
        </p:txBody>
      </p:sp>
      <p:sp>
        <p:nvSpPr>
          <p:cNvPr id="54" name="직사각형 53"/>
          <p:cNvSpPr/>
          <p:nvPr/>
        </p:nvSpPr>
        <p:spPr>
          <a:xfrm>
            <a:off x="468322" y="4314272"/>
            <a:ext cx="1344452" cy="307777"/>
          </a:xfrm>
          <a:prstGeom prst="rect">
            <a:avLst/>
          </a:prstGeom>
          <a:noFill/>
        </p:spPr>
        <p:txBody>
          <a:bodyPr wrap="none" lIns="72000" rIns="72000" anchor="ctr">
            <a:spAutoFit/>
          </a:bodyPr>
          <a:lstStyle/>
          <a:p>
            <a:pPr fontAlgn="auto" latinLnBrk="0"/>
            <a:r>
              <a:rPr lang="en-US" altLang="ko-KR" sz="1400" b="1" dirty="0">
                <a:solidFill>
                  <a:prstClr val="black"/>
                </a:solidFill>
                <a:latin typeface="+mj-lt"/>
                <a:ea typeface="+mn-ea"/>
              </a:rPr>
              <a:t>2.</a:t>
            </a:r>
            <a:r>
              <a:rPr lang="ko-KR" altLang="en-US" sz="1400" b="1" dirty="0">
                <a:solidFill>
                  <a:prstClr val="black"/>
                </a:solidFill>
                <a:latin typeface="+mj-lt"/>
                <a:ea typeface="+mn-ea"/>
              </a:rPr>
              <a:t> </a:t>
            </a:r>
            <a:r>
              <a:rPr lang="en-US" altLang="ko-KR" sz="1400" b="1" dirty="0" err="1">
                <a:solidFill>
                  <a:prstClr val="black"/>
                </a:solidFill>
                <a:latin typeface="+mj-lt"/>
              </a:rPr>
              <a:t>DaemonSet</a:t>
            </a:r>
            <a:endParaRPr lang="ko-KR" altLang="en-US" sz="1400" b="1" dirty="0">
              <a:latin typeface="+mj-lt"/>
              <a:ea typeface="+mn-ea"/>
            </a:endParaRPr>
          </a:p>
        </p:txBody>
      </p:sp>
      <p:pic>
        <p:nvPicPr>
          <p:cNvPr id="2" name="그림 1">
            <a:extLst>
              <a:ext uri="{FF2B5EF4-FFF2-40B4-BE49-F238E27FC236}">
                <a16:creationId xmlns:a16="http://schemas.microsoft.com/office/drawing/2014/main" id="{78A243C6-D898-5542-A8AC-7A7908F06A55}"/>
              </a:ext>
            </a:extLst>
          </p:cNvPr>
          <p:cNvPicPr>
            <a:picLocks noChangeAspect="1"/>
          </p:cNvPicPr>
          <p:nvPr/>
        </p:nvPicPr>
        <p:blipFill>
          <a:blip r:embed="rId3"/>
          <a:stretch>
            <a:fillRect/>
          </a:stretch>
        </p:blipFill>
        <p:spPr>
          <a:xfrm>
            <a:off x="787764" y="2044285"/>
            <a:ext cx="3752971" cy="2385727"/>
          </a:xfrm>
          <a:prstGeom prst="rect">
            <a:avLst/>
          </a:prstGeom>
        </p:spPr>
      </p:pic>
      <p:pic>
        <p:nvPicPr>
          <p:cNvPr id="4" name="그림 3">
            <a:extLst>
              <a:ext uri="{FF2B5EF4-FFF2-40B4-BE49-F238E27FC236}">
                <a16:creationId xmlns:a16="http://schemas.microsoft.com/office/drawing/2014/main" id="{6F5B18F4-93B9-044C-AB21-6F2F758558F8}"/>
              </a:ext>
            </a:extLst>
          </p:cNvPr>
          <p:cNvPicPr>
            <a:picLocks noChangeAspect="1"/>
          </p:cNvPicPr>
          <p:nvPr/>
        </p:nvPicPr>
        <p:blipFill>
          <a:blip r:embed="rId4"/>
          <a:stretch>
            <a:fillRect/>
          </a:stretch>
        </p:blipFill>
        <p:spPr>
          <a:xfrm>
            <a:off x="1056506" y="4705667"/>
            <a:ext cx="2968450" cy="2042696"/>
          </a:xfrm>
          <a:prstGeom prst="rect">
            <a:avLst/>
          </a:prstGeom>
        </p:spPr>
      </p:pic>
      <p:sp>
        <p:nvSpPr>
          <p:cNvPr id="5" name="Title 4">
            <a:extLst>
              <a:ext uri="{FF2B5EF4-FFF2-40B4-BE49-F238E27FC236}">
                <a16:creationId xmlns:a16="http://schemas.microsoft.com/office/drawing/2014/main" id="{712C3B64-B078-1E41-9C83-0D4A6370791B}"/>
              </a:ext>
            </a:extLst>
          </p:cNvPr>
          <p:cNvSpPr>
            <a:spLocks noGrp="1"/>
          </p:cNvSpPr>
          <p:nvPr>
            <p:ph type="title"/>
          </p:nvPr>
        </p:nvSpPr>
        <p:spPr/>
        <p:txBody>
          <a:bodyPr/>
          <a:lstStyle/>
          <a:p>
            <a:r>
              <a:rPr lang="en-US" dirty="0"/>
              <a:t>Controller – </a:t>
            </a:r>
            <a:r>
              <a:rPr lang="en-US" dirty="0" err="1"/>
              <a:t>StatefulSets</a:t>
            </a:r>
            <a:r>
              <a:rPr lang="en-US" dirty="0"/>
              <a:t>, </a:t>
            </a:r>
            <a:r>
              <a:rPr lang="en-US" dirty="0" err="1"/>
              <a:t>DaemonSet</a:t>
            </a:r>
            <a:endParaRPr lang="en-KR" dirty="0"/>
          </a:p>
        </p:txBody>
      </p:sp>
    </p:spTree>
    <p:extLst>
      <p:ext uri="{BB962C8B-B14F-4D97-AF65-F5344CB8AC3E}">
        <p14:creationId xmlns:p14="http://schemas.microsoft.com/office/powerpoint/2010/main" val="578830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3EAA503-0BAF-D548-83AF-C98DDA6DEC6B}"/>
              </a:ext>
            </a:extLst>
          </p:cNvPr>
          <p:cNvSpPr>
            <a:spLocks noGrp="1"/>
          </p:cNvSpPr>
          <p:nvPr>
            <p:ph type="title"/>
          </p:nvPr>
        </p:nvSpPr>
        <p:spPr/>
        <p:txBody>
          <a:bodyPr/>
          <a:lstStyle/>
          <a:p>
            <a:r>
              <a:rPr kumimoji="1" lang="en-US" altLang="ko-KR" dirty="0"/>
              <a:t>Deployment </a:t>
            </a:r>
            <a:r>
              <a:rPr kumimoji="1" lang="ko-KR" altLang="en-US" dirty="0"/>
              <a:t>생성 실습</a:t>
            </a:r>
          </a:p>
        </p:txBody>
      </p:sp>
      <p:sp>
        <p:nvSpPr>
          <p:cNvPr id="3" name="Rectangle 2">
            <a:extLst>
              <a:ext uri="{FF2B5EF4-FFF2-40B4-BE49-F238E27FC236}">
                <a16:creationId xmlns:a16="http://schemas.microsoft.com/office/drawing/2014/main" id="{EF3ED5F3-DBB1-7140-8295-C519C5E4E6A7}"/>
              </a:ext>
            </a:extLst>
          </p:cNvPr>
          <p:cNvSpPr/>
          <p:nvPr/>
        </p:nvSpPr>
        <p:spPr>
          <a:xfrm>
            <a:off x="632520" y="3774519"/>
            <a:ext cx="6940996" cy="2246769"/>
          </a:xfrm>
          <a:prstGeom prst="rect">
            <a:avLst/>
          </a:prstGeom>
          <a:ln>
            <a:solidFill>
              <a:schemeClr val="bg1">
                <a:lumMod val="50000"/>
              </a:schemeClr>
            </a:solidFill>
          </a:ln>
        </p:spPr>
        <p:txBody>
          <a:bodyPr wrap="square">
            <a:spAutoFit/>
          </a:bodyPr>
          <a:lstStyle/>
          <a:p>
            <a:r>
              <a:rPr lang="en-US" sz="1400" dirty="0">
                <a:solidFill>
                  <a:srgbClr val="000000"/>
                </a:solidFill>
                <a:latin typeface="Menlo" panose="020B0609030804020204" pitchFamily="49" charset="0"/>
              </a:rPr>
              <a:t>$ </a:t>
            </a:r>
            <a:r>
              <a:rPr lang="en-US" sz="1400" dirty="0" err="1">
                <a:solidFill>
                  <a:srgbClr val="FF0000"/>
                </a:solidFill>
                <a:latin typeface="Menlo" panose="020B0609030804020204" pitchFamily="49" charset="0"/>
              </a:rPr>
              <a:t>kubectl</a:t>
            </a:r>
            <a:r>
              <a:rPr lang="en-US" sz="1400" dirty="0">
                <a:solidFill>
                  <a:srgbClr val="FF0000"/>
                </a:solidFill>
                <a:latin typeface="Menlo" panose="020B0609030804020204" pitchFamily="49" charset="0"/>
              </a:rPr>
              <a:t> create deployment nginx001 --image=</a:t>
            </a:r>
            <a:r>
              <a:rPr lang="en-US" sz="1400" dirty="0" err="1">
                <a:solidFill>
                  <a:srgbClr val="FF0000"/>
                </a:solidFill>
                <a:latin typeface="Menlo" panose="020B0609030804020204" pitchFamily="49" charset="0"/>
              </a:rPr>
              <a:t>nginx</a:t>
            </a:r>
            <a:endParaRPr lang="en-US" sz="1400" dirty="0">
              <a:solidFill>
                <a:srgbClr val="FF0000"/>
              </a:solidFill>
              <a:latin typeface="Menlo" panose="020B0609030804020204" pitchFamily="49" charset="0"/>
            </a:endParaRPr>
          </a:p>
          <a:p>
            <a:r>
              <a:rPr lang="en-US" sz="1400" dirty="0" err="1">
                <a:solidFill>
                  <a:srgbClr val="000000"/>
                </a:solidFill>
                <a:latin typeface="Menlo" panose="020B0609030804020204" pitchFamily="49" charset="0"/>
              </a:rPr>
              <a:t>deployment.apps</a:t>
            </a:r>
            <a:r>
              <a:rPr lang="en-US" sz="1400" dirty="0">
                <a:solidFill>
                  <a:srgbClr val="000000"/>
                </a:solidFill>
                <a:latin typeface="Menlo" panose="020B0609030804020204" pitchFamily="49" charset="0"/>
              </a:rPr>
              <a:t>/nginx001 created</a:t>
            </a:r>
          </a:p>
          <a:p>
            <a:endParaRPr lang="en-US" sz="1400" dirty="0">
              <a:solidFill>
                <a:srgbClr val="000000"/>
              </a:solidFill>
              <a:latin typeface="Menlo" panose="020B0609030804020204" pitchFamily="49" charset="0"/>
            </a:endParaRPr>
          </a:p>
          <a:p>
            <a:r>
              <a:rPr lang="en-US" sz="1400" dirty="0">
                <a:solidFill>
                  <a:srgbClr val="000000"/>
                </a:solidFill>
                <a:latin typeface="Menlo" panose="020B0609030804020204" pitchFamily="49" charset="0"/>
              </a:rPr>
              <a:t>$ </a:t>
            </a:r>
            <a:r>
              <a:rPr lang="en-US" sz="1400" dirty="0" err="1">
                <a:solidFill>
                  <a:srgbClr val="FF0000"/>
                </a:solidFill>
                <a:latin typeface="Menlo" panose="020B0609030804020204" pitchFamily="49" charset="0"/>
              </a:rPr>
              <a:t>kubectl</a:t>
            </a:r>
            <a:r>
              <a:rPr lang="en-US" sz="1400" dirty="0">
                <a:solidFill>
                  <a:srgbClr val="FF0000"/>
                </a:solidFill>
                <a:latin typeface="Menlo" panose="020B0609030804020204" pitchFamily="49" charset="0"/>
              </a:rPr>
              <a:t> get deployment</a:t>
            </a:r>
          </a:p>
          <a:p>
            <a:r>
              <a:rPr lang="en-US" sz="1400" dirty="0">
                <a:solidFill>
                  <a:srgbClr val="000000"/>
                </a:solidFill>
                <a:latin typeface="Menlo" panose="020B0609030804020204" pitchFamily="49" charset="0"/>
              </a:rPr>
              <a:t>NAME       READY   UP-TO-DATE   AVAILABLE   AGE</a:t>
            </a:r>
          </a:p>
          <a:p>
            <a:r>
              <a:rPr lang="en-US" sz="1400" dirty="0">
                <a:solidFill>
                  <a:srgbClr val="000000"/>
                </a:solidFill>
                <a:latin typeface="Menlo" panose="020B0609030804020204" pitchFamily="49" charset="0"/>
              </a:rPr>
              <a:t>nginx001   0/1     1            0           3s</a:t>
            </a:r>
          </a:p>
          <a:p>
            <a:endParaRPr lang="en-US" sz="1400" dirty="0">
              <a:solidFill>
                <a:srgbClr val="000000"/>
              </a:solidFill>
              <a:latin typeface="Menlo" panose="020B0609030804020204" pitchFamily="49" charset="0"/>
            </a:endParaRPr>
          </a:p>
          <a:p>
            <a:r>
              <a:rPr lang="en-US" sz="1400" dirty="0">
                <a:solidFill>
                  <a:srgbClr val="000000"/>
                </a:solidFill>
                <a:latin typeface="Menlo" panose="020B0609030804020204" pitchFamily="49" charset="0"/>
              </a:rPr>
              <a:t>$ </a:t>
            </a:r>
            <a:r>
              <a:rPr lang="en-US" sz="1400" dirty="0" err="1">
                <a:solidFill>
                  <a:srgbClr val="000000"/>
                </a:solidFill>
                <a:latin typeface="Menlo" panose="020B0609030804020204" pitchFamily="49" charset="0"/>
              </a:rPr>
              <a:t>kubectl</a:t>
            </a:r>
            <a:r>
              <a:rPr lang="en-US" sz="1400" dirty="0">
                <a:solidFill>
                  <a:srgbClr val="000000"/>
                </a:solidFill>
                <a:latin typeface="Menlo" panose="020B0609030804020204" pitchFamily="49" charset="0"/>
              </a:rPr>
              <a:t> get deployment</a:t>
            </a:r>
          </a:p>
          <a:p>
            <a:r>
              <a:rPr lang="en-US" sz="1400" dirty="0">
                <a:solidFill>
                  <a:srgbClr val="000000"/>
                </a:solidFill>
                <a:latin typeface="Menlo" panose="020B0609030804020204" pitchFamily="49" charset="0"/>
              </a:rPr>
              <a:t>NAME       READY   UP-TO-DATE   AVAILABLE   AGE</a:t>
            </a:r>
          </a:p>
          <a:p>
            <a:r>
              <a:rPr lang="en-US" sz="1400" dirty="0">
                <a:solidFill>
                  <a:srgbClr val="000000"/>
                </a:solidFill>
                <a:latin typeface="Menlo" panose="020B0609030804020204" pitchFamily="49" charset="0"/>
              </a:rPr>
              <a:t>nginx001   </a:t>
            </a:r>
            <a:r>
              <a:rPr lang="en-US" sz="1400" dirty="0">
                <a:solidFill>
                  <a:srgbClr val="FF0000"/>
                </a:solidFill>
                <a:latin typeface="Menlo" panose="020B0609030804020204" pitchFamily="49" charset="0"/>
              </a:rPr>
              <a:t>1</a:t>
            </a:r>
            <a:r>
              <a:rPr lang="en-US" sz="1400" dirty="0">
                <a:solidFill>
                  <a:srgbClr val="000000"/>
                </a:solidFill>
                <a:latin typeface="Menlo" panose="020B0609030804020204" pitchFamily="49" charset="0"/>
              </a:rPr>
              <a:t>/1     1            </a:t>
            </a:r>
            <a:r>
              <a:rPr lang="en-US" sz="1400" dirty="0">
                <a:solidFill>
                  <a:srgbClr val="FF0000"/>
                </a:solidFill>
                <a:latin typeface="Menlo" panose="020B0609030804020204" pitchFamily="49" charset="0"/>
              </a:rPr>
              <a:t>1</a:t>
            </a:r>
            <a:r>
              <a:rPr lang="en-US" sz="1400" dirty="0">
                <a:solidFill>
                  <a:srgbClr val="000000"/>
                </a:solidFill>
                <a:latin typeface="Menlo" panose="020B0609030804020204" pitchFamily="49" charset="0"/>
              </a:rPr>
              <a:t>           10s</a:t>
            </a:r>
            <a:endParaRPr lang="en-US" sz="1400" dirty="0">
              <a:solidFill>
                <a:srgbClr val="000000"/>
              </a:solidFill>
              <a:effectLst/>
              <a:latin typeface="Menlo" panose="020B0609030804020204" pitchFamily="49" charset="0"/>
            </a:endParaRPr>
          </a:p>
        </p:txBody>
      </p:sp>
      <p:sp>
        <p:nvSpPr>
          <p:cNvPr id="12" name="직사각형 7">
            <a:extLst>
              <a:ext uri="{FF2B5EF4-FFF2-40B4-BE49-F238E27FC236}">
                <a16:creationId xmlns:a16="http://schemas.microsoft.com/office/drawing/2014/main" id="{436D1999-0BC9-DA40-BB55-1704EC28C481}"/>
              </a:ext>
            </a:extLst>
          </p:cNvPr>
          <p:cNvSpPr/>
          <p:nvPr/>
        </p:nvSpPr>
        <p:spPr>
          <a:xfrm>
            <a:off x="452500" y="1268760"/>
            <a:ext cx="9073008" cy="6859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dirty="0">
                <a:solidFill>
                  <a:schemeClr val="tx1"/>
                </a:solidFill>
                <a:latin typeface="Consolas" panose="020B0609020204030204" pitchFamily="49" charset="0"/>
                <a:cs typeface="Consolas" panose="020B0609020204030204" pitchFamily="49" charset="0"/>
              </a:rPr>
              <a:t>$ </a:t>
            </a:r>
            <a:r>
              <a:rPr lang="en-US" altLang="ko-KR" sz="2400" dirty="0" err="1">
                <a:solidFill>
                  <a:schemeClr val="tx1"/>
                </a:solidFill>
                <a:latin typeface="Consolas" panose="020B0609020204030204" pitchFamily="49" charset="0"/>
                <a:cs typeface="Consolas" panose="020B0609020204030204" pitchFamily="49" charset="0"/>
              </a:rPr>
              <a:t>kubectl</a:t>
            </a:r>
            <a:r>
              <a:rPr lang="en-US" altLang="ko-KR" sz="2400" dirty="0">
                <a:solidFill>
                  <a:schemeClr val="tx1"/>
                </a:solidFill>
                <a:latin typeface="Consolas" panose="020B0609020204030204" pitchFamily="49" charset="0"/>
                <a:cs typeface="Consolas" panose="020B0609020204030204" pitchFamily="49" charset="0"/>
              </a:rPr>
              <a:t> create deployment nginx</a:t>
            </a:r>
            <a:r>
              <a:rPr lang="en-US" altLang="ko-KR" sz="2400" dirty="0">
                <a:solidFill>
                  <a:srgbClr val="FF0000"/>
                </a:solidFill>
                <a:latin typeface="Consolas" panose="020B0609020204030204" pitchFamily="49" charset="0"/>
                <a:cs typeface="Consolas" panose="020B0609020204030204" pitchFamily="49" charset="0"/>
              </a:rPr>
              <a:t>000</a:t>
            </a:r>
            <a:r>
              <a:rPr lang="en-US" altLang="ko-KR" sz="2400" dirty="0">
                <a:solidFill>
                  <a:schemeClr val="tx1"/>
                </a:solidFill>
                <a:latin typeface="Consolas" panose="020B0609020204030204" pitchFamily="49" charset="0"/>
                <a:cs typeface="Consolas" panose="020B0609020204030204" pitchFamily="49" charset="0"/>
              </a:rPr>
              <a:t> --image=</a:t>
            </a:r>
            <a:r>
              <a:rPr lang="en-US" altLang="ko-KR" sz="2400" dirty="0" err="1">
                <a:solidFill>
                  <a:schemeClr val="tx1"/>
                </a:solidFill>
                <a:latin typeface="Consolas" panose="020B0609020204030204" pitchFamily="49" charset="0"/>
                <a:cs typeface="Consolas" panose="020B0609020204030204" pitchFamily="49" charset="0"/>
              </a:rPr>
              <a:t>nginx</a:t>
            </a:r>
            <a:endParaRPr kumimoji="1" lang="ko-KR" altLang="en-US" sz="2400" dirty="0">
              <a:solidFill>
                <a:schemeClr val="tx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D921261C-E573-DD47-92C3-D59C414161AE}"/>
              </a:ext>
            </a:extLst>
          </p:cNvPr>
          <p:cNvSpPr/>
          <p:nvPr/>
        </p:nvSpPr>
        <p:spPr>
          <a:xfrm>
            <a:off x="5838697" y="1880828"/>
            <a:ext cx="1080120" cy="93610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altLang="ko-KR" sz="1200" b="1" dirty="0">
                <a:solidFill>
                  <a:schemeClr val="bg1"/>
                </a:solidFill>
                <a:latin typeface="KoPub돋움체 Medium" panose="02040503050406030204" pitchFamily="18" charset="0"/>
                <a:ea typeface="KoPub돋움체 Medium" panose="020B0503020000020004" pitchFamily="50" charset="-127"/>
              </a:rPr>
              <a:t>000</a:t>
            </a:r>
            <a:r>
              <a:rPr lang="ko-KR" altLang="en-US" sz="1200" b="1" dirty="0">
                <a:solidFill>
                  <a:schemeClr val="bg1"/>
                </a:solidFill>
                <a:latin typeface="KoPub돋움체 Medium" panose="02040503050406030204" pitchFamily="18" charset="0"/>
                <a:ea typeface="KoPub돋움체 Medium" panose="020B0503020000020004" pitchFamily="50" charset="-127"/>
              </a:rPr>
              <a:t> 자리에</a:t>
            </a:r>
            <a:endParaRPr lang="en-US" altLang="ko-KR" sz="1200" b="1" dirty="0">
              <a:solidFill>
                <a:schemeClr val="bg1"/>
              </a:solidFill>
              <a:latin typeface="KoPub돋움체 Medium" panose="02040503050406030204" pitchFamily="18" charset="0"/>
              <a:ea typeface="KoPub돋움체 Medium" panose="020B0503020000020004" pitchFamily="50" charset="-127"/>
            </a:endParaRPr>
          </a:p>
          <a:p>
            <a:pPr algn="ctr">
              <a:spcBef>
                <a:spcPts val="600"/>
              </a:spcBef>
            </a:pPr>
            <a:r>
              <a:rPr lang="ko-KR" altLang="en-US" sz="1200" b="1" dirty="0">
                <a:solidFill>
                  <a:schemeClr val="bg1"/>
                </a:solidFill>
                <a:latin typeface="KoPub돋움체 Medium" panose="02040503050406030204" pitchFamily="18" charset="0"/>
                <a:ea typeface="KoPub돋움체 Medium" panose="020B0503020000020004" pitchFamily="50" charset="-127"/>
              </a:rPr>
              <a:t>계정 번호</a:t>
            </a:r>
            <a:endParaRPr lang="en-US" altLang="ko-KR" sz="1200" b="1" dirty="0">
              <a:solidFill>
                <a:schemeClr val="bg1"/>
              </a:solidFill>
              <a:latin typeface="KoPub돋움체 Medium" panose="02040503050406030204" pitchFamily="18" charset="0"/>
              <a:ea typeface="KoPub돋움체 Medium" panose="020B0503020000020004" pitchFamily="50" charset="-127"/>
            </a:endParaRPr>
          </a:p>
          <a:p>
            <a:pPr algn="ctr">
              <a:spcBef>
                <a:spcPts val="600"/>
              </a:spcBef>
            </a:pPr>
            <a:r>
              <a:rPr lang="ko-KR" altLang="en-US" sz="1200" b="1" dirty="0" err="1">
                <a:solidFill>
                  <a:schemeClr val="bg1"/>
                </a:solidFill>
                <a:latin typeface="KoPub돋움체 Medium" panose="02040503050406030204" pitchFamily="18" charset="0"/>
                <a:ea typeface="KoPub돋움체 Medium" panose="020B0503020000020004" pitchFamily="50" charset="-127"/>
              </a:rPr>
              <a:t>입력해보기</a:t>
            </a:r>
            <a:endParaRPr lang="en-US" altLang="ko-KR" sz="1200" b="1" dirty="0">
              <a:solidFill>
                <a:schemeClr val="bg1"/>
              </a:solidFill>
              <a:latin typeface="KoPub돋움체 Medium" panose="02040503050406030204" pitchFamily="18" charset="0"/>
              <a:ea typeface="KoPub돋움체 Medium" panose="020B0503020000020004" pitchFamily="50" charset="-127"/>
            </a:endParaRPr>
          </a:p>
        </p:txBody>
      </p:sp>
      <p:sp>
        <p:nvSpPr>
          <p:cNvPr id="15" name="텍스트 개체 틀 5">
            <a:extLst>
              <a:ext uri="{FF2B5EF4-FFF2-40B4-BE49-F238E27FC236}">
                <a16:creationId xmlns:a16="http://schemas.microsoft.com/office/drawing/2014/main" id="{C3C062BD-2E23-794C-9EE8-0EDF51E23280}"/>
              </a:ext>
            </a:extLst>
          </p:cNvPr>
          <p:cNvSpPr txBox="1">
            <a:spLocks/>
          </p:cNvSpPr>
          <p:nvPr/>
        </p:nvSpPr>
        <p:spPr>
          <a:xfrm>
            <a:off x="278084" y="3237678"/>
            <a:ext cx="9359900" cy="515358"/>
          </a:xfrm>
          <a:prstGeom prst="rect">
            <a:avLst/>
          </a:prstGeom>
        </p:spPr>
        <p:txBody>
          <a:bodyPr vert="horz" lIns="91428" tIns="45714" rIns="91428" bIns="45714" rtlCol="0">
            <a:normAutofit/>
          </a:bodyPr>
          <a:lstStyle>
            <a:lvl1pPr marL="0" indent="0" algn="l" defTabSz="914287" rtl="0" eaLnBrk="1" latinLnBrk="0" hangingPunct="1">
              <a:lnSpc>
                <a:spcPct val="120000"/>
              </a:lnSpc>
              <a:spcBef>
                <a:spcPts val="0"/>
              </a:spcBef>
              <a:buFont typeface="Arial" panose="020B0604020202020204" pitchFamily="34" charset="0"/>
              <a:buNone/>
              <a:defRPr sz="1600" b="1" kern="1200">
                <a:solidFill>
                  <a:schemeClr val="tx1"/>
                </a:solidFill>
                <a:latin typeface="Cambria" panose="02040503050406030204" pitchFamily="18" charset="0"/>
                <a:ea typeface="+mn-ea"/>
                <a:cs typeface="+mn-cs"/>
              </a:defRPr>
            </a:lvl1pPr>
            <a:lvl2pPr marL="361905" indent="-180953" algn="l" defTabSz="914287" rtl="0" eaLnBrk="1" latinLnBrk="1" hangingPunct="1">
              <a:spcBef>
                <a:spcPct val="20000"/>
              </a:spcBef>
              <a:buFont typeface="Arial" panose="020B0604020202020204" pitchFamily="34" charset="0"/>
              <a:buChar char="–"/>
              <a:defRPr sz="1300" b="1" kern="1200">
                <a:solidFill>
                  <a:schemeClr val="tx1"/>
                </a:solidFill>
                <a:latin typeface="맑은 고딕" panose="020B0503020000020004" pitchFamily="50" charset="-127"/>
                <a:ea typeface="+mn-ea"/>
                <a:cs typeface="+mn-cs"/>
              </a:defRPr>
            </a:lvl2pPr>
            <a:lvl3pPr marL="542858" indent="-180953" algn="l" defTabSz="914287" rtl="0" eaLnBrk="1" latinLnBrk="1" hangingPunct="1">
              <a:spcBef>
                <a:spcPct val="20000"/>
              </a:spcBef>
              <a:buFont typeface="Arial" panose="020B0604020202020204" pitchFamily="34" charset="0"/>
              <a:buChar char="•"/>
              <a:defRPr sz="1300" b="1" kern="1200">
                <a:solidFill>
                  <a:schemeClr val="tx1"/>
                </a:solidFill>
                <a:latin typeface="맑은 고딕" panose="020B0503020000020004" pitchFamily="50" charset="-127"/>
                <a:ea typeface="+mn-ea"/>
                <a:cs typeface="+mn-cs"/>
              </a:defRPr>
            </a:lvl3pPr>
            <a:lvl4pPr marL="712700" indent="-169842" algn="l" defTabSz="914287" rtl="0" eaLnBrk="1" latinLnBrk="1" hangingPunct="1">
              <a:spcBef>
                <a:spcPct val="20000"/>
              </a:spcBef>
              <a:buFont typeface="Arial" panose="020B0604020202020204" pitchFamily="34" charset="0"/>
              <a:buChar char="–"/>
              <a:defRPr sz="1300" b="1" kern="1200">
                <a:solidFill>
                  <a:schemeClr val="tx1"/>
                </a:solidFill>
                <a:latin typeface="맑은 고딕" panose="020B0503020000020004" pitchFamily="50" charset="-127"/>
                <a:ea typeface="+mn-ea"/>
                <a:cs typeface="+mn-cs"/>
              </a:defRPr>
            </a:lvl4pPr>
            <a:lvl5pPr marL="893652" indent="-180953" algn="l" defTabSz="914287" rtl="0" eaLnBrk="1" latinLnBrk="1" hangingPunct="1">
              <a:spcBef>
                <a:spcPct val="20000"/>
              </a:spcBef>
              <a:buFont typeface="Arial" panose="020B0604020202020204" pitchFamily="34" charset="0"/>
              <a:buChar char="»"/>
              <a:defRPr sz="1300" b="1" kern="1200">
                <a:solidFill>
                  <a:schemeClr val="tx1"/>
                </a:solidFill>
                <a:latin typeface="맑은 고딕" panose="020B0503020000020004" pitchFamily="50" charset="-127"/>
                <a:ea typeface="+mn-ea"/>
                <a:cs typeface="+mn-cs"/>
              </a:defRPr>
            </a:lvl5pPr>
            <a:lvl6pPr marL="2514289" indent="-228572" algn="l" defTabSz="914287"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31" indent="-228572" algn="l" defTabSz="914287"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5" indent="-228572" algn="l" defTabSz="914287"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8" indent="-228572" algn="l" defTabSz="914287"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fontAlgn="auto">
              <a:spcAft>
                <a:spcPts val="0"/>
              </a:spcAft>
              <a:buFont typeface="Wingdings" pitchFamily="2" charset="2"/>
              <a:buChar char="ü"/>
            </a:pPr>
            <a:r>
              <a:rPr kumimoji="0" lang="ko-KR" altLang="en-US" dirty="0">
                <a:latin typeface="+mn-ea"/>
              </a:rPr>
              <a:t>실행 예시 </a:t>
            </a:r>
            <a:r>
              <a:rPr kumimoji="0" lang="en-US" altLang="ko-KR" dirty="0">
                <a:latin typeface="+mn-ea"/>
              </a:rPr>
              <a:t>-</a:t>
            </a:r>
            <a:r>
              <a:rPr kumimoji="0" lang="ko-KR" altLang="en-US" dirty="0">
                <a:latin typeface="+mn-ea"/>
              </a:rPr>
              <a:t> </a:t>
            </a:r>
            <a:r>
              <a:rPr kumimoji="0" lang="en-US" altLang="ko-KR" dirty="0">
                <a:latin typeface="+mn-ea"/>
              </a:rPr>
              <a:t>Deployment </a:t>
            </a:r>
            <a:r>
              <a:rPr kumimoji="0" lang="ko-KR" altLang="en-US" dirty="0">
                <a:latin typeface="+mn-ea"/>
              </a:rPr>
              <a:t>상세 생성과 정상 가동 확인</a:t>
            </a:r>
          </a:p>
        </p:txBody>
      </p:sp>
    </p:spTree>
    <p:extLst>
      <p:ext uri="{BB962C8B-B14F-4D97-AF65-F5344CB8AC3E}">
        <p14:creationId xmlns:p14="http://schemas.microsoft.com/office/powerpoint/2010/main" val="3401328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46627B48-D77E-F842-831F-375C06A46741}"/>
              </a:ext>
            </a:extLst>
          </p:cNvPr>
          <p:cNvPicPr>
            <a:picLocks noChangeAspect="1"/>
          </p:cNvPicPr>
          <p:nvPr/>
        </p:nvPicPr>
        <p:blipFill>
          <a:blip r:embed="rId3"/>
          <a:stretch>
            <a:fillRect/>
          </a:stretch>
        </p:blipFill>
        <p:spPr>
          <a:xfrm>
            <a:off x="344488" y="1834480"/>
            <a:ext cx="9207500" cy="4114800"/>
          </a:xfrm>
          <a:prstGeom prst="rect">
            <a:avLst/>
          </a:prstGeom>
        </p:spPr>
      </p:pic>
      <p:sp>
        <p:nvSpPr>
          <p:cNvPr id="4" name="Title 3">
            <a:extLst>
              <a:ext uri="{FF2B5EF4-FFF2-40B4-BE49-F238E27FC236}">
                <a16:creationId xmlns:a16="http://schemas.microsoft.com/office/drawing/2014/main" id="{A787A8E9-220B-DD48-B443-9C37B970F4D2}"/>
              </a:ext>
            </a:extLst>
          </p:cNvPr>
          <p:cNvSpPr>
            <a:spLocks noGrp="1"/>
          </p:cNvSpPr>
          <p:nvPr>
            <p:ph type="title"/>
          </p:nvPr>
        </p:nvSpPr>
        <p:spPr/>
        <p:txBody>
          <a:bodyPr/>
          <a:lstStyle/>
          <a:p>
            <a:r>
              <a:rPr lang="en-KR" dirty="0"/>
              <a:t>Container? Kubernetes?</a:t>
            </a:r>
          </a:p>
        </p:txBody>
      </p:sp>
    </p:spTree>
    <p:extLst>
      <p:ext uri="{BB962C8B-B14F-4D97-AF65-F5344CB8AC3E}">
        <p14:creationId xmlns:p14="http://schemas.microsoft.com/office/powerpoint/2010/main" val="3186503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9374F1-92A0-8143-A739-45BDDAB4E8BE}"/>
              </a:ext>
            </a:extLst>
          </p:cNvPr>
          <p:cNvSpPr>
            <a:spLocks noGrp="1"/>
          </p:cNvSpPr>
          <p:nvPr>
            <p:ph type="title"/>
          </p:nvPr>
        </p:nvSpPr>
        <p:spPr/>
        <p:txBody>
          <a:bodyPr/>
          <a:lstStyle/>
          <a:p>
            <a:r>
              <a:rPr lang="en-KR" dirty="0"/>
              <a:t>Deployment </a:t>
            </a:r>
            <a:r>
              <a:rPr lang="ko-KR" altLang="en-US" dirty="0"/>
              <a:t>생성 실습</a:t>
            </a:r>
            <a:endParaRPr lang="en-KR" dirty="0"/>
          </a:p>
        </p:txBody>
      </p:sp>
      <p:sp>
        <p:nvSpPr>
          <p:cNvPr id="9" name="직사각형 8">
            <a:extLst>
              <a:ext uri="{FF2B5EF4-FFF2-40B4-BE49-F238E27FC236}">
                <a16:creationId xmlns:a16="http://schemas.microsoft.com/office/drawing/2014/main" id="{0BAE1650-093E-404E-ABE6-1330A2CF5AEA}"/>
              </a:ext>
            </a:extLst>
          </p:cNvPr>
          <p:cNvSpPr/>
          <p:nvPr/>
        </p:nvSpPr>
        <p:spPr>
          <a:xfrm>
            <a:off x="595917" y="1268760"/>
            <a:ext cx="8704232" cy="50959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dirty="0">
                <a:solidFill>
                  <a:schemeClr val="tx1"/>
                </a:solidFill>
                <a:latin typeface="Consolas" panose="020B0609020204030204" pitchFamily="49" charset="0"/>
                <a:cs typeface="Consolas" panose="020B0609020204030204" pitchFamily="49" charset="0"/>
              </a:rPr>
              <a:t>$ </a:t>
            </a:r>
            <a:r>
              <a:rPr lang="en" altLang="ko-KR" sz="2400" dirty="0" err="1">
                <a:solidFill>
                  <a:schemeClr val="tx1"/>
                </a:solidFill>
                <a:latin typeface="Consolas" panose="020B0609020204030204" pitchFamily="49" charset="0"/>
                <a:cs typeface="Consolas" panose="020B0609020204030204" pitchFamily="49" charset="0"/>
              </a:rPr>
              <a:t>kubectl</a:t>
            </a:r>
            <a:r>
              <a:rPr lang="en" altLang="ko-KR" sz="2400" dirty="0">
                <a:solidFill>
                  <a:schemeClr val="tx1"/>
                </a:solidFill>
                <a:latin typeface="Consolas" panose="020B0609020204030204" pitchFamily="49" charset="0"/>
                <a:cs typeface="Consolas" panose="020B0609020204030204" pitchFamily="49" charset="0"/>
              </a:rPr>
              <a:t> describe deployments </a:t>
            </a:r>
            <a:r>
              <a:rPr lang="en" altLang="ko-KR" sz="2400" dirty="0" err="1">
                <a:solidFill>
                  <a:schemeClr val="tx1"/>
                </a:solidFill>
                <a:latin typeface="Consolas" panose="020B0609020204030204" pitchFamily="49" charset="0"/>
                <a:cs typeface="Consolas" panose="020B0609020204030204" pitchFamily="49" charset="0"/>
              </a:rPr>
              <a:t>nginx</a:t>
            </a:r>
            <a:r>
              <a:rPr lang="en-US" altLang="ko-KR" sz="2400" dirty="0">
                <a:solidFill>
                  <a:srgbClr val="FF0000"/>
                </a:solidFill>
                <a:latin typeface="Consolas" panose="020B0609020204030204" pitchFamily="49" charset="0"/>
                <a:cs typeface="Consolas" panose="020B0609020204030204" pitchFamily="49" charset="0"/>
              </a:rPr>
              <a:t>0XX</a:t>
            </a:r>
            <a:endParaRPr kumimoji="1" lang="ko-KR" altLang="en-US" sz="2400" dirty="0">
              <a:solidFill>
                <a:schemeClr val="tx1"/>
              </a:solidFill>
              <a:latin typeface="Consolas" panose="020B0609020204030204" pitchFamily="49" charset="0"/>
              <a:cs typeface="Consolas" panose="020B0609020204030204" pitchFamily="49" charset="0"/>
            </a:endParaRPr>
          </a:p>
        </p:txBody>
      </p:sp>
      <p:sp>
        <p:nvSpPr>
          <p:cNvPr id="10" name="직사각형 9">
            <a:extLst>
              <a:ext uri="{FF2B5EF4-FFF2-40B4-BE49-F238E27FC236}">
                <a16:creationId xmlns:a16="http://schemas.microsoft.com/office/drawing/2014/main" id="{1F737575-493B-EC47-B50A-24D35ED2A563}"/>
              </a:ext>
            </a:extLst>
          </p:cNvPr>
          <p:cNvSpPr/>
          <p:nvPr/>
        </p:nvSpPr>
        <p:spPr>
          <a:xfrm>
            <a:off x="600884" y="4971404"/>
            <a:ext cx="8704232" cy="3600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nsolas" panose="020B0609020204030204" pitchFamily="49" charset="0"/>
                <a:cs typeface="Consolas" panose="020B0609020204030204" pitchFamily="49" charset="0"/>
              </a:rPr>
              <a:t>$ </a:t>
            </a:r>
            <a:r>
              <a:rPr lang="en" altLang="ko-KR" dirty="0" err="1">
                <a:solidFill>
                  <a:schemeClr val="tx1"/>
                </a:solidFill>
                <a:latin typeface="Consolas" panose="020B0609020204030204" pitchFamily="49" charset="0"/>
                <a:cs typeface="Consolas" panose="020B0609020204030204" pitchFamily="49" charset="0"/>
              </a:rPr>
              <a:t>kubectl</a:t>
            </a:r>
            <a:r>
              <a:rPr lang="en" altLang="ko-KR" dirty="0">
                <a:solidFill>
                  <a:schemeClr val="tx1"/>
                </a:solidFill>
                <a:latin typeface="Consolas" panose="020B0609020204030204" pitchFamily="49" charset="0"/>
                <a:cs typeface="Consolas" panose="020B0609020204030204" pitchFamily="49" charset="0"/>
              </a:rPr>
              <a:t> get </a:t>
            </a:r>
            <a:r>
              <a:rPr lang="en" altLang="ko-KR" dirty="0" err="1">
                <a:solidFill>
                  <a:schemeClr val="tx1"/>
                </a:solidFill>
                <a:latin typeface="Consolas" panose="020B0609020204030204" pitchFamily="49" charset="0"/>
                <a:cs typeface="Consolas" panose="020B0609020204030204" pitchFamily="49" charset="0"/>
              </a:rPr>
              <a:t>rs,pod</a:t>
            </a:r>
            <a:endParaRPr kumimoji="1" lang="ko-KR" altLang="en-US" dirty="0">
              <a:solidFill>
                <a:schemeClr val="tx1"/>
              </a:solidFill>
              <a:latin typeface="Consolas" panose="020B0609020204030204" pitchFamily="49" charset="0"/>
              <a:cs typeface="Consolas" panose="020B0609020204030204" pitchFamily="49" charset="0"/>
            </a:endParaRPr>
          </a:p>
        </p:txBody>
      </p:sp>
      <p:sp>
        <p:nvSpPr>
          <p:cNvPr id="11" name="텍스트 개체 틀 5">
            <a:extLst>
              <a:ext uri="{FF2B5EF4-FFF2-40B4-BE49-F238E27FC236}">
                <a16:creationId xmlns:a16="http://schemas.microsoft.com/office/drawing/2014/main" id="{3ADDA490-EEF6-DD4A-B0AC-44DD555F7542}"/>
              </a:ext>
            </a:extLst>
          </p:cNvPr>
          <p:cNvSpPr txBox="1">
            <a:spLocks/>
          </p:cNvSpPr>
          <p:nvPr/>
        </p:nvSpPr>
        <p:spPr>
          <a:xfrm>
            <a:off x="270291" y="4545124"/>
            <a:ext cx="9359900" cy="51535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Wingdings" pitchFamily="2" charset="2"/>
              <a:buChar char="ü"/>
            </a:pPr>
            <a:r>
              <a:rPr lang="en-US" altLang="ko-KR" sz="1600" b="1" dirty="0"/>
              <a:t>Deployment </a:t>
            </a:r>
            <a:r>
              <a:rPr lang="ko-KR" altLang="en-US" sz="1600" b="1" dirty="0"/>
              <a:t>결과로 생성 된 </a:t>
            </a:r>
            <a:r>
              <a:rPr lang="en-US" altLang="ko-KR" sz="1600" b="1" dirty="0" err="1"/>
              <a:t>ReplicaSets</a:t>
            </a:r>
            <a:r>
              <a:rPr lang="en-US" altLang="ko-KR" sz="1600" b="1" dirty="0"/>
              <a:t>, Pod </a:t>
            </a:r>
            <a:r>
              <a:rPr lang="ko-KR" altLang="en-US" sz="1600" b="1" dirty="0"/>
              <a:t>조회</a:t>
            </a:r>
          </a:p>
        </p:txBody>
      </p:sp>
      <p:sp>
        <p:nvSpPr>
          <p:cNvPr id="12" name="텍스트 개체 틀 5">
            <a:extLst>
              <a:ext uri="{FF2B5EF4-FFF2-40B4-BE49-F238E27FC236}">
                <a16:creationId xmlns:a16="http://schemas.microsoft.com/office/drawing/2014/main" id="{D52707ED-F991-B44E-B354-D3B5BAC58691}"/>
              </a:ext>
            </a:extLst>
          </p:cNvPr>
          <p:cNvSpPr txBox="1">
            <a:spLocks/>
          </p:cNvSpPr>
          <p:nvPr/>
        </p:nvSpPr>
        <p:spPr>
          <a:xfrm>
            <a:off x="268083" y="836712"/>
            <a:ext cx="9359900" cy="515358"/>
          </a:xfrm>
          <a:prstGeom prst="rect">
            <a:avLst/>
          </a:prstGeom>
        </p:spPr>
        <p:txBody>
          <a:bodyPr vert="horz" lIns="91428" tIns="45714" rIns="91428" bIns="45714" rtlCol="0">
            <a:normAutofit/>
          </a:bodyPr>
          <a:lstStyle>
            <a:lvl1pPr marL="0" indent="0" algn="l" defTabSz="914287" rtl="0" eaLnBrk="1" latinLnBrk="0" hangingPunct="1">
              <a:lnSpc>
                <a:spcPct val="120000"/>
              </a:lnSpc>
              <a:spcBef>
                <a:spcPts val="0"/>
              </a:spcBef>
              <a:buFont typeface="Arial" panose="020B0604020202020204" pitchFamily="34" charset="0"/>
              <a:buNone/>
              <a:defRPr sz="1600" b="1" kern="1200">
                <a:solidFill>
                  <a:schemeClr val="tx1"/>
                </a:solidFill>
                <a:latin typeface="Cambria" panose="02040503050406030204" pitchFamily="18" charset="0"/>
                <a:ea typeface="+mn-ea"/>
                <a:cs typeface="+mn-cs"/>
              </a:defRPr>
            </a:lvl1pPr>
            <a:lvl2pPr marL="361905" indent="-180953" algn="l" defTabSz="914287" rtl="0" eaLnBrk="1" latinLnBrk="1" hangingPunct="1">
              <a:spcBef>
                <a:spcPct val="20000"/>
              </a:spcBef>
              <a:buFont typeface="Arial" panose="020B0604020202020204" pitchFamily="34" charset="0"/>
              <a:buChar char="–"/>
              <a:defRPr sz="1300" b="1" kern="1200">
                <a:solidFill>
                  <a:schemeClr val="tx1"/>
                </a:solidFill>
                <a:latin typeface="맑은 고딕" panose="020B0503020000020004" pitchFamily="50" charset="-127"/>
                <a:ea typeface="+mn-ea"/>
                <a:cs typeface="+mn-cs"/>
              </a:defRPr>
            </a:lvl2pPr>
            <a:lvl3pPr marL="542858" indent="-180953" algn="l" defTabSz="914287" rtl="0" eaLnBrk="1" latinLnBrk="1" hangingPunct="1">
              <a:spcBef>
                <a:spcPct val="20000"/>
              </a:spcBef>
              <a:buFont typeface="Arial" panose="020B0604020202020204" pitchFamily="34" charset="0"/>
              <a:buChar char="•"/>
              <a:defRPr sz="1300" b="1" kern="1200">
                <a:solidFill>
                  <a:schemeClr val="tx1"/>
                </a:solidFill>
                <a:latin typeface="맑은 고딕" panose="020B0503020000020004" pitchFamily="50" charset="-127"/>
                <a:ea typeface="+mn-ea"/>
                <a:cs typeface="+mn-cs"/>
              </a:defRPr>
            </a:lvl3pPr>
            <a:lvl4pPr marL="712700" indent="-169842" algn="l" defTabSz="914287" rtl="0" eaLnBrk="1" latinLnBrk="1" hangingPunct="1">
              <a:spcBef>
                <a:spcPct val="20000"/>
              </a:spcBef>
              <a:buFont typeface="Arial" panose="020B0604020202020204" pitchFamily="34" charset="0"/>
              <a:buChar char="–"/>
              <a:defRPr sz="1300" b="1" kern="1200">
                <a:solidFill>
                  <a:schemeClr val="tx1"/>
                </a:solidFill>
                <a:latin typeface="맑은 고딕" panose="020B0503020000020004" pitchFamily="50" charset="-127"/>
                <a:ea typeface="+mn-ea"/>
                <a:cs typeface="+mn-cs"/>
              </a:defRPr>
            </a:lvl4pPr>
            <a:lvl5pPr marL="893652" indent="-180953" algn="l" defTabSz="914287" rtl="0" eaLnBrk="1" latinLnBrk="1" hangingPunct="1">
              <a:spcBef>
                <a:spcPct val="20000"/>
              </a:spcBef>
              <a:buFont typeface="Arial" panose="020B0604020202020204" pitchFamily="34" charset="0"/>
              <a:buChar char="»"/>
              <a:defRPr sz="1300" b="1" kern="1200">
                <a:solidFill>
                  <a:schemeClr val="tx1"/>
                </a:solidFill>
                <a:latin typeface="맑은 고딕" panose="020B0503020000020004" pitchFamily="50" charset="-127"/>
                <a:ea typeface="+mn-ea"/>
                <a:cs typeface="+mn-cs"/>
              </a:defRPr>
            </a:lvl5pPr>
            <a:lvl6pPr marL="2514289" indent="-228572" algn="l" defTabSz="914287"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31" indent="-228572" algn="l" defTabSz="914287"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5" indent="-228572" algn="l" defTabSz="914287"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8" indent="-228572" algn="l" defTabSz="914287"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fontAlgn="auto">
              <a:spcAft>
                <a:spcPts val="0"/>
              </a:spcAft>
              <a:buFont typeface="Wingdings" pitchFamily="2" charset="2"/>
              <a:buChar char="ü"/>
            </a:pPr>
            <a:r>
              <a:rPr kumimoji="0" lang="en-US" altLang="ko-KR" dirty="0">
                <a:latin typeface="+mn-ea"/>
              </a:rPr>
              <a:t>Deployment </a:t>
            </a:r>
            <a:r>
              <a:rPr kumimoji="0" lang="ko-KR" altLang="en-US" dirty="0">
                <a:latin typeface="+mn-ea"/>
              </a:rPr>
              <a:t>상세 내용 조회</a:t>
            </a:r>
          </a:p>
        </p:txBody>
      </p:sp>
      <p:sp>
        <p:nvSpPr>
          <p:cNvPr id="2" name="Rectangle 1">
            <a:extLst>
              <a:ext uri="{FF2B5EF4-FFF2-40B4-BE49-F238E27FC236}">
                <a16:creationId xmlns:a16="http://schemas.microsoft.com/office/drawing/2014/main" id="{E73EC830-E9D6-8E48-85BF-3E338F1ED857}"/>
              </a:ext>
            </a:extLst>
          </p:cNvPr>
          <p:cNvSpPr/>
          <p:nvPr/>
        </p:nvSpPr>
        <p:spPr>
          <a:xfrm>
            <a:off x="1172580" y="1880087"/>
            <a:ext cx="8127569" cy="2554545"/>
          </a:xfrm>
          <a:prstGeom prst="rect">
            <a:avLst/>
          </a:prstGeom>
          <a:ln>
            <a:solidFill>
              <a:schemeClr val="bg1">
                <a:lumMod val="50000"/>
              </a:schemeClr>
            </a:solidFill>
          </a:ln>
        </p:spPr>
        <p:txBody>
          <a:bodyPr wrap="square">
            <a:spAutoFit/>
          </a:bodyPr>
          <a:lstStyle/>
          <a:p>
            <a:r>
              <a:rPr lang="en-US" sz="1000" dirty="0">
                <a:solidFill>
                  <a:srgbClr val="000000"/>
                </a:solidFill>
                <a:latin typeface="Menlo" panose="020B0609030804020204" pitchFamily="49" charset="0"/>
              </a:rPr>
              <a:t>$ </a:t>
            </a:r>
            <a:r>
              <a:rPr lang="en-US" sz="1000" dirty="0" err="1">
                <a:solidFill>
                  <a:srgbClr val="FF0000"/>
                </a:solidFill>
                <a:latin typeface="Menlo" panose="020B0609030804020204" pitchFamily="49" charset="0"/>
              </a:rPr>
              <a:t>kubectl</a:t>
            </a:r>
            <a:r>
              <a:rPr lang="en-US" sz="1000" dirty="0">
                <a:solidFill>
                  <a:srgbClr val="FF0000"/>
                </a:solidFill>
                <a:latin typeface="Menlo" panose="020B0609030804020204" pitchFamily="49" charset="0"/>
              </a:rPr>
              <a:t> describe deployment nginx001</a:t>
            </a:r>
          </a:p>
          <a:p>
            <a:r>
              <a:rPr lang="en-US" sz="1000" dirty="0">
                <a:solidFill>
                  <a:srgbClr val="000000"/>
                </a:solidFill>
                <a:latin typeface="Menlo" panose="020B0609030804020204" pitchFamily="49" charset="0"/>
              </a:rPr>
              <a:t>Name:                   nginx001</a:t>
            </a:r>
          </a:p>
          <a:p>
            <a:r>
              <a:rPr lang="en-US" sz="1000" dirty="0">
                <a:solidFill>
                  <a:srgbClr val="000000"/>
                </a:solidFill>
                <a:latin typeface="Menlo" panose="020B0609030804020204" pitchFamily="49" charset="0"/>
              </a:rPr>
              <a:t>Namespace:              edu001</a:t>
            </a:r>
          </a:p>
          <a:p>
            <a:r>
              <a:rPr lang="en-US" sz="1000" dirty="0" err="1">
                <a:solidFill>
                  <a:srgbClr val="000000"/>
                </a:solidFill>
                <a:latin typeface="Menlo" panose="020B0609030804020204" pitchFamily="49" charset="0"/>
              </a:rPr>
              <a:t>CreationTimestamp</a:t>
            </a:r>
            <a:r>
              <a:rPr lang="en-US" sz="1000" dirty="0">
                <a:solidFill>
                  <a:srgbClr val="000000"/>
                </a:solidFill>
                <a:latin typeface="Menlo" panose="020B0609030804020204" pitchFamily="49" charset="0"/>
              </a:rPr>
              <a:t>:      Fri, 07 May 2021 11:12:58 +0900</a:t>
            </a:r>
          </a:p>
          <a:p>
            <a:r>
              <a:rPr lang="en-US" sz="1000" dirty="0">
                <a:solidFill>
                  <a:srgbClr val="000000"/>
                </a:solidFill>
                <a:latin typeface="Menlo" panose="020B0609030804020204" pitchFamily="49" charset="0"/>
              </a:rPr>
              <a:t>Labels:                 </a:t>
            </a:r>
            <a:r>
              <a:rPr lang="en-US" sz="1000" dirty="0">
                <a:solidFill>
                  <a:srgbClr val="FF0000"/>
                </a:solidFill>
                <a:latin typeface="Menlo" panose="020B0609030804020204" pitchFamily="49" charset="0"/>
              </a:rPr>
              <a:t>app=nginx001</a:t>
            </a:r>
          </a:p>
          <a:p>
            <a:r>
              <a:rPr lang="en-US" sz="1000" dirty="0">
                <a:solidFill>
                  <a:srgbClr val="000000"/>
                </a:solidFill>
                <a:latin typeface="Menlo" panose="020B0609030804020204" pitchFamily="49" charset="0"/>
              </a:rPr>
              <a:t>Annotations:            </a:t>
            </a:r>
            <a:r>
              <a:rPr lang="en-US" sz="1000" dirty="0" err="1">
                <a:solidFill>
                  <a:srgbClr val="000000"/>
                </a:solidFill>
                <a:latin typeface="Menlo" panose="020B0609030804020204" pitchFamily="49" charset="0"/>
              </a:rPr>
              <a:t>deployment.kubernetes.io</a:t>
            </a:r>
            <a:r>
              <a:rPr lang="en-US" sz="1000" dirty="0">
                <a:solidFill>
                  <a:srgbClr val="000000"/>
                </a:solidFill>
                <a:latin typeface="Menlo" panose="020B0609030804020204" pitchFamily="49" charset="0"/>
              </a:rPr>
              <a:t>/revision: 1</a:t>
            </a:r>
          </a:p>
          <a:p>
            <a:r>
              <a:rPr lang="en-US" sz="1000" dirty="0">
                <a:solidFill>
                  <a:srgbClr val="000000"/>
                </a:solidFill>
                <a:latin typeface="Menlo" panose="020B0609030804020204" pitchFamily="49" charset="0"/>
              </a:rPr>
              <a:t>Selector:               app=nginx001</a:t>
            </a:r>
          </a:p>
          <a:p>
            <a:r>
              <a:rPr lang="en-US" sz="1000" dirty="0">
                <a:solidFill>
                  <a:srgbClr val="000000"/>
                </a:solidFill>
                <a:latin typeface="Menlo" panose="020B0609030804020204" pitchFamily="49" charset="0"/>
              </a:rPr>
              <a:t>Replicas:               1 desired | 1 updated | 1 total | 1 available | 0 unavailable</a:t>
            </a:r>
          </a:p>
          <a:p>
            <a:r>
              <a:rPr lang="en-US" sz="1000" dirty="0" err="1">
                <a:solidFill>
                  <a:srgbClr val="000000"/>
                </a:solidFill>
                <a:latin typeface="Menlo" panose="020B0609030804020204" pitchFamily="49" charset="0"/>
              </a:rPr>
              <a:t>StrategyType</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RollingUpdate</a:t>
            </a:r>
            <a:endParaRPr lang="en-US" sz="1000" dirty="0">
              <a:solidFill>
                <a:srgbClr val="000000"/>
              </a:solidFill>
              <a:latin typeface="Menlo" panose="020B0609030804020204" pitchFamily="49" charset="0"/>
            </a:endParaRPr>
          </a:p>
          <a:p>
            <a:r>
              <a:rPr lang="en-US" sz="1000" dirty="0">
                <a:solidFill>
                  <a:srgbClr val="000000"/>
                </a:solidFill>
                <a:latin typeface="Menlo" panose="020B0609030804020204" pitchFamily="49" charset="0"/>
              </a:rPr>
              <a:t>...</a:t>
            </a:r>
          </a:p>
          <a:p>
            <a:r>
              <a:rPr lang="en-US" sz="1000" dirty="0">
                <a:solidFill>
                  <a:srgbClr val="000000"/>
                </a:solidFill>
                <a:latin typeface="Menlo" panose="020B0609030804020204" pitchFamily="49" charset="0"/>
              </a:rPr>
              <a:t>Pod Template:</a:t>
            </a:r>
          </a:p>
          <a:p>
            <a:r>
              <a:rPr lang="en-US" sz="1000" dirty="0">
                <a:solidFill>
                  <a:srgbClr val="000000"/>
                </a:solidFill>
                <a:latin typeface="Menlo" panose="020B0609030804020204" pitchFamily="49" charset="0"/>
              </a:rPr>
              <a:t>  Labels:  </a:t>
            </a:r>
            <a:r>
              <a:rPr lang="en-US" sz="1000" dirty="0">
                <a:solidFill>
                  <a:srgbClr val="FF0000"/>
                </a:solidFill>
                <a:latin typeface="Menlo" panose="020B0609030804020204" pitchFamily="49" charset="0"/>
              </a:rPr>
              <a:t>app=nginx001</a:t>
            </a:r>
          </a:p>
          <a:p>
            <a:r>
              <a:rPr lang="en-US" sz="1000" dirty="0">
                <a:solidFill>
                  <a:srgbClr val="000000"/>
                </a:solidFill>
                <a:latin typeface="Menlo" panose="020B0609030804020204" pitchFamily="49" charset="0"/>
              </a:rPr>
              <a:t>...</a:t>
            </a:r>
          </a:p>
          <a:p>
            <a:r>
              <a:rPr lang="en-US" sz="1000" dirty="0" err="1">
                <a:solidFill>
                  <a:srgbClr val="000000"/>
                </a:solidFill>
                <a:latin typeface="Menlo" panose="020B0609030804020204" pitchFamily="49" charset="0"/>
              </a:rPr>
              <a:t>OldReplicaSets</a:t>
            </a:r>
            <a:r>
              <a:rPr lang="en-US" sz="1000" dirty="0">
                <a:solidFill>
                  <a:srgbClr val="000000"/>
                </a:solidFill>
                <a:latin typeface="Menlo" panose="020B0609030804020204" pitchFamily="49" charset="0"/>
              </a:rPr>
              <a:t>:  &lt;none&gt;</a:t>
            </a:r>
          </a:p>
          <a:p>
            <a:r>
              <a:rPr lang="en-US" sz="1000" dirty="0" err="1">
                <a:solidFill>
                  <a:srgbClr val="000000"/>
                </a:solidFill>
                <a:latin typeface="Menlo" panose="020B0609030804020204" pitchFamily="49" charset="0"/>
              </a:rPr>
              <a:t>NewReplicaSet</a:t>
            </a:r>
            <a:r>
              <a:rPr lang="en-US" sz="1000" dirty="0">
                <a:solidFill>
                  <a:srgbClr val="000000"/>
                </a:solidFill>
                <a:latin typeface="Menlo" panose="020B0609030804020204" pitchFamily="49" charset="0"/>
              </a:rPr>
              <a:t>:   </a:t>
            </a:r>
            <a:r>
              <a:rPr lang="en-US" sz="1000" dirty="0">
                <a:solidFill>
                  <a:srgbClr val="FF0000"/>
                </a:solidFill>
                <a:latin typeface="Menlo" panose="020B0609030804020204" pitchFamily="49" charset="0"/>
              </a:rPr>
              <a:t>nginx001-5b79c965bf</a:t>
            </a:r>
            <a:r>
              <a:rPr lang="en-US" sz="1000" dirty="0">
                <a:solidFill>
                  <a:srgbClr val="000000"/>
                </a:solidFill>
                <a:latin typeface="Menlo" panose="020B0609030804020204" pitchFamily="49" charset="0"/>
              </a:rPr>
              <a:t> (1/1 replicas created)</a:t>
            </a:r>
          </a:p>
          <a:p>
            <a:r>
              <a:rPr lang="en-US" sz="1000" dirty="0">
                <a:solidFill>
                  <a:srgbClr val="000000"/>
                </a:solidFill>
                <a:latin typeface="Menlo" panose="020B0609030804020204" pitchFamily="49" charset="0"/>
              </a:rPr>
              <a:t>...</a:t>
            </a:r>
            <a:endParaRPr lang="en-US" sz="1000" dirty="0">
              <a:solidFill>
                <a:srgbClr val="000000"/>
              </a:solidFill>
              <a:effectLst/>
              <a:latin typeface="Menlo" panose="020B0609030804020204" pitchFamily="49" charset="0"/>
            </a:endParaRPr>
          </a:p>
        </p:txBody>
      </p:sp>
      <p:sp>
        <p:nvSpPr>
          <p:cNvPr id="5" name="Rectangle 4">
            <a:extLst>
              <a:ext uri="{FF2B5EF4-FFF2-40B4-BE49-F238E27FC236}">
                <a16:creationId xmlns:a16="http://schemas.microsoft.com/office/drawing/2014/main" id="{68D22802-75FE-1E4E-BD29-61E44E378BC5}"/>
              </a:ext>
            </a:extLst>
          </p:cNvPr>
          <p:cNvSpPr/>
          <p:nvPr/>
        </p:nvSpPr>
        <p:spPr>
          <a:xfrm>
            <a:off x="1172579" y="5486762"/>
            <a:ext cx="8127569" cy="1015663"/>
          </a:xfrm>
          <a:prstGeom prst="rect">
            <a:avLst/>
          </a:prstGeom>
          <a:ln>
            <a:solidFill>
              <a:schemeClr val="bg1">
                <a:lumMod val="50000"/>
              </a:schemeClr>
            </a:solidFill>
          </a:ln>
        </p:spPr>
        <p:txBody>
          <a:bodyPr wrap="square">
            <a:spAutoFit/>
          </a:bodyPr>
          <a:lstStyle/>
          <a:p>
            <a:r>
              <a:rPr lang="en-US" sz="1000" dirty="0">
                <a:solidFill>
                  <a:srgbClr val="000000"/>
                </a:solidFill>
                <a:latin typeface="Menlo" panose="020B0609030804020204" pitchFamily="49" charset="0"/>
              </a:rPr>
              <a:t>$ </a:t>
            </a:r>
            <a:r>
              <a:rPr lang="en-US" sz="1000" dirty="0" err="1">
                <a:solidFill>
                  <a:srgbClr val="FF0000"/>
                </a:solidFill>
                <a:latin typeface="Menlo" panose="020B0609030804020204" pitchFamily="49" charset="0"/>
              </a:rPr>
              <a:t>kubectl</a:t>
            </a:r>
            <a:r>
              <a:rPr lang="en-US" sz="1000" dirty="0">
                <a:solidFill>
                  <a:srgbClr val="FF0000"/>
                </a:solidFill>
                <a:latin typeface="Menlo" panose="020B0609030804020204" pitchFamily="49" charset="0"/>
              </a:rPr>
              <a:t> get </a:t>
            </a:r>
            <a:r>
              <a:rPr lang="en-US" sz="1000" dirty="0" err="1">
                <a:solidFill>
                  <a:srgbClr val="FF0000"/>
                </a:solidFill>
                <a:latin typeface="Menlo" panose="020B0609030804020204" pitchFamily="49" charset="0"/>
              </a:rPr>
              <a:t>rs,pod</a:t>
            </a:r>
            <a:endParaRPr lang="en-US" sz="1000" dirty="0">
              <a:solidFill>
                <a:srgbClr val="FF0000"/>
              </a:solidFill>
              <a:latin typeface="Menlo" panose="020B0609030804020204" pitchFamily="49" charset="0"/>
            </a:endParaRPr>
          </a:p>
          <a:p>
            <a:r>
              <a:rPr lang="en-US" sz="1000" dirty="0">
                <a:solidFill>
                  <a:srgbClr val="000000"/>
                </a:solidFill>
                <a:latin typeface="Menlo" panose="020B0609030804020204" pitchFamily="49" charset="0"/>
              </a:rPr>
              <a:t>NAME                                  DESIRED   CURRENT   READY   AGE</a:t>
            </a:r>
          </a:p>
          <a:p>
            <a:r>
              <a:rPr lang="en-US" sz="1000" dirty="0" err="1">
                <a:solidFill>
                  <a:srgbClr val="000000"/>
                </a:solidFill>
                <a:latin typeface="Menlo" panose="020B0609030804020204" pitchFamily="49" charset="0"/>
              </a:rPr>
              <a:t>replicaset.apps</a:t>
            </a:r>
            <a:r>
              <a:rPr lang="en-US" sz="1000" dirty="0">
                <a:solidFill>
                  <a:srgbClr val="000000"/>
                </a:solidFill>
                <a:latin typeface="Menlo" panose="020B0609030804020204" pitchFamily="49" charset="0"/>
              </a:rPr>
              <a:t>/</a:t>
            </a:r>
            <a:r>
              <a:rPr lang="en-US" sz="1000" dirty="0">
                <a:solidFill>
                  <a:srgbClr val="FF0000"/>
                </a:solidFill>
                <a:latin typeface="Menlo" panose="020B0609030804020204" pitchFamily="49" charset="0"/>
              </a:rPr>
              <a:t>nginx001-5b79c965bf</a:t>
            </a:r>
            <a:r>
              <a:rPr lang="en-US" sz="1000" dirty="0">
                <a:solidFill>
                  <a:srgbClr val="000000"/>
                </a:solidFill>
                <a:latin typeface="Menlo" panose="020B0609030804020204" pitchFamily="49" charset="0"/>
              </a:rPr>
              <a:t>   1         1         1       14m</a:t>
            </a:r>
            <a:br>
              <a:rPr lang="en-US" sz="1000" dirty="0">
                <a:solidFill>
                  <a:srgbClr val="000000"/>
                </a:solidFill>
                <a:latin typeface="Menlo" panose="020B0609030804020204" pitchFamily="49" charset="0"/>
              </a:rPr>
            </a:br>
            <a:endParaRPr lang="en-US" sz="1000" dirty="0">
              <a:solidFill>
                <a:srgbClr val="000000"/>
              </a:solidFill>
              <a:latin typeface="Menlo" panose="020B0609030804020204" pitchFamily="49" charset="0"/>
            </a:endParaRPr>
          </a:p>
          <a:p>
            <a:r>
              <a:rPr lang="en-US" sz="1000" dirty="0">
                <a:solidFill>
                  <a:srgbClr val="000000"/>
                </a:solidFill>
                <a:latin typeface="Menlo" panose="020B0609030804020204" pitchFamily="49" charset="0"/>
              </a:rPr>
              <a:t>NAME                            READY   STATUS    RESTARTS   AGE</a:t>
            </a:r>
          </a:p>
          <a:p>
            <a:r>
              <a:rPr lang="en-US" sz="1000" dirty="0">
                <a:solidFill>
                  <a:srgbClr val="000000"/>
                </a:solidFill>
                <a:latin typeface="Menlo" panose="020B0609030804020204" pitchFamily="49" charset="0"/>
              </a:rPr>
              <a:t>pod/nginx001-5b79c965bf</a:t>
            </a:r>
            <a:r>
              <a:rPr lang="en-US" sz="1000" dirty="0">
                <a:solidFill>
                  <a:srgbClr val="FF0000"/>
                </a:solidFill>
                <a:latin typeface="Menlo" panose="020B0609030804020204" pitchFamily="49" charset="0"/>
              </a:rPr>
              <a:t>-6p2t8</a:t>
            </a:r>
            <a:r>
              <a:rPr lang="en-US" sz="1000" dirty="0">
                <a:solidFill>
                  <a:srgbClr val="000000"/>
                </a:solidFill>
                <a:latin typeface="Menlo" panose="020B0609030804020204" pitchFamily="49" charset="0"/>
              </a:rPr>
              <a:t>   1/1     Running   0          14m</a:t>
            </a:r>
            <a:endParaRPr lang="en-US" sz="10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692480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47C1D4B-010B-0840-B9B4-922839886BB2}"/>
              </a:ext>
            </a:extLst>
          </p:cNvPr>
          <p:cNvSpPr>
            <a:spLocks noGrp="1"/>
          </p:cNvSpPr>
          <p:nvPr>
            <p:ph type="title"/>
          </p:nvPr>
        </p:nvSpPr>
        <p:spPr/>
        <p:txBody>
          <a:bodyPr/>
          <a:lstStyle/>
          <a:p>
            <a:r>
              <a:rPr lang="en-KR" dirty="0"/>
              <a:t>Deployment </a:t>
            </a:r>
            <a:r>
              <a:rPr lang="ko-KR" altLang="en-US" dirty="0"/>
              <a:t>기능 실습</a:t>
            </a:r>
            <a:endParaRPr lang="en-KR" dirty="0"/>
          </a:p>
        </p:txBody>
      </p:sp>
      <p:sp>
        <p:nvSpPr>
          <p:cNvPr id="3" name="직사각형 2">
            <a:extLst>
              <a:ext uri="{FF2B5EF4-FFF2-40B4-BE49-F238E27FC236}">
                <a16:creationId xmlns:a16="http://schemas.microsoft.com/office/drawing/2014/main" id="{816598DB-1366-8143-81EC-617B4CF5C618}"/>
              </a:ext>
            </a:extLst>
          </p:cNvPr>
          <p:cNvSpPr/>
          <p:nvPr/>
        </p:nvSpPr>
        <p:spPr>
          <a:xfrm>
            <a:off x="595917" y="1865136"/>
            <a:ext cx="8704232" cy="5153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nsolas" panose="020B0609020204030204" pitchFamily="49" charset="0"/>
                <a:cs typeface="Consolas" panose="020B0609020204030204" pitchFamily="49" charset="0"/>
              </a:rPr>
              <a:t>$ </a:t>
            </a:r>
            <a:r>
              <a:rPr lang="en" altLang="ko-KR" dirty="0" err="1">
                <a:solidFill>
                  <a:schemeClr val="tx1"/>
                </a:solidFill>
                <a:latin typeface="Consolas" panose="020B0609020204030204" pitchFamily="49" charset="0"/>
                <a:cs typeface="Consolas" panose="020B0609020204030204" pitchFamily="49" charset="0"/>
              </a:rPr>
              <a:t>kubectl</a:t>
            </a:r>
            <a:r>
              <a:rPr lang="en" altLang="ko-KR" dirty="0">
                <a:solidFill>
                  <a:schemeClr val="tx1"/>
                </a:solidFill>
                <a:latin typeface="Consolas" panose="020B0609020204030204" pitchFamily="49" charset="0"/>
                <a:cs typeface="Consolas" panose="020B0609020204030204" pitchFamily="49" charset="0"/>
              </a:rPr>
              <a:t> de</a:t>
            </a:r>
            <a:r>
              <a:rPr lang="en-US" altLang="ko-KR" dirty="0" err="1">
                <a:solidFill>
                  <a:schemeClr val="tx1"/>
                </a:solidFill>
                <a:latin typeface="Consolas" panose="020B0609020204030204" pitchFamily="49" charset="0"/>
                <a:cs typeface="Consolas" panose="020B0609020204030204" pitchFamily="49" charset="0"/>
              </a:rPr>
              <a:t>lete</a:t>
            </a:r>
            <a:r>
              <a:rPr lang="en-US" altLang="ko-KR" dirty="0">
                <a:solidFill>
                  <a:schemeClr val="tx1"/>
                </a:solidFill>
                <a:latin typeface="Consolas" panose="020B0609020204030204" pitchFamily="49" charset="0"/>
                <a:cs typeface="Consolas" panose="020B0609020204030204" pitchFamily="49" charset="0"/>
              </a:rPr>
              <a:t> pod</a:t>
            </a:r>
            <a:r>
              <a:rPr lang="en" altLang="ko-KR" dirty="0">
                <a:solidFill>
                  <a:schemeClr val="tx1"/>
                </a:solidFill>
                <a:latin typeface="Consolas" panose="020B0609020204030204" pitchFamily="49" charset="0"/>
                <a:cs typeface="Consolas" panose="020B0609020204030204" pitchFamily="49" charset="0"/>
              </a:rPr>
              <a:t> </a:t>
            </a:r>
            <a:r>
              <a:rPr lang="en" altLang="ko-KR" dirty="0" err="1">
                <a:solidFill>
                  <a:schemeClr val="tx1"/>
                </a:solidFill>
                <a:latin typeface="Consolas" panose="020B0609020204030204" pitchFamily="49" charset="0"/>
                <a:cs typeface="Consolas" panose="020B0609020204030204" pitchFamily="49" charset="0"/>
              </a:rPr>
              <a:t>nginx</a:t>
            </a:r>
            <a:r>
              <a:rPr lang="en-US" altLang="ko-KR" dirty="0">
                <a:solidFill>
                  <a:srgbClr val="FF0000"/>
                </a:solidFill>
                <a:latin typeface="Consolas" panose="020B0609020204030204" pitchFamily="49" charset="0"/>
                <a:cs typeface="Consolas" panose="020B0609020204030204" pitchFamily="49" charset="0"/>
              </a:rPr>
              <a:t>0XX</a:t>
            </a:r>
            <a:r>
              <a:rPr lang="en-US" altLang="ko-KR" dirty="0">
                <a:solidFill>
                  <a:schemeClr val="tx1"/>
                </a:solidFill>
                <a:latin typeface="Consolas" panose="020B0609020204030204" pitchFamily="49" charset="0"/>
                <a:cs typeface="Consolas" panose="020B0609020204030204" pitchFamily="49" charset="0"/>
              </a:rPr>
              <a:t>-XXXXX-XXXX</a:t>
            </a:r>
            <a:endParaRPr kumimoji="1" lang="ko-KR" altLang="en-US" dirty="0">
              <a:solidFill>
                <a:schemeClr val="tx1"/>
              </a:solidFill>
              <a:latin typeface="Consolas" panose="020B0609020204030204" pitchFamily="49" charset="0"/>
              <a:cs typeface="Consolas" panose="020B0609020204030204" pitchFamily="49" charset="0"/>
            </a:endParaRPr>
          </a:p>
        </p:txBody>
      </p:sp>
      <p:sp>
        <p:nvSpPr>
          <p:cNvPr id="6" name="텍스트 개체 틀 5">
            <a:extLst>
              <a:ext uri="{FF2B5EF4-FFF2-40B4-BE49-F238E27FC236}">
                <a16:creationId xmlns:a16="http://schemas.microsoft.com/office/drawing/2014/main" id="{55E3C1C7-D7C9-D842-A4D6-DCA433DA8502}"/>
              </a:ext>
            </a:extLst>
          </p:cNvPr>
          <p:cNvSpPr txBox="1">
            <a:spLocks/>
          </p:cNvSpPr>
          <p:nvPr/>
        </p:nvSpPr>
        <p:spPr>
          <a:xfrm>
            <a:off x="268083" y="1433089"/>
            <a:ext cx="9359900" cy="515358"/>
          </a:xfrm>
          <a:prstGeom prst="rect">
            <a:avLst/>
          </a:prstGeom>
        </p:spPr>
        <p:txBody>
          <a:bodyPr vert="horz" lIns="91428" tIns="45714" rIns="91428" bIns="45714" rtlCol="0">
            <a:normAutofit/>
          </a:bodyPr>
          <a:lstStyle>
            <a:lvl1pPr marL="0" indent="0" algn="l" defTabSz="914287" rtl="0" eaLnBrk="1" latinLnBrk="0" hangingPunct="1">
              <a:lnSpc>
                <a:spcPct val="120000"/>
              </a:lnSpc>
              <a:spcBef>
                <a:spcPts val="0"/>
              </a:spcBef>
              <a:buFont typeface="Arial" panose="020B0604020202020204" pitchFamily="34" charset="0"/>
              <a:buNone/>
              <a:defRPr sz="1600" b="1" kern="1200">
                <a:solidFill>
                  <a:schemeClr val="tx1"/>
                </a:solidFill>
                <a:latin typeface="Cambria" panose="02040503050406030204" pitchFamily="18" charset="0"/>
                <a:ea typeface="+mn-ea"/>
                <a:cs typeface="+mn-cs"/>
              </a:defRPr>
            </a:lvl1pPr>
            <a:lvl2pPr marL="361905" indent="-180953" algn="l" defTabSz="914287" rtl="0" eaLnBrk="1" latinLnBrk="1" hangingPunct="1">
              <a:spcBef>
                <a:spcPct val="20000"/>
              </a:spcBef>
              <a:buFont typeface="Arial" panose="020B0604020202020204" pitchFamily="34" charset="0"/>
              <a:buChar char="–"/>
              <a:defRPr sz="1300" b="1" kern="1200">
                <a:solidFill>
                  <a:schemeClr val="tx1"/>
                </a:solidFill>
                <a:latin typeface="맑은 고딕" panose="020B0503020000020004" pitchFamily="50" charset="-127"/>
                <a:ea typeface="+mn-ea"/>
                <a:cs typeface="+mn-cs"/>
              </a:defRPr>
            </a:lvl2pPr>
            <a:lvl3pPr marL="542858" indent="-180953" algn="l" defTabSz="914287" rtl="0" eaLnBrk="1" latinLnBrk="1" hangingPunct="1">
              <a:spcBef>
                <a:spcPct val="20000"/>
              </a:spcBef>
              <a:buFont typeface="Arial" panose="020B0604020202020204" pitchFamily="34" charset="0"/>
              <a:buChar char="•"/>
              <a:defRPr sz="1300" b="1" kern="1200">
                <a:solidFill>
                  <a:schemeClr val="tx1"/>
                </a:solidFill>
                <a:latin typeface="맑은 고딕" panose="020B0503020000020004" pitchFamily="50" charset="-127"/>
                <a:ea typeface="+mn-ea"/>
                <a:cs typeface="+mn-cs"/>
              </a:defRPr>
            </a:lvl3pPr>
            <a:lvl4pPr marL="712700" indent="-169842" algn="l" defTabSz="914287" rtl="0" eaLnBrk="1" latinLnBrk="1" hangingPunct="1">
              <a:spcBef>
                <a:spcPct val="20000"/>
              </a:spcBef>
              <a:buFont typeface="Arial" panose="020B0604020202020204" pitchFamily="34" charset="0"/>
              <a:buChar char="–"/>
              <a:defRPr sz="1300" b="1" kern="1200">
                <a:solidFill>
                  <a:schemeClr val="tx1"/>
                </a:solidFill>
                <a:latin typeface="맑은 고딕" panose="020B0503020000020004" pitchFamily="50" charset="-127"/>
                <a:ea typeface="+mn-ea"/>
                <a:cs typeface="+mn-cs"/>
              </a:defRPr>
            </a:lvl4pPr>
            <a:lvl5pPr marL="893652" indent="-180953" algn="l" defTabSz="914287" rtl="0" eaLnBrk="1" latinLnBrk="1" hangingPunct="1">
              <a:spcBef>
                <a:spcPct val="20000"/>
              </a:spcBef>
              <a:buFont typeface="Arial" panose="020B0604020202020204" pitchFamily="34" charset="0"/>
              <a:buChar char="»"/>
              <a:defRPr sz="1300" b="1" kern="1200">
                <a:solidFill>
                  <a:schemeClr val="tx1"/>
                </a:solidFill>
                <a:latin typeface="맑은 고딕" panose="020B0503020000020004" pitchFamily="50" charset="-127"/>
                <a:ea typeface="+mn-ea"/>
                <a:cs typeface="+mn-cs"/>
              </a:defRPr>
            </a:lvl5pPr>
            <a:lvl6pPr marL="2514289" indent="-228572" algn="l" defTabSz="914287"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31" indent="-228572" algn="l" defTabSz="914287"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5" indent="-228572" algn="l" defTabSz="914287"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8" indent="-228572" algn="l" defTabSz="914287"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fontAlgn="auto">
              <a:spcAft>
                <a:spcPts val="0"/>
              </a:spcAft>
              <a:buFont typeface="Wingdings" pitchFamily="2" charset="2"/>
              <a:buChar char="ü"/>
            </a:pPr>
            <a:r>
              <a:rPr lang="ko-KR" altLang="en-US" dirty="0">
                <a:latin typeface="+mn-ea"/>
              </a:rPr>
              <a:t>생성 된 </a:t>
            </a:r>
            <a:r>
              <a:rPr lang="en-US" altLang="ko-KR" dirty="0">
                <a:latin typeface="+mn-ea"/>
              </a:rPr>
              <a:t>Pod </a:t>
            </a:r>
            <a:r>
              <a:rPr lang="ko-KR" altLang="en-US" dirty="0">
                <a:latin typeface="+mn-ea"/>
              </a:rPr>
              <a:t>삭제와 </a:t>
            </a:r>
            <a:r>
              <a:rPr lang="en-US" altLang="ko-KR" dirty="0">
                <a:latin typeface="+mn-ea"/>
              </a:rPr>
              <a:t>Self-Healing</a:t>
            </a:r>
            <a:endParaRPr kumimoji="0" lang="ko-KR" altLang="en-US" dirty="0">
              <a:latin typeface="+mn-ea"/>
            </a:endParaRPr>
          </a:p>
        </p:txBody>
      </p:sp>
      <p:sp>
        <p:nvSpPr>
          <p:cNvPr id="2" name="Rectangle 1">
            <a:extLst>
              <a:ext uri="{FF2B5EF4-FFF2-40B4-BE49-F238E27FC236}">
                <a16:creationId xmlns:a16="http://schemas.microsoft.com/office/drawing/2014/main" id="{CE3F6D61-E187-B74A-A687-202C1F76EFD7}"/>
              </a:ext>
            </a:extLst>
          </p:cNvPr>
          <p:cNvSpPr/>
          <p:nvPr/>
        </p:nvSpPr>
        <p:spPr>
          <a:xfrm>
            <a:off x="956556" y="2924944"/>
            <a:ext cx="7583809" cy="2246769"/>
          </a:xfrm>
          <a:prstGeom prst="rect">
            <a:avLst/>
          </a:prstGeom>
          <a:ln>
            <a:solidFill>
              <a:schemeClr val="bg1">
                <a:lumMod val="50000"/>
              </a:schemeClr>
            </a:solidFill>
          </a:ln>
        </p:spPr>
        <p:txBody>
          <a:bodyPr wrap="square">
            <a:spAutoFit/>
          </a:bodyPr>
          <a:lstStyle/>
          <a:p>
            <a:r>
              <a:rPr lang="en-US" sz="1400" dirty="0">
                <a:solidFill>
                  <a:srgbClr val="000000"/>
                </a:solidFill>
                <a:latin typeface="Menlo" panose="020B0609030804020204" pitchFamily="49" charset="0"/>
              </a:rPr>
              <a:t>$ </a:t>
            </a:r>
            <a:r>
              <a:rPr lang="en-US" sz="1400" dirty="0" err="1">
                <a:solidFill>
                  <a:srgbClr val="000000"/>
                </a:solidFill>
                <a:latin typeface="Menlo" panose="020B0609030804020204" pitchFamily="49" charset="0"/>
              </a:rPr>
              <a:t>kubectl</a:t>
            </a:r>
            <a:r>
              <a:rPr lang="en-US" sz="1400" dirty="0">
                <a:solidFill>
                  <a:srgbClr val="000000"/>
                </a:solidFill>
                <a:latin typeface="Menlo" panose="020B0609030804020204" pitchFamily="49" charset="0"/>
              </a:rPr>
              <a:t> get pod</a:t>
            </a:r>
          </a:p>
          <a:p>
            <a:r>
              <a:rPr lang="en-US" sz="1400" dirty="0">
                <a:solidFill>
                  <a:srgbClr val="000000"/>
                </a:solidFill>
                <a:latin typeface="Menlo" panose="020B0609030804020204" pitchFamily="49" charset="0"/>
              </a:rPr>
              <a:t>NAME                        READY   STATUS    RESTARTS   AGE</a:t>
            </a:r>
          </a:p>
          <a:p>
            <a:r>
              <a:rPr lang="en-US" sz="1400" dirty="0">
                <a:solidFill>
                  <a:srgbClr val="000000"/>
                </a:solidFill>
                <a:latin typeface="Menlo" panose="020B0609030804020204" pitchFamily="49" charset="0"/>
              </a:rPr>
              <a:t>nginx001-5b79c965bf-</a:t>
            </a:r>
            <a:r>
              <a:rPr lang="en-US" sz="1400" dirty="0">
                <a:solidFill>
                  <a:srgbClr val="FF0000"/>
                </a:solidFill>
                <a:latin typeface="Menlo" panose="020B0609030804020204" pitchFamily="49" charset="0"/>
              </a:rPr>
              <a:t>6p2t8</a:t>
            </a:r>
            <a:r>
              <a:rPr lang="en-US" sz="1400" dirty="0">
                <a:solidFill>
                  <a:srgbClr val="000000"/>
                </a:solidFill>
                <a:latin typeface="Menlo" panose="020B0609030804020204" pitchFamily="49" charset="0"/>
              </a:rPr>
              <a:t>   1/1     Running   0          16m</a:t>
            </a:r>
          </a:p>
          <a:p>
            <a:endParaRPr lang="en-US" sz="1400" dirty="0">
              <a:solidFill>
                <a:srgbClr val="000000"/>
              </a:solidFill>
              <a:latin typeface="Menlo" panose="020B0609030804020204" pitchFamily="49" charset="0"/>
            </a:endParaRPr>
          </a:p>
          <a:p>
            <a:r>
              <a:rPr lang="en-US" sz="1400" dirty="0">
                <a:solidFill>
                  <a:srgbClr val="000000"/>
                </a:solidFill>
                <a:latin typeface="Menlo" panose="020B0609030804020204" pitchFamily="49" charset="0"/>
              </a:rPr>
              <a:t>$ </a:t>
            </a:r>
            <a:r>
              <a:rPr lang="en-US" sz="1400" dirty="0" err="1">
                <a:solidFill>
                  <a:srgbClr val="FF0000"/>
                </a:solidFill>
                <a:latin typeface="Menlo" panose="020B0609030804020204" pitchFamily="49" charset="0"/>
              </a:rPr>
              <a:t>kubectl</a:t>
            </a:r>
            <a:r>
              <a:rPr lang="en-US" sz="1400" dirty="0">
                <a:solidFill>
                  <a:srgbClr val="FF0000"/>
                </a:solidFill>
                <a:latin typeface="Menlo" panose="020B0609030804020204" pitchFamily="49" charset="0"/>
              </a:rPr>
              <a:t> delete pod nginx001-5b79c965bf-6p2t8</a:t>
            </a:r>
          </a:p>
          <a:p>
            <a:r>
              <a:rPr lang="en-US" sz="1400" dirty="0">
                <a:solidFill>
                  <a:srgbClr val="000000"/>
                </a:solidFill>
                <a:latin typeface="Menlo" panose="020B0609030804020204" pitchFamily="49" charset="0"/>
              </a:rPr>
              <a:t>pod "nginx001-5b79c965bf-6p2t8" deleted</a:t>
            </a:r>
          </a:p>
          <a:p>
            <a:endParaRPr lang="en-US" sz="1400" dirty="0">
              <a:solidFill>
                <a:srgbClr val="000000"/>
              </a:solidFill>
              <a:latin typeface="Menlo" panose="020B0609030804020204" pitchFamily="49" charset="0"/>
            </a:endParaRPr>
          </a:p>
          <a:p>
            <a:r>
              <a:rPr lang="en-US" sz="1400" dirty="0">
                <a:solidFill>
                  <a:srgbClr val="000000"/>
                </a:solidFill>
                <a:latin typeface="Menlo" panose="020B0609030804020204" pitchFamily="49" charset="0"/>
              </a:rPr>
              <a:t>$ </a:t>
            </a:r>
            <a:r>
              <a:rPr lang="en-US" sz="1400" dirty="0" err="1">
                <a:solidFill>
                  <a:srgbClr val="000000"/>
                </a:solidFill>
                <a:latin typeface="Menlo" panose="020B0609030804020204" pitchFamily="49" charset="0"/>
              </a:rPr>
              <a:t>kubectl</a:t>
            </a:r>
            <a:r>
              <a:rPr lang="en-US" sz="1400" dirty="0">
                <a:solidFill>
                  <a:srgbClr val="000000"/>
                </a:solidFill>
                <a:latin typeface="Menlo" panose="020B0609030804020204" pitchFamily="49" charset="0"/>
              </a:rPr>
              <a:t> get pod</a:t>
            </a:r>
          </a:p>
          <a:p>
            <a:r>
              <a:rPr lang="en-US" sz="1400" dirty="0">
                <a:solidFill>
                  <a:srgbClr val="000000"/>
                </a:solidFill>
                <a:latin typeface="Menlo" panose="020B0609030804020204" pitchFamily="49" charset="0"/>
              </a:rPr>
              <a:t>NAME                        READY   STATUS    RESTARTS   AGE</a:t>
            </a:r>
          </a:p>
          <a:p>
            <a:r>
              <a:rPr lang="en-US" sz="1400" dirty="0">
                <a:solidFill>
                  <a:srgbClr val="000000"/>
                </a:solidFill>
                <a:latin typeface="Menlo" panose="020B0609030804020204" pitchFamily="49" charset="0"/>
              </a:rPr>
              <a:t>nginx001-5b79c965bf-</a:t>
            </a:r>
            <a:r>
              <a:rPr lang="en-US" sz="1400" dirty="0">
                <a:solidFill>
                  <a:srgbClr val="FF0000"/>
                </a:solidFill>
                <a:latin typeface="Menlo" panose="020B0609030804020204" pitchFamily="49" charset="0"/>
              </a:rPr>
              <a:t>25j96</a:t>
            </a:r>
            <a:r>
              <a:rPr lang="en-US" sz="1400" dirty="0">
                <a:solidFill>
                  <a:srgbClr val="000000"/>
                </a:solidFill>
                <a:latin typeface="Menlo" panose="020B0609030804020204" pitchFamily="49" charset="0"/>
              </a:rPr>
              <a:t>   1/1     Running   0          7m42s</a:t>
            </a:r>
            <a:endParaRPr lang="en-US" sz="1400" dirty="0">
              <a:solidFill>
                <a:srgbClr val="000000"/>
              </a:solidFill>
              <a:effectLst/>
              <a:latin typeface="Menlo" panose="020B0609030804020204" pitchFamily="49" charset="0"/>
            </a:endParaRPr>
          </a:p>
        </p:txBody>
      </p:sp>
      <p:sp>
        <p:nvSpPr>
          <p:cNvPr id="9" name="Rectangle 8">
            <a:extLst>
              <a:ext uri="{FF2B5EF4-FFF2-40B4-BE49-F238E27FC236}">
                <a16:creationId xmlns:a16="http://schemas.microsoft.com/office/drawing/2014/main" id="{6B7D93AB-2421-D64D-B6F7-81407B2E59B0}"/>
              </a:ext>
            </a:extLst>
          </p:cNvPr>
          <p:cNvSpPr/>
          <p:nvPr/>
        </p:nvSpPr>
        <p:spPr>
          <a:xfrm>
            <a:off x="6020085" y="3790089"/>
            <a:ext cx="2196244" cy="3600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altLang="ko-KR" sz="1200" b="1" dirty="0">
                <a:solidFill>
                  <a:schemeClr val="bg1"/>
                </a:solidFill>
                <a:latin typeface="KoPub돋움체 Medium" panose="02040503050406030204" pitchFamily="18" charset="0"/>
                <a:ea typeface="KoPub돋움체 Medium" panose="020B0503020000020004" pitchFamily="50" charset="-127"/>
              </a:rPr>
              <a:t>pod </a:t>
            </a:r>
            <a:r>
              <a:rPr lang="ko-KR" altLang="en-US" sz="1200" b="1" dirty="0">
                <a:solidFill>
                  <a:schemeClr val="bg1"/>
                </a:solidFill>
                <a:latin typeface="KoPub돋움체 Medium" panose="02040503050406030204" pitchFamily="18" charset="0"/>
                <a:ea typeface="KoPub돋움체 Medium" panose="020B0503020000020004" pitchFamily="50" charset="-127"/>
              </a:rPr>
              <a:t>이름 복사</a:t>
            </a:r>
            <a:r>
              <a:rPr lang="en-US" altLang="ko-KR" sz="1200" b="1" dirty="0">
                <a:solidFill>
                  <a:schemeClr val="bg1"/>
                </a:solidFill>
                <a:latin typeface="KoPub돋움체 Medium" panose="02040503050406030204" pitchFamily="18" charset="0"/>
                <a:ea typeface="KoPub돋움체 Medium" panose="020B0503020000020004" pitchFamily="50" charset="-127"/>
              </a:rPr>
              <a:t>+</a:t>
            </a:r>
            <a:r>
              <a:rPr lang="ko-KR" altLang="en-US" sz="1200" b="1" dirty="0" err="1">
                <a:solidFill>
                  <a:schemeClr val="bg1"/>
                </a:solidFill>
                <a:latin typeface="KoPub돋움체 Medium" panose="02040503050406030204" pitchFamily="18" charset="0"/>
                <a:ea typeface="KoPub돋움체 Medium" panose="020B0503020000020004" pitchFamily="50" charset="-127"/>
              </a:rPr>
              <a:t>붙여넣기</a:t>
            </a:r>
            <a:endParaRPr lang="en-US" altLang="ko-KR" sz="1200" b="1" dirty="0">
              <a:solidFill>
                <a:schemeClr val="bg1"/>
              </a:solidFill>
              <a:latin typeface="KoPub돋움체 Medium" panose="02040503050406030204" pitchFamily="18" charset="0"/>
              <a:ea typeface="KoPub돋움체 Medium" panose="020B0503020000020004" pitchFamily="50" charset="-127"/>
            </a:endParaRPr>
          </a:p>
        </p:txBody>
      </p:sp>
      <p:sp>
        <p:nvSpPr>
          <p:cNvPr id="10" name="Rectangle 9">
            <a:extLst>
              <a:ext uri="{FF2B5EF4-FFF2-40B4-BE49-F238E27FC236}">
                <a16:creationId xmlns:a16="http://schemas.microsoft.com/office/drawing/2014/main" id="{165673E5-A9AB-F748-803A-11AB81D5DED6}"/>
              </a:ext>
            </a:extLst>
          </p:cNvPr>
          <p:cNvSpPr/>
          <p:nvPr/>
        </p:nvSpPr>
        <p:spPr>
          <a:xfrm>
            <a:off x="1640632" y="5142445"/>
            <a:ext cx="5076564" cy="3600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1200" dirty="0">
                <a:solidFill>
                  <a:schemeClr val="bg1"/>
                </a:solidFill>
                <a:latin typeface="Menlo" panose="020B0609030804020204" pitchFamily="49" charset="0"/>
              </a:rPr>
              <a:t>nginx001-5b79c965bf</a:t>
            </a:r>
            <a:r>
              <a:rPr lang="ko-KR" altLang="en-US" sz="1200" dirty="0">
                <a:solidFill>
                  <a:schemeClr val="bg1"/>
                </a:solidFill>
                <a:latin typeface="Menlo" panose="020B0609030804020204" pitchFamily="49" charset="0"/>
              </a:rPr>
              <a:t> </a:t>
            </a:r>
            <a:r>
              <a:rPr lang="en-US" altLang="ko-KR" sz="1200" dirty="0" err="1">
                <a:solidFill>
                  <a:schemeClr val="bg1"/>
                </a:solidFill>
                <a:latin typeface="Menlo" panose="020B0609030804020204" pitchFamily="49" charset="0"/>
              </a:rPr>
              <a:t>replicasets</a:t>
            </a:r>
            <a:r>
              <a:rPr lang="ko-KR" altLang="en-US" sz="1200" dirty="0">
                <a:solidFill>
                  <a:schemeClr val="bg1"/>
                </a:solidFill>
                <a:latin typeface="Menlo" panose="020B0609030804020204" pitchFamily="49" charset="0"/>
              </a:rPr>
              <a:t>에 의해 새로운 </a:t>
            </a:r>
            <a:r>
              <a:rPr lang="en-US" altLang="ko-KR" sz="1200" dirty="0">
                <a:solidFill>
                  <a:schemeClr val="bg1"/>
                </a:solidFill>
                <a:latin typeface="Menlo" panose="020B0609030804020204" pitchFamily="49" charset="0"/>
              </a:rPr>
              <a:t>pod </a:t>
            </a:r>
            <a:r>
              <a:rPr lang="ko-KR" altLang="en-US" sz="1200" dirty="0">
                <a:solidFill>
                  <a:schemeClr val="bg1"/>
                </a:solidFill>
                <a:latin typeface="Menlo" panose="020B0609030804020204" pitchFamily="49" charset="0"/>
              </a:rPr>
              <a:t>가 생성</a:t>
            </a:r>
            <a:endParaRPr lang="en-US" altLang="ko-KR" sz="1200" b="1" dirty="0">
              <a:solidFill>
                <a:schemeClr val="bg1"/>
              </a:solidFill>
              <a:latin typeface="KoPub돋움체 Medium" panose="02040503050406030204" pitchFamily="18" charset="0"/>
              <a:ea typeface="KoPub돋움체 Medium" panose="020B0503020000020004" pitchFamily="50" charset="-127"/>
            </a:endParaRPr>
          </a:p>
        </p:txBody>
      </p:sp>
    </p:spTree>
    <p:extLst>
      <p:ext uri="{BB962C8B-B14F-4D97-AF65-F5344CB8AC3E}">
        <p14:creationId xmlns:p14="http://schemas.microsoft.com/office/powerpoint/2010/main" val="3499711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C19FB3-6A46-D441-86D5-59C46E75E00A}"/>
              </a:ext>
            </a:extLst>
          </p:cNvPr>
          <p:cNvSpPr>
            <a:spLocks noGrp="1"/>
          </p:cNvSpPr>
          <p:nvPr>
            <p:ph type="title"/>
          </p:nvPr>
        </p:nvSpPr>
        <p:spPr/>
        <p:txBody>
          <a:bodyPr/>
          <a:lstStyle/>
          <a:p>
            <a:r>
              <a:rPr lang="en-KR" dirty="0"/>
              <a:t>Deployment </a:t>
            </a:r>
            <a:r>
              <a:rPr lang="ko-KR" altLang="en-US" dirty="0"/>
              <a:t>스케일링 실습</a:t>
            </a:r>
            <a:endParaRPr lang="en-KR" dirty="0"/>
          </a:p>
        </p:txBody>
      </p:sp>
      <p:sp>
        <p:nvSpPr>
          <p:cNvPr id="3" name="직사각형 2">
            <a:extLst>
              <a:ext uri="{FF2B5EF4-FFF2-40B4-BE49-F238E27FC236}">
                <a16:creationId xmlns:a16="http://schemas.microsoft.com/office/drawing/2014/main" id="{BD3A2805-21C4-A740-BA65-14B8683F74E6}"/>
              </a:ext>
            </a:extLst>
          </p:cNvPr>
          <p:cNvSpPr/>
          <p:nvPr/>
        </p:nvSpPr>
        <p:spPr>
          <a:xfrm>
            <a:off x="595917" y="1839056"/>
            <a:ext cx="8704232" cy="10572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nsolas" panose="020B0609020204030204" pitchFamily="49" charset="0"/>
                <a:cs typeface="Consolas" panose="020B0609020204030204" pitchFamily="49" charset="0"/>
              </a:rPr>
              <a:t>$ </a:t>
            </a:r>
            <a:r>
              <a:rPr lang="en" altLang="ko-KR" dirty="0" err="1">
                <a:solidFill>
                  <a:schemeClr val="tx1"/>
                </a:solidFill>
                <a:latin typeface="Consolas" panose="020B0609020204030204" pitchFamily="49" charset="0"/>
                <a:cs typeface="Consolas" panose="020B0609020204030204" pitchFamily="49" charset="0"/>
              </a:rPr>
              <a:t>kubectl</a:t>
            </a:r>
            <a:r>
              <a:rPr lang="en" altLang="ko-KR" dirty="0">
                <a:solidFill>
                  <a:schemeClr val="tx1"/>
                </a:solidFill>
                <a:latin typeface="Consolas" panose="020B0609020204030204" pitchFamily="49" charset="0"/>
                <a:cs typeface="Consolas" panose="020B0609020204030204" pitchFamily="49" charset="0"/>
              </a:rPr>
              <a:t> scale --replicas=2 deployment/</a:t>
            </a:r>
            <a:r>
              <a:rPr lang="en" altLang="ko-KR" dirty="0" err="1">
                <a:solidFill>
                  <a:schemeClr val="tx1"/>
                </a:solidFill>
                <a:latin typeface="Consolas" panose="020B0609020204030204" pitchFamily="49" charset="0"/>
                <a:cs typeface="Consolas" panose="020B0609020204030204" pitchFamily="49" charset="0"/>
              </a:rPr>
              <a:t>nginx</a:t>
            </a:r>
            <a:r>
              <a:rPr lang="en-US" altLang="ko-KR" dirty="0">
                <a:solidFill>
                  <a:srgbClr val="FF0000"/>
                </a:solidFill>
                <a:latin typeface="Consolas" panose="020B0609020204030204" pitchFamily="49" charset="0"/>
                <a:cs typeface="Consolas" panose="020B0609020204030204" pitchFamily="49" charset="0"/>
              </a:rPr>
              <a:t>0XX</a:t>
            </a:r>
          </a:p>
          <a:p>
            <a:r>
              <a:rPr kumimoji="1" lang="en-US" altLang="ko-KR" dirty="0">
                <a:solidFill>
                  <a:schemeClr val="tx1"/>
                </a:solidFill>
                <a:latin typeface="Consolas" panose="020B0609020204030204" pitchFamily="49" charset="0"/>
                <a:cs typeface="Consolas" panose="020B0609020204030204" pitchFamily="49" charset="0"/>
              </a:rPr>
              <a:t>$ </a:t>
            </a:r>
            <a:r>
              <a:rPr kumimoji="1" lang="en-US" altLang="ko-KR" dirty="0" err="1">
                <a:solidFill>
                  <a:schemeClr val="tx1"/>
                </a:solidFill>
                <a:latin typeface="Consolas" panose="020B0609020204030204" pitchFamily="49" charset="0"/>
                <a:cs typeface="Consolas" panose="020B0609020204030204" pitchFamily="49" charset="0"/>
              </a:rPr>
              <a:t>kubectl</a:t>
            </a:r>
            <a:r>
              <a:rPr kumimoji="1" lang="en-US" altLang="ko-KR" dirty="0">
                <a:solidFill>
                  <a:schemeClr val="tx1"/>
                </a:solidFill>
                <a:latin typeface="Consolas" panose="020B0609020204030204" pitchFamily="49" charset="0"/>
                <a:cs typeface="Consolas" panose="020B0609020204030204" pitchFamily="49" charset="0"/>
              </a:rPr>
              <a:t> get pod </a:t>
            </a:r>
            <a:r>
              <a:rPr kumimoji="1" lang="en-US" altLang="ko-KR" sz="1600" dirty="0">
                <a:solidFill>
                  <a:srgbClr val="FF0000"/>
                </a:solidFill>
                <a:latin typeface="Consolas" panose="020B0609020204030204" pitchFamily="49" charset="0"/>
                <a:cs typeface="Consolas" panose="020B0609020204030204" pitchFamily="49" charset="0"/>
              </a:rPr>
              <a:t>#</a:t>
            </a:r>
            <a:r>
              <a:rPr kumimoji="1" lang="ko-KR" altLang="en-US" sz="1600" dirty="0">
                <a:solidFill>
                  <a:srgbClr val="FF0000"/>
                </a:solidFill>
                <a:latin typeface="Consolas" panose="020B0609020204030204" pitchFamily="49" charset="0"/>
                <a:cs typeface="Consolas" panose="020B0609020204030204" pitchFamily="49" charset="0"/>
              </a:rPr>
              <a:t>증가 된 </a:t>
            </a:r>
            <a:r>
              <a:rPr kumimoji="1" lang="en-US" altLang="ko-KR" sz="1600" dirty="0">
                <a:solidFill>
                  <a:srgbClr val="FF0000"/>
                </a:solidFill>
                <a:latin typeface="Consolas" panose="020B0609020204030204" pitchFamily="49" charset="0"/>
                <a:cs typeface="Consolas" panose="020B0609020204030204" pitchFamily="49" charset="0"/>
              </a:rPr>
              <a:t>pod </a:t>
            </a:r>
            <a:r>
              <a:rPr kumimoji="1" lang="ko-KR" altLang="en-US" sz="1600" dirty="0">
                <a:solidFill>
                  <a:srgbClr val="FF0000"/>
                </a:solidFill>
                <a:latin typeface="Consolas" panose="020B0609020204030204" pitchFamily="49" charset="0"/>
                <a:cs typeface="Consolas" panose="020B0609020204030204" pitchFamily="49" charset="0"/>
              </a:rPr>
              <a:t>개수 확인</a:t>
            </a:r>
            <a:endParaRPr kumimoji="1" lang="en-US" altLang="ko-KR" sz="1600" dirty="0">
              <a:solidFill>
                <a:srgbClr val="FF0000"/>
              </a:solidFill>
              <a:latin typeface="Consolas" panose="020B0609020204030204" pitchFamily="49" charset="0"/>
              <a:cs typeface="Consolas" panose="020B0609020204030204" pitchFamily="49" charset="0"/>
            </a:endParaRPr>
          </a:p>
          <a:p>
            <a:r>
              <a:rPr lang="en-US" altLang="ko-KR" dirty="0">
                <a:solidFill>
                  <a:schemeClr val="tx1"/>
                </a:solidFill>
                <a:latin typeface="Consolas" panose="020B0609020204030204" pitchFamily="49" charset="0"/>
                <a:cs typeface="Consolas" panose="020B0609020204030204" pitchFamily="49" charset="0"/>
              </a:rPr>
              <a:t>$ </a:t>
            </a:r>
            <a:r>
              <a:rPr lang="en" altLang="ko-KR" dirty="0" err="1">
                <a:solidFill>
                  <a:schemeClr val="tx1"/>
                </a:solidFill>
                <a:latin typeface="Consolas" panose="020B0609020204030204" pitchFamily="49" charset="0"/>
                <a:cs typeface="Consolas" panose="020B0609020204030204" pitchFamily="49" charset="0"/>
              </a:rPr>
              <a:t>kubectl</a:t>
            </a:r>
            <a:r>
              <a:rPr lang="en" altLang="ko-KR" dirty="0">
                <a:solidFill>
                  <a:schemeClr val="tx1"/>
                </a:solidFill>
                <a:latin typeface="Consolas" panose="020B0609020204030204" pitchFamily="49" charset="0"/>
                <a:cs typeface="Consolas" panose="020B0609020204030204" pitchFamily="49" charset="0"/>
              </a:rPr>
              <a:t> scale --replicas=1 deployment/</a:t>
            </a:r>
            <a:r>
              <a:rPr lang="en" altLang="ko-KR" dirty="0" err="1">
                <a:solidFill>
                  <a:schemeClr val="tx1"/>
                </a:solidFill>
                <a:latin typeface="Consolas" panose="020B0609020204030204" pitchFamily="49" charset="0"/>
                <a:cs typeface="Consolas" panose="020B0609020204030204" pitchFamily="49" charset="0"/>
              </a:rPr>
              <a:t>nginx</a:t>
            </a:r>
            <a:r>
              <a:rPr lang="en-US" altLang="ko-KR" dirty="0">
                <a:solidFill>
                  <a:srgbClr val="FF0000"/>
                </a:solidFill>
                <a:latin typeface="Consolas" panose="020B0609020204030204" pitchFamily="49" charset="0"/>
                <a:cs typeface="Consolas" panose="020B0609020204030204" pitchFamily="49" charset="0"/>
              </a:rPr>
              <a:t>0XX</a:t>
            </a:r>
          </a:p>
        </p:txBody>
      </p:sp>
      <p:sp>
        <p:nvSpPr>
          <p:cNvPr id="4" name="텍스트 개체 틀 5">
            <a:extLst>
              <a:ext uri="{FF2B5EF4-FFF2-40B4-BE49-F238E27FC236}">
                <a16:creationId xmlns:a16="http://schemas.microsoft.com/office/drawing/2014/main" id="{353C9C02-4035-7A4D-BEEB-5AFD9D912062}"/>
              </a:ext>
            </a:extLst>
          </p:cNvPr>
          <p:cNvSpPr txBox="1">
            <a:spLocks/>
          </p:cNvSpPr>
          <p:nvPr/>
        </p:nvSpPr>
        <p:spPr>
          <a:xfrm>
            <a:off x="265324" y="1412776"/>
            <a:ext cx="9359900" cy="515358"/>
          </a:xfrm>
          <a:prstGeom prst="rect">
            <a:avLst/>
          </a:prstGeom>
        </p:spPr>
        <p:txBody>
          <a:bodyPr vert="horz" lIns="91428" tIns="45714" rIns="91428" bIns="45714" rtlCol="0">
            <a:normAutofit/>
          </a:bodyPr>
          <a:lstStyle>
            <a:lvl1pPr marL="0" indent="0" algn="l" defTabSz="914287" rtl="0" eaLnBrk="1" latinLnBrk="0" hangingPunct="1">
              <a:lnSpc>
                <a:spcPct val="120000"/>
              </a:lnSpc>
              <a:spcBef>
                <a:spcPts val="0"/>
              </a:spcBef>
              <a:buFont typeface="Arial" panose="020B0604020202020204" pitchFamily="34" charset="0"/>
              <a:buNone/>
              <a:defRPr sz="1600" b="1" kern="1200">
                <a:solidFill>
                  <a:schemeClr val="tx1"/>
                </a:solidFill>
                <a:latin typeface="Cambria" panose="02040503050406030204" pitchFamily="18" charset="0"/>
                <a:ea typeface="+mn-ea"/>
                <a:cs typeface="+mn-cs"/>
              </a:defRPr>
            </a:lvl1pPr>
            <a:lvl2pPr marL="361905" indent="-180953" algn="l" defTabSz="914287" rtl="0" eaLnBrk="1" latinLnBrk="1" hangingPunct="1">
              <a:spcBef>
                <a:spcPct val="20000"/>
              </a:spcBef>
              <a:buFont typeface="Arial" panose="020B0604020202020204" pitchFamily="34" charset="0"/>
              <a:buChar char="–"/>
              <a:defRPr sz="1300" b="1" kern="1200">
                <a:solidFill>
                  <a:schemeClr val="tx1"/>
                </a:solidFill>
                <a:latin typeface="맑은 고딕" panose="020B0503020000020004" pitchFamily="50" charset="-127"/>
                <a:ea typeface="+mn-ea"/>
                <a:cs typeface="+mn-cs"/>
              </a:defRPr>
            </a:lvl2pPr>
            <a:lvl3pPr marL="542858" indent="-180953" algn="l" defTabSz="914287" rtl="0" eaLnBrk="1" latinLnBrk="1" hangingPunct="1">
              <a:spcBef>
                <a:spcPct val="20000"/>
              </a:spcBef>
              <a:buFont typeface="Arial" panose="020B0604020202020204" pitchFamily="34" charset="0"/>
              <a:buChar char="•"/>
              <a:defRPr sz="1300" b="1" kern="1200">
                <a:solidFill>
                  <a:schemeClr val="tx1"/>
                </a:solidFill>
                <a:latin typeface="맑은 고딕" panose="020B0503020000020004" pitchFamily="50" charset="-127"/>
                <a:ea typeface="+mn-ea"/>
                <a:cs typeface="+mn-cs"/>
              </a:defRPr>
            </a:lvl3pPr>
            <a:lvl4pPr marL="712700" indent="-169842" algn="l" defTabSz="914287" rtl="0" eaLnBrk="1" latinLnBrk="1" hangingPunct="1">
              <a:spcBef>
                <a:spcPct val="20000"/>
              </a:spcBef>
              <a:buFont typeface="Arial" panose="020B0604020202020204" pitchFamily="34" charset="0"/>
              <a:buChar char="–"/>
              <a:defRPr sz="1300" b="1" kern="1200">
                <a:solidFill>
                  <a:schemeClr val="tx1"/>
                </a:solidFill>
                <a:latin typeface="맑은 고딕" panose="020B0503020000020004" pitchFamily="50" charset="-127"/>
                <a:ea typeface="+mn-ea"/>
                <a:cs typeface="+mn-cs"/>
              </a:defRPr>
            </a:lvl4pPr>
            <a:lvl5pPr marL="893652" indent="-180953" algn="l" defTabSz="914287" rtl="0" eaLnBrk="1" latinLnBrk="1" hangingPunct="1">
              <a:spcBef>
                <a:spcPct val="20000"/>
              </a:spcBef>
              <a:buFont typeface="Arial" panose="020B0604020202020204" pitchFamily="34" charset="0"/>
              <a:buChar char="»"/>
              <a:defRPr sz="1300" b="1" kern="1200">
                <a:solidFill>
                  <a:schemeClr val="tx1"/>
                </a:solidFill>
                <a:latin typeface="맑은 고딕" panose="020B0503020000020004" pitchFamily="50" charset="-127"/>
                <a:ea typeface="+mn-ea"/>
                <a:cs typeface="+mn-cs"/>
              </a:defRPr>
            </a:lvl5pPr>
            <a:lvl6pPr marL="2514289" indent="-228572" algn="l" defTabSz="914287"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31" indent="-228572" algn="l" defTabSz="914287"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5" indent="-228572" algn="l" defTabSz="914287"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8" indent="-228572" algn="l" defTabSz="914287"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fontAlgn="auto">
              <a:spcAft>
                <a:spcPts val="0"/>
              </a:spcAft>
              <a:buFont typeface="Wingdings" pitchFamily="2" charset="2"/>
              <a:buChar char="ü"/>
            </a:pPr>
            <a:r>
              <a:rPr kumimoji="0" lang="en-US" altLang="ko-KR" dirty="0">
                <a:latin typeface="+mn-ea"/>
              </a:rPr>
              <a:t>Deployment</a:t>
            </a:r>
            <a:r>
              <a:rPr kumimoji="0" lang="ko-KR" altLang="en-US" dirty="0">
                <a:latin typeface="+mn-ea"/>
              </a:rPr>
              <a:t>의 </a:t>
            </a:r>
            <a:r>
              <a:rPr kumimoji="0" lang="en-US" altLang="ko-KR" dirty="0">
                <a:latin typeface="+mn-ea"/>
              </a:rPr>
              <a:t>Scale-Out/In</a:t>
            </a:r>
            <a:endParaRPr kumimoji="0" lang="ko-KR" altLang="en-US" dirty="0">
              <a:latin typeface="+mn-ea"/>
            </a:endParaRPr>
          </a:p>
        </p:txBody>
      </p:sp>
      <p:sp>
        <p:nvSpPr>
          <p:cNvPr id="2" name="Rectangle 1">
            <a:extLst>
              <a:ext uri="{FF2B5EF4-FFF2-40B4-BE49-F238E27FC236}">
                <a16:creationId xmlns:a16="http://schemas.microsoft.com/office/drawing/2014/main" id="{FF9CB1BB-532A-604E-A61F-34055A5BF32F}"/>
              </a:ext>
            </a:extLst>
          </p:cNvPr>
          <p:cNvSpPr/>
          <p:nvPr/>
        </p:nvSpPr>
        <p:spPr>
          <a:xfrm>
            <a:off x="920552" y="3032956"/>
            <a:ext cx="8271584" cy="3170099"/>
          </a:xfrm>
          <a:prstGeom prst="rect">
            <a:avLst/>
          </a:prstGeom>
          <a:ln>
            <a:solidFill>
              <a:schemeClr val="bg1">
                <a:lumMod val="50000"/>
              </a:schemeClr>
            </a:solidFill>
          </a:ln>
        </p:spPr>
        <p:txBody>
          <a:bodyPr wrap="square">
            <a:spAutoFit/>
          </a:bodyPr>
          <a:lstStyle/>
          <a:p>
            <a:r>
              <a:rPr lang="en-US" sz="1000" b="1" dirty="0">
                <a:solidFill>
                  <a:srgbClr val="2EAEBB"/>
                </a:solidFill>
                <a:latin typeface="Menlo" panose="020B0609030804020204" pitchFamily="49" charset="0"/>
              </a:rPr>
              <a:t>$</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kubectl</a:t>
            </a:r>
            <a:r>
              <a:rPr lang="en-US" sz="1000" dirty="0">
                <a:solidFill>
                  <a:srgbClr val="000000"/>
                </a:solidFill>
                <a:latin typeface="Menlo" panose="020B0609030804020204" pitchFamily="49" charset="0"/>
              </a:rPr>
              <a:t> get pod</a:t>
            </a:r>
          </a:p>
          <a:p>
            <a:r>
              <a:rPr lang="en-US" sz="1000" dirty="0">
                <a:solidFill>
                  <a:srgbClr val="000000"/>
                </a:solidFill>
                <a:latin typeface="Menlo" panose="020B0609030804020204" pitchFamily="49" charset="0"/>
              </a:rPr>
              <a:t>NAME                        READY   STATUS    RESTARTS   AGE</a:t>
            </a:r>
          </a:p>
          <a:p>
            <a:r>
              <a:rPr lang="en-US" sz="1000" dirty="0">
                <a:solidFill>
                  <a:srgbClr val="000000"/>
                </a:solidFill>
                <a:latin typeface="Menlo" panose="020B0609030804020204" pitchFamily="49" charset="0"/>
              </a:rPr>
              <a:t>nginx001-5b79c965bf-25j96   1/1     Running   0          11m</a:t>
            </a:r>
          </a:p>
          <a:p>
            <a:endParaRPr lang="en-US" sz="1000" dirty="0">
              <a:solidFill>
                <a:srgbClr val="000000"/>
              </a:solidFill>
              <a:latin typeface="Menlo" panose="020B0609030804020204" pitchFamily="49" charset="0"/>
            </a:endParaRPr>
          </a:p>
          <a:p>
            <a:r>
              <a:rPr lang="en-US" sz="1000" b="1" dirty="0">
                <a:solidFill>
                  <a:srgbClr val="2EAEBB"/>
                </a:solidFill>
                <a:latin typeface="Menlo" panose="020B0609030804020204" pitchFamily="49" charset="0"/>
              </a:rPr>
              <a:t>$</a:t>
            </a:r>
            <a:r>
              <a:rPr lang="en-US" sz="1000" dirty="0">
                <a:solidFill>
                  <a:srgbClr val="000000"/>
                </a:solidFill>
                <a:latin typeface="Menlo" panose="020B0609030804020204" pitchFamily="49" charset="0"/>
              </a:rPr>
              <a:t> </a:t>
            </a:r>
            <a:r>
              <a:rPr lang="en-US" sz="1000" dirty="0" err="1">
                <a:solidFill>
                  <a:srgbClr val="FF0000"/>
                </a:solidFill>
                <a:latin typeface="Menlo" panose="020B0609030804020204" pitchFamily="49" charset="0"/>
              </a:rPr>
              <a:t>kubectl</a:t>
            </a:r>
            <a:r>
              <a:rPr lang="en-US" sz="1000" dirty="0">
                <a:solidFill>
                  <a:srgbClr val="FF0000"/>
                </a:solidFill>
                <a:latin typeface="Menlo" panose="020B0609030804020204" pitchFamily="49" charset="0"/>
              </a:rPr>
              <a:t> scale --replicas=2 deployment/nginx001</a:t>
            </a:r>
          </a:p>
          <a:p>
            <a:r>
              <a:rPr lang="en-US" sz="1000" dirty="0" err="1">
                <a:solidFill>
                  <a:srgbClr val="000000"/>
                </a:solidFill>
                <a:latin typeface="Menlo" panose="020B0609030804020204" pitchFamily="49" charset="0"/>
              </a:rPr>
              <a:t>deployment.apps</a:t>
            </a:r>
            <a:r>
              <a:rPr lang="en-US" sz="1000" dirty="0">
                <a:solidFill>
                  <a:srgbClr val="000000"/>
                </a:solidFill>
                <a:latin typeface="Menlo" panose="020B0609030804020204" pitchFamily="49" charset="0"/>
              </a:rPr>
              <a:t>/nginx001 scaled</a:t>
            </a:r>
          </a:p>
          <a:p>
            <a:r>
              <a:rPr lang="en-US" sz="1000" b="1" dirty="0">
                <a:solidFill>
                  <a:srgbClr val="2EAEBB"/>
                </a:solidFill>
                <a:latin typeface="Menlo" panose="020B0609030804020204" pitchFamily="49" charset="0"/>
              </a:rPr>
              <a:t>$</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kubectl</a:t>
            </a:r>
            <a:r>
              <a:rPr lang="en-US" sz="1000" dirty="0">
                <a:solidFill>
                  <a:srgbClr val="000000"/>
                </a:solidFill>
                <a:latin typeface="Menlo" panose="020B0609030804020204" pitchFamily="49" charset="0"/>
              </a:rPr>
              <a:t> get pod</a:t>
            </a:r>
          </a:p>
          <a:p>
            <a:r>
              <a:rPr lang="en-US" sz="1000" dirty="0">
                <a:solidFill>
                  <a:srgbClr val="000000"/>
                </a:solidFill>
                <a:latin typeface="Menlo" panose="020B0609030804020204" pitchFamily="49" charset="0"/>
              </a:rPr>
              <a:t>NAME                        READY   STATUS              RESTARTS   AGE</a:t>
            </a:r>
          </a:p>
          <a:p>
            <a:r>
              <a:rPr lang="en-US" sz="1000" dirty="0">
                <a:solidFill>
                  <a:srgbClr val="000000"/>
                </a:solidFill>
                <a:latin typeface="Menlo" panose="020B0609030804020204" pitchFamily="49" charset="0"/>
              </a:rPr>
              <a:t>nginx001-5b79c965bf-25j96   1/1     Running             0          11m</a:t>
            </a:r>
          </a:p>
          <a:p>
            <a:r>
              <a:rPr lang="en-US" sz="1000" dirty="0">
                <a:solidFill>
                  <a:srgbClr val="000000"/>
                </a:solidFill>
                <a:latin typeface="Menlo" panose="020B0609030804020204" pitchFamily="49" charset="0"/>
              </a:rPr>
              <a:t>nginx001-5b79c965bf-cj49k   0/1     </a:t>
            </a:r>
            <a:r>
              <a:rPr lang="en-US" sz="1000" dirty="0" err="1">
                <a:solidFill>
                  <a:srgbClr val="000000"/>
                </a:solidFill>
                <a:latin typeface="Menlo" panose="020B0609030804020204" pitchFamily="49" charset="0"/>
              </a:rPr>
              <a:t>ContainerCreating</a:t>
            </a:r>
            <a:r>
              <a:rPr lang="en-US" sz="1000" dirty="0">
                <a:solidFill>
                  <a:srgbClr val="000000"/>
                </a:solidFill>
                <a:latin typeface="Menlo" panose="020B0609030804020204" pitchFamily="49" charset="0"/>
              </a:rPr>
              <a:t>   0          5s</a:t>
            </a:r>
          </a:p>
          <a:p>
            <a:r>
              <a:rPr lang="en-US" sz="1000" b="1" dirty="0">
                <a:solidFill>
                  <a:srgbClr val="2EAEBB"/>
                </a:solidFill>
                <a:latin typeface="Menlo" panose="020B0609030804020204" pitchFamily="49" charset="0"/>
              </a:rPr>
              <a:t>$</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kubectl</a:t>
            </a:r>
            <a:r>
              <a:rPr lang="en-US" sz="1000" dirty="0">
                <a:solidFill>
                  <a:srgbClr val="000000"/>
                </a:solidFill>
                <a:latin typeface="Menlo" panose="020B0609030804020204" pitchFamily="49" charset="0"/>
              </a:rPr>
              <a:t> get pod</a:t>
            </a:r>
          </a:p>
          <a:p>
            <a:r>
              <a:rPr lang="en-US" sz="1000" dirty="0">
                <a:solidFill>
                  <a:srgbClr val="000000"/>
                </a:solidFill>
                <a:latin typeface="Menlo" panose="020B0609030804020204" pitchFamily="49" charset="0"/>
              </a:rPr>
              <a:t>NAME                        READY   STATUS    RESTARTS   AGE</a:t>
            </a:r>
          </a:p>
          <a:p>
            <a:r>
              <a:rPr lang="en-US" sz="1000" dirty="0">
                <a:solidFill>
                  <a:srgbClr val="000000"/>
                </a:solidFill>
                <a:latin typeface="Menlo" panose="020B0609030804020204" pitchFamily="49" charset="0"/>
              </a:rPr>
              <a:t>nginx001-5b79c965bf-25j96   1/1     Running   0          11m</a:t>
            </a:r>
          </a:p>
          <a:p>
            <a:r>
              <a:rPr lang="en-US" sz="1000" dirty="0">
                <a:solidFill>
                  <a:srgbClr val="000000"/>
                </a:solidFill>
                <a:latin typeface="Menlo" panose="020B0609030804020204" pitchFamily="49" charset="0"/>
              </a:rPr>
              <a:t>nginx001-5b79c965bf-cj49k   1/1     Running   0          12s</a:t>
            </a:r>
          </a:p>
          <a:p>
            <a:endParaRPr lang="en-US" sz="1000" dirty="0">
              <a:solidFill>
                <a:srgbClr val="000000"/>
              </a:solidFill>
              <a:latin typeface="Menlo" panose="020B0609030804020204" pitchFamily="49" charset="0"/>
            </a:endParaRPr>
          </a:p>
          <a:p>
            <a:r>
              <a:rPr lang="en-US" sz="1000" b="1" dirty="0">
                <a:solidFill>
                  <a:srgbClr val="2EAEBB"/>
                </a:solidFill>
                <a:latin typeface="Menlo" panose="020B0609030804020204" pitchFamily="49" charset="0"/>
              </a:rPr>
              <a:t>$</a:t>
            </a:r>
            <a:r>
              <a:rPr lang="en-US" sz="1000" dirty="0">
                <a:solidFill>
                  <a:srgbClr val="000000"/>
                </a:solidFill>
                <a:latin typeface="Menlo" panose="020B0609030804020204" pitchFamily="49" charset="0"/>
              </a:rPr>
              <a:t> </a:t>
            </a:r>
            <a:r>
              <a:rPr lang="en-US" sz="1000" dirty="0" err="1">
                <a:solidFill>
                  <a:srgbClr val="FF0000"/>
                </a:solidFill>
                <a:latin typeface="Menlo" panose="020B0609030804020204" pitchFamily="49" charset="0"/>
              </a:rPr>
              <a:t>kubectl</a:t>
            </a:r>
            <a:r>
              <a:rPr lang="en-US" sz="1000" dirty="0">
                <a:solidFill>
                  <a:srgbClr val="FF0000"/>
                </a:solidFill>
                <a:latin typeface="Menlo" panose="020B0609030804020204" pitchFamily="49" charset="0"/>
              </a:rPr>
              <a:t> scale --replicas=1 deployment/nginx001</a:t>
            </a:r>
          </a:p>
          <a:p>
            <a:r>
              <a:rPr lang="en-US" sz="1000" dirty="0" err="1">
                <a:solidFill>
                  <a:srgbClr val="000000"/>
                </a:solidFill>
                <a:latin typeface="Menlo" panose="020B0609030804020204" pitchFamily="49" charset="0"/>
              </a:rPr>
              <a:t>deployment.apps</a:t>
            </a:r>
            <a:r>
              <a:rPr lang="en-US" sz="1000" dirty="0">
                <a:solidFill>
                  <a:srgbClr val="000000"/>
                </a:solidFill>
                <a:latin typeface="Menlo" panose="020B0609030804020204" pitchFamily="49" charset="0"/>
              </a:rPr>
              <a:t>/nginx001 scaled</a:t>
            </a:r>
          </a:p>
          <a:p>
            <a:r>
              <a:rPr lang="en-US" sz="1000" b="1" dirty="0">
                <a:solidFill>
                  <a:srgbClr val="2EAEBB"/>
                </a:solidFill>
                <a:latin typeface="Menlo" panose="020B0609030804020204" pitchFamily="49" charset="0"/>
              </a:rPr>
              <a:t>$</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kubectl</a:t>
            </a:r>
            <a:r>
              <a:rPr lang="en-US" sz="1000" dirty="0">
                <a:solidFill>
                  <a:srgbClr val="000000"/>
                </a:solidFill>
                <a:latin typeface="Menlo" panose="020B0609030804020204" pitchFamily="49" charset="0"/>
              </a:rPr>
              <a:t> get pod</a:t>
            </a:r>
          </a:p>
          <a:p>
            <a:r>
              <a:rPr lang="en-US" sz="1000" dirty="0">
                <a:solidFill>
                  <a:srgbClr val="000000"/>
                </a:solidFill>
                <a:latin typeface="Menlo" panose="020B0609030804020204" pitchFamily="49" charset="0"/>
              </a:rPr>
              <a:t>NAME                        READY   STATUS    RESTARTS   AGE</a:t>
            </a:r>
          </a:p>
          <a:p>
            <a:r>
              <a:rPr lang="en-US" sz="1000" dirty="0">
                <a:solidFill>
                  <a:srgbClr val="000000"/>
                </a:solidFill>
                <a:latin typeface="Menlo" panose="020B0609030804020204" pitchFamily="49" charset="0"/>
              </a:rPr>
              <a:t>nginx001-5b79c965bf-25j96   1/1     Running   0          11m</a:t>
            </a:r>
            <a:endParaRPr lang="en-US" sz="10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622836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모서리가 둥근 직사각형 50"/>
          <p:cNvSpPr/>
          <p:nvPr/>
        </p:nvSpPr>
        <p:spPr>
          <a:xfrm>
            <a:off x="1918987" y="3364861"/>
            <a:ext cx="801765" cy="2292497"/>
          </a:xfrm>
          <a:prstGeom prst="roundRect">
            <a:avLst>
              <a:gd name="adj" fmla="val 9758"/>
            </a:avLst>
          </a:prstGeom>
          <a:solidFill>
            <a:schemeClr val="accent1">
              <a:lumMod val="20000"/>
              <a:lumOff val="80000"/>
              <a:alpha val="66000"/>
            </a:schemeClr>
          </a:solidFill>
          <a:ln w="9525" cap="flat" cmpd="sng" algn="ctr">
            <a:solidFill>
              <a:srgbClr val="000000">
                <a:lumMod val="50000"/>
                <a:lumOff val="50000"/>
              </a:srgbClr>
            </a:solidFill>
            <a:prstDash val="solid"/>
            <a:round/>
            <a:headEnd type="none" w="med" len="med"/>
            <a:tailEnd type="none" w="med" len="med"/>
          </a:ln>
          <a:effectLst/>
        </p:spPr>
        <p:txBody>
          <a:bodyPr lIns="36000" tIns="36000" rIns="0" bIns="36000" anchor="ctr" anchorCtr="0"/>
          <a:lstStyle/>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ko-KR" altLang="en-US" sz="1000" b="1" kern="0" dirty="0">
              <a:solidFill>
                <a:srgbClr val="000000"/>
              </a:solidFill>
              <a:sym typeface="Arial"/>
            </a:endParaRPr>
          </a:p>
        </p:txBody>
      </p:sp>
      <p:sp>
        <p:nvSpPr>
          <p:cNvPr id="55" name="모서리가 둥근 직사각형 54"/>
          <p:cNvSpPr/>
          <p:nvPr/>
        </p:nvSpPr>
        <p:spPr>
          <a:xfrm>
            <a:off x="2972912" y="3364861"/>
            <a:ext cx="801765" cy="2274868"/>
          </a:xfrm>
          <a:prstGeom prst="roundRect">
            <a:avLst>
              <a:gd name="adj" fmla="val 9758"/>
            </a:avLst>
          </a:prstGeom>
          <a:solidFill>
            <a:schemeClr val="accent1">
              <a:lumMod val="20000"/>
              <a:lumOff val="80000"/>
              <a:alpha val="66000"/>
            </a:schemeClr>
          </a:solidFill>
          <a:ln w="9525" cap="flat" cmpd="sng" algn="ctr">
            <a:solidFill>
              <a:srgbClr val="000000">
                <a:lumMod val="50000"/>
                <a:lumOff val="50000"/>
              </a:srgbClr>
            </a:solidFill>
            <a:prstDash val="solid"/>
            <a:round/>
            <a:headEnd type="none" w="med" len="med"/>
            <a:tailEnd type="none" w="med" len="med"/>
          </a:ln>
          <a:effectLst/>
        </p:spPr>
        <p:txBody>
          <a:bodyPr lIns="36000" tIns="36000" rIns="0" bIns="36000" anchor="ctr" anchorCtr="0"/>
          <a:lstStyle/>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ko-KR" altLang="en-US" sz="1000" b="1" kern="0" dirty="0">
              <a:solidFill>
                <a:srgbClr val="000000"/>
              </a:solidFill>
              <a:sym typeface="Arial"/>
            </a:endParaRPr>
          </a:p>
        </p:txBody>
      </p:sp>
      <p:sp>
        <p:nvSpPr>
          <p:cNvPr id="45" name="모서리가 둥근 직사각형 44"/>
          <p:cNvSpPr/>
          <p:nvPr/>
        </p:nvSpPr>
        <p:spPr>
          <a:xfrm>
            <a:off x="954159" y="3368917"/>
            <a:ext cx="801765" cy="2330474"/>
          </a:xfrm>
          <a:prstGeom prst="roundRect">
            <a:avLst>
              <a:gd name="adj" fmla="val 9758"/>
            </a:avLst>
          </a:prstGeom>
          <a:solidFill>
            <a:schemeClr val="accent1">
              <a:lumMod val="20000"/>
              <a:lumOff val="80000"/>
              <a:alpha val="66000"/>
            </a:schemeClr>
          </a:solidFill>
          <a:ln w="9525" cap="flat" cmpd="sng" algn="ctr">
            <a:solidFill>
              <a:srgbClr val="000000">
                <a:lumMod val="50000"/>
                <a:lumOff val="50000"/>
              </a:srgbClr>
            </a:solidFill>
            <a:prstDash val="solid"/>
            <a:round/>
            <a:headEnd type="none" w="med" len="med"/>
            <a:tailEnd type="none" w="med" len="med"/>
          </a:ln>
          <a:effectLst/>
        </p:spPr>
        <p:txBody>
          <a:bodyPr lIns="36000" tIns="36000" rIns="0" bIns="36000" anchor="ctr" anchorCtr="0"/>
          <a:lstStyle/>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ko-KR" altLang="en-US" sz="1000" b="1" kern="0" dirty="0">
              <a:solidFill>
                <a:srgbClr val="000000"/>
              </a:solidFill>
              <a:sym typeface="Arial"/>
            </a:endParaRPr>
          </a:p>
        </p:txBody>
      </p:sp>
      <p:sp>
        <p:nvSpPr>
          <p:cNvPr id="5" name="AutoShape 2" descr="https://d33wubrfki0l68.cloudfront.net/aecab1f649bc640ebef1f05581bfcc91a48038c4/728d6/images/docs/pod.svg"/>
          <p:cNvSpPr>
            <a:spLocks noChangeAspect="1" noChangeArrowheads="1"/>
          </p:cNvSpPr>
          <p:nvPr/>
        </p:nvSpPr>
        <p:spPr bwMode="auto">
          <a:xfrm>
            <a:off x="1568624" y="2124472"/>
            <a:ext cx="2016224" cy="2016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grpSp>
        <p:nvGrpSpPr>
          <p:cNvPr id="34" name="그룹 33"/>
          <p:cNvGrpSpPr/>
          <p:nvPr/>
        </p:nvGrpSpPr>
        <p:grpSpPr>
          <a:xfrm>
            <a:off x="488504" y="1664840"/>
            <a:ext cx="4104456" cy="324000"/>
            <a:chOff x="272539" y="1620083"/>
            <a:chExt cx="4535745" cy="324000"/>
          </a:xfrm>
        </p:grpSpPr>
        <p:sp>
          <p:nvSpPr>
            <p:cNvPr id="35" name="직사각형 34"/>
            <p:cNvSpPr/>
            <p:nvPr/>
          </p:nvSpPr>
          <p:spPr>
            <a:xfrm>
              <a:off x="272795" y="1620083"/>
              <a:ext cx="4535489" cy="324000"/>
            </a:xfrm>
            <a:prstGeom prst="rect">
              <a:avLst/>
            </a:prstGeom>
            <a:noFill/>
            <a:ln w="6350" cap="flat" cmpd="sng" algn="ctr">
              <a:noFill/>
              <a:prstDash val="solid"/>
            </a:ln>
            <a:effectLst/>
          </p:spPr>
          <p:txBody>
            <a:bodyPr lIns="0" rIns="0" rtlCol="0" anchor="ctr"/>
            <a:lstStyle/>
            <a:p>
              <a:pPr marL="0" marR="0" lvl="0" indent="0" algn="ctr" defTabSz="889000" eaLnBrk="1" fontAlgn="base" latinLnBrk="0" hangingPunct="1">
                <a:lnSpc>
                  <a:spcPct val="90000"/>
                </a:lnSpc>
                <a:spcBef>
                  <a:spcPct val="0"/>
                </a:spcBef>
                <a:spcAft>
                  <a:spcPct val="35000"/>
                </a:spcAft>
                <a:buClrTx/>
                <a:buSzTx/>
                <a:buFontTx/>
                <a:buNone/>
                <a:tabLst/>
                <a:defRPr/>
              </a:pPr>
              <a:r>
                <a:rPr kumimoji="1" lang="en-US" altLang="ko-KR" b="1" i="0" u="none" strike="noStrike" kern="0" cap="none" spc="0" normalizeH="0" baseline="0" noProof="0" dirty="0">
                  <a:ln>
                    <a:noFill/>
                  </a:ln>
                  <a:solidFill>
                    <a:srgbClr val="000000"/>
                  </a:solidFill>
                  <a:effectLst/>
                  <a:uLnTx/>
                  <a:uFillTx/>
                  <a:latin typeface="맑은 고딕"/>
                  <a:ea typeface="맑은 고딕"/>
                  <a:cs typeface="+mn-cs"/>
                </a:rPr>
                <a:t>[</a:t>
              </a:r>
              <a:r>
                <a:rPr kumimoji="1" lang="en-US" altLang="ko-KR" b="1" kern="0" dirty="0">
                  <a:solidFill>
                    <a:srgbClr val="000000"/>
                  </a:solidFill>
                  <a:latin typeface="맑은 고딕"/>
                  <a:ea typeface="맑은 고딕"/>
                </a:rPr>
                <a:t>service</a:t>
              </a:r>
              <a:r>
                <a:rPr kumimoji="1" lang="en-US" altLang="ko-KR" b="1" kern="0" noProof="0" dirty="0">
                  <a:solidFill>
                    <a:srgbClr val="000000"/>
                  </a:solidFill>
                  <a:latin typeface="맑은 고딕"/>
                  <a:ea typeface="맑은 고딕"/>
                </a:rPr>
                <a:t> </a:t>
              </a:r>
              <a:r>
                <a:rPr kumimoji="1" lang="ko-KR" altLang="en-US" b="1" kern="0" noProof="0" dirty="0">
                  <a:solidFill>
                    <a:srgbClr val="000000"/>
                  </a:solidFill>
                  <a:latin typeface="맑은 고딕"/>
                  <a:ea typeface="맑은 고딕"/>
                </a:rPr>
                <a:t>구조</a:t>
              </a:r>
              <a:r>
                <a:rPr kumimoji="1" lang="en-US" altLang="ko-KR" b="1" i="0" u="none" strike="noStrike" kern="0" cap="none" spc="0" normalizeH="0" baseline="0" noProof="0" dirty="0">
                  <a:ln>
                    <a:noFill/>
                  </a:ln>
                  <a:solidFill>
                    <a:srgbClr val="000000"/>
                  </a:solidFill>
                  <a:effectLst/>
                  <a:uLnTx/>
                  <a:uFillTx/>
                  <a:latin typeface="맑은 고딕"/>
                  <a:ea typeface="맑은 고딕"/>
                  <a:cs typeface="+mn-cs"/>
                </a:rPr>
                <a:t>]</a:t>
              </a:r>
              <a:endParaRPr kumimoji="1" lang="ko-KR" altLang="en-US" b="1" i="0" u="none" strike="noStrike" kern="0" cap="none" spc="0" normalizeH="0" baseline="0" noProof="0" dirty="0">
                <a:ln>
                  <a:noFill/>
                </a:ln>
                <a:solidFill>
                  <a:srgbClr val="000000"/>
                </a:solidFill>
                <a:effectLst/>
                <a:uLnTx/>
                <a:uFillTx/>
                <a:latin typeface="맑은 고딕"/>
                <a:ea typeface="맑은 고딕"/>
                <a:cs typeface="+mn-cs"/>
              </a:endParaRPr>
            </a:p>
          </p:txBody>
        </p:sp>
        <p:cxnSp>
          <p:nvCxnSpPr>
            <p:cNvPr id="36" name="직선 연결선 5"/>
            <p:cNvCxnSpPr/>
            <p:nvPr/>
          </p:nvCxnSpPr>
          <p:spPr>
            <a:xfrm>
              <a:off x="272539" y="1922442"/>
              <a:ext cx="4535744" cy="0"/>
            </a:xfrm>
            <a:prstGeom prst="line">
              <a:avLst/>
            </a:prstGeom>
            <a:noFill/>
            <a:ln w="3175" cap="flat" cmpd="sng" algn="ctr">
              <a:solidFill>
                <a:srgbClr val="000000">
                  <a:lumMod val="75000"/>
                  <a:lumOff val="25000"/>
                </a:srgbClr>
              </a:solidFill>
              <a:prstDash val="solid"/>
            </a:ln>
            <a:effectLst/>
          </p:spPr>
        </p:cxnSp>
      </p:grpSp>
      <p:grpSp>
        <p:nvGrpSpPr>
          <p:cNvPr id="37" name="그룹 36"/>
          <p:cNvGrpSpPr/>
          <p:nvPr/>
        </p:nvGrpSpPr>
        <p:grpSpPr>
          <a:xfrm>
            <a:off x="5169024" y="1664840"/>
            <a:ext cx="4104456" cy="324000"/>
            <a:chOff x="272539" y="1620083"/>
            <a:chExt cx="4535745" cy="324000"/>
          </a:xfrm>
        </p:grpSpPr>
        <p:sp>
          <p:nvSpPr>
            <p:cNvPr id="38" name="직사각형 37"/>
            <p:cNvSpPr/>
            <p:nvPr/>
          </p:nvSpPr>
          <p:spPr>
            <a:xfrm>
              <a:off x="272795" y="1620083"/>
              <a:ext cx="4535489" cy="324000"/>
            </a:xfrm>
            <a:prstGeom prst="rect">
              <a:avLst/>
            </a:prstGeom>
            <a:noFill/>
            <a:ln w="6350" cap="flat" cmpd="sng" algn="ctr">
              <a:noFill/>
              <a:prstDash val="solid"/>
            </a:ln>
            <a:effectLst/>
          </p:spPr>
          <p:txBody>
            <a:bodyPr lIns="0" rIns="0" rtlCol="0" anchor="ctr"/>
            <a:lstStyle/>
            <a:p>
              <a:pPr marL="0" marR="0" lvl="0" indent="0" algn="ctr" defTabSz="889000" eaLnBrk="1" fontAlgn="base" latinLnBrk="0" hangingPunct="1">
                <a:lnSpc>
                  <a:spcPct val="90000"/>
                </a:lnSpc>
                <a:spcBef>
                  <a:spcPct val="0"/>
                </a:spcBef>
                <a:spcAft>
                  <a:spcPct val="35000"/>
                </a:spcAft>
                <a:buClrTx/>
                <a:buSzTx/>
                <a:buFontTx/>
                <a:buNone/>
                <a:tabLst/>
                <a:defRPr/>
              </a:pPr>
              <a:r>
                <a:rPr kumimoji="1" lang="en-US" altLang="ko-KR" b="1" kern="0" dirty="0">
                  <a:solidFill>
                    <a:srgbClr val="000000"/>
                  </a:solidFill>
                  <a:latin typeface="맑은 고딕"/>
                  <a:ea typeface="맑은 고딕"/>
                </a:rPr>
                <a:t>[ service</a:t>
              </a:r>
              <a:r>
                <a:rPr kumimoji="1" lang="ko-KR" altLang="en-US" b="1" kern="0" dirty="0">
                  <a:solidFill>
                    <a:srgbClr val="000000"/>
                  </a:solidFill>
                  <a:latin typeface="맑은 고딕"/>
                  <a:ea typeface="맑은 고딕"/>
                </a:rPr>
                <a:t> 종류 </a:t>
              </a:r>
              <a:r>
                <a:rPr kumimoji="1" lang="en-US" altLang="ko-KR" b="1" kern="0" dirty="0">
                  <a:solidFill>
                    <a:srgbClr val="000000"/>
                  </a:solidFill>
                  <a:latin typeface="맑은 고딕"/>
                  <a:ea typeface="맑은 고딕"/>
                </a:rPr>
                <a:t>]</a:t>
              </a:r>
              <a:endParaRPr kumimoji="1" lang="ko-KR" altLang="en-US" b="1" i="0" u="none" strike="noStrike" kern="0" cap="none" spc="0" normalizeH="0" baseline="0" noProof="0" dirty="0">
                <a:ln>
                  <a:noFill/>
                </a:ln>
                <a:solidFill>
                  <a:srgbClr val="000000"/>
                </a:solidFill>
                <a:effectLst/>
                <a:uLnTx/>
                <a:uFillTx/>
                <a:latin typeface="맑은 고딕"/>
                <a:ea typeface="맑은 고딕"/>
                <a:cs typeface="+mn-cs"/>
              </a:endParaRPr>
            </a:p>
          </p:txBody>
        </p:sp>
        <p:cxnSp>
          <p:nvCxnSpPr>
            <p:cNvPr id="39" name="직선 연결선 44"/>
            <p:cNvCxnSpPr/>
            <p:nvPr/>
          </p:nvCxnSpPr>
          <p:spPr>
            <a:xfrm>
              <a:off x="272539" y="1922442"/>
              <a:ext cx="4535744" cy="0"/>
            </a:xfrm>
            <a:prstGeom prst="line">
              <a:avLst/>
            </a:prstGeom>
            <a:noFill/>
            <a:ln w="3175" cap="flat" cmpd="sng" algn="ctr">
              <a:solidFill>
                <a:srgbClr val="000000">
                  <a:lumMod val="75000"/>
                  <a:lumOff val="25000"/>
                </a:srgbClr>
              </a:solidFill>
              <a:prstDash val="solid"/>
            </a:ln>
            <a:effectLst/>
          </p:spPr>
        </p:cxnSp>
      </p:grpSp>
      <p:cxnSp>
        <p:nvCxnSpPr>
          <p:cNvPr id="21" name="구부러진 연결선 72"/>
          <p:cNvCxnSpPr>
            <a:stCxn id="16" idx="2"/>
            <a:endCxn id="46" idx="0"/>
          </p:cNvCxnSpPr>
          <p:nvPr/>
        </p:nvCxnSpPr>
        <p:spPr>
          <a:xfrm rot="5400000">
            <a:off x="1408040" y="3859222"/>
            <a:ext cx="964739" cy="1106921"/>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직사각형 25"/>
          <p:cNvSpPr/>
          <p:nvPr/>
        </p:nvSpPr>
        <p:spPr bwMode="auto">
          <a:xfrm>
            <a:off x="1080026" y="5903379"/>
            <a:ext cx="1005977" cy="333933"/>
          </a:xfrm>
          <a:prstGeom prst="rect">
            <a:avLst/>
          </a:prstGeom>
          <a:solidFill>
            <a:srgbClr val="FFFFFF"/>
          </a:solidFill>
          <a:ln w="9525" cap="flat" cmpd="sng" algn="ctr">
            <a:solidFill>
              <a:srgbClr val="000000">
                <a:lumMod val="50000"/>
                <a:lumOff val="50000"/>
              </a:srgbClr>
            </a:solidFill>
            <a:prstDash val="solid"/>
            <a:round/>
            <a:headEnd type="none" w="med" len="med"/>
            <a:tailEnd type="none" w="med" len="med"/>
          </a:ln>
          <a:effectLst/>
        </p:spPr>
        <p:txBody>
          <a:bodyPr lIns="36000" tIns="36000" rIns="0" bIns="36000" anchor="ctr" anchorCtr="0"/>
          <a:lstStyle/>
          <a:p>
            <a:pPr algn="ctr" fontAlgn="base" latinLnBrk="0">
              <a:spcBef>
                <a:spcPct val="0"/>
              </a:spcBef>
              <a:spcAft>
                <a:spcPct val="0"/>
              </a:spcAft>
            </a:pPr>
            <a:r>
              <a:rPr kumimoji="1" lang="en-US" altLang="ko-KR" sz="1000" b="1" kern="0" dirty="0" err="1">
                <a:solidFill>
                  <a:srgbClr val="000000"/>
                </a:solidFill>
              </a:rPr>
              <a:t>DeploymentA</a:t>
            </a:r>
            <a:endParaRPr kumimoji="1" lang="en-US" altLang="ko-KR" sz="1000" b="1" kern="0" dirty="0">
              <a:solidFill>
                <a:srgbClr val="000000"/>
              </a:solidFill>
            </a:endParaRPr>
          </a:p>
        </p:txBody>
      </p:sp>
      <p:sp>
        <p:nvSpPr>
          <p:cNvPr id="27" name="직사각형 26"/>
          <p:cNvSpPr/>
          <p:nvPr/>
        </p:nvSpPr>
        <p:spPr>
          <a:xfrm>
            <a:off x="2093959" y="5977584"/>
            <a:ext cx="1215397" cy="253916"/>
          </a:xfrm>
          <a:prstGeom prst="rect">
            <a:avLst/>
          </a:prstGeom>
        </p:spPr>
        <p:txBody>
          <a:bodyPr wrap="none">
            <a:spAutoFit/>
          </a:bodyPr>
          <a:lstStyle/>
          <a:p>
            <a:r>
              <a:rPr kumimoji="1" lang="en-US" altLang="ko-KR" sz="1050" b="1" kern="0" dirty="0">
                <a:solidFill>
                  <a:srgbClr val="FFFFFF">
                    <a:lumMod val="50000"/>
                  </a:srgbClr>
                </a:solidFill>
                <a:latin typeface="Calibri" panose="020F0502020204030204" pitchFamily="34" charset="0"/>
                <a:ea typeface="맑은 고딕"/>
              </a:rPr>
              <a:t>Replication Mgmt.</a:t>
            </a:r>
            <a:endParaRPr kumimoji="1" lang="ko-KR" altLang="en-US" sz="1050" b="1" kern="0" dirty="0">
              <a:solidFill>
                <a:srgbClr val="FFFFFF">
                  <a:lumMod val="50000"/>
                </a:srgbClr>
              </a:solidFill>
              <a:latin typeface="Calibri" panose="020F0502020204030204" pitchFamily="34" charset="0"/>
              <a:ea typeface="맑은 고딕"/>
            </a:endParaRPr>
          </a:p>
        </p:txBody>
      </p:sp>
      <p:cxnSp>
        <p:nvCxnSpPr>
          <p:cNvPr id="28" name="구부러진 연결선 78"/>
          <p:cNvCxnSpPr>
            <a:endCxn id="46" idx="2"/>
          </p:cNvCxnSpPr>
          <p:nvPr/>
        </p:nvCxnSpPr>
        <p:spPr>
          <a:xfrm rot="16200000" flipV="1">
            <a:off x="1190859" y="5511222"/>
            <a:ext cx="538247" cy="246068"/>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구부러진 연결선 82"/>
          <p:cNvCxnSpPr>
            <a:endCxn id="53" idx="2"/>
          </p:cNvCxnSpPr>
          <p:nvPr/>
        </p:nvCxnSpPr>
        <p:spPr>
          <a:xfrm flipV="1">
            <a:off x="1583015" y="5323099"/>
            <a:ext cx="718761" cy="58028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직사각형 43"/>
          <p:cNvSpPr/>
          <p:nvPr/>
        </p:nvSpPr>
        <p:spPr>
          <a:xfrm>
            <a:off x="5529063" y="1863712"/>
            <a:ext cx="3888432" cy="2554545"/>
          </a:xfrm>
          <a:prstGeom prst="rect">
            <a:avLst/>
          </a:prstGeom>
        </p:spPr>
        <p:txBody>
          <a:bodyPr wrap="square">
            <a:spAutoFit/>
          </a:bodyPr>
          <a:lstStyle/>
          <a:p>
            <a:pPr marL="285750" indent="-285750">
              <a:buFont typeface="Arial" charset="0"/>
              <a:buChar char="•"/>
            </a:pPr>
            <a:endParaRPr lang="en-US" altLang="ko-KR" sz="1600" dirty="0"/>
          </a:p>
          <a:p>
            <a:pPr marL="285750" indent="-285750">
              <a:buFont typeface="Arial" charset="0"/>
              <a:buChar char="•"/>
            </a:pPr>
            <a:r>
              <a:rPr lang="en-US" altLang="ko-KR" sz="1600" b="1" dirty="0" err="1"/>
              <a:t>ClusterIP</a:t>
            </a:r>
            <a:r>
              <a:rPr lang="en-US" altLang="ko-KR" sz="1600" b="1" dirty="0"/>
              <a:t>: </a:t>
            </a:r>
            <a:r>
              <a:rPr lang="ko-KR" altLang="en-US" sz="1600" b="1" dirty="0"/>
              <a:t>내부용으로만 접속</a:t>
            </a:r>
            <a:endParaRPr lang="en-US" altLang="ko-KR" sz="1600" b="1" dirty="0"/>
          </a:p>
          <a:p>
            <a:pPr marL="285750" indent="-285750">
              <a:buFont typeface="Arial" charset="0"/>
              <a:buChar char="•"/>
            </a:pPr>
            <a:endParaRPr lang="en-US" altLang="ko-KR" sz="1600" dirty="0"/>
          </a:p>
          <a:p>
            <a:pPr marL="285750" indent="-285750">
              <a:buFont typeface="Arial" charset="0"/>
              <a:buChar char="•"/>
            </a:pPr>
            <a:r>
              <a:rPr lang="en-US" altLang="ko-KR" sz="1600" b="1" dirty="0" err="1"/>
              <a:t>NodePort</a:t>
            </a:r>
            <a:r>
              <a:rPr lang="ko-KR" altLang="en-US" sz="1600" b="1" dirty="0"/>
              <a:t> </a:t>
            </a:r>
            <a:r>
              <a:rPr lang="en-US" altLang="ko-KR" sz="1600" b="1" dirty="0"/>
              <a:t>:</a:t>
            </a:r>
            <a:r>
              <a:rPr lang="ko-KR" altLang="en-US" sz="1600" b="1" dirty="0"/>
              <a:t> 노드의 </a:t>
            </a:r>
            <a:r>
              <a:rPr lang="en-US" altLang="ko-KR" sz="1600" b="1" dirty="0"/>
              <a:t>Port </a:t>
            </a:r>
            <a:r>
              <a:rPr lang="ko-KR" altLang="en-US" sz="1600" b="1" dirty="0"/>
              <a:t>외부 접속</a:t>
            </a:r>
            <a:endParaRPr lang="en-US" altLang="ko-KR" sz="1600" b="1" dirty="0"/>
          </a:p>
          <a:p>
            <a:pPr marL="285750" indent="-285750">
              <a:buFont typeface="Arial" charset="0"/>
              <a:buChar char="•"/>
            </a:pPr>
            <a:endParaRPr lang="en-US" altLang="ko-KR" sz="1600" dirty="0"/>
          </a:p>
          <a:p>
            <a:pPr marL="285750" indent="-285750">
              <a:buFont typeface="Arial" charset="0"/>
              <a:buChar char="•"/>
            </a:pPr>
            <a:r>
              <a:rPr lang="en-US" altLang="ko-KR" sz="1600" dirty="0"/>
              <a:t>Headless:</a:t>
            </a:r>
            <a:r>
              <a:rPr lang="ko-KR" altLang="en-US" sz="1600" dirty="0"/>
              <a:t> </a:t>
            </a:r>
            <a:r>
              <a:rPr lang="en-US" altLang="ko-KR" sz="1600" dirty="0" err="1"/>
              <a:t>StatefulSet</a:t>
            </a:r>
            <a:r>
              <a:rPr lang="ko-KR" altLang="en-US" sz="1600" dirty="0"/>
              <a:t>과 같이 사용</a:t>
            </a:r>
            <a:endParaRPr lang="en-US" altLang="ko-KR" sz="1600" dirty="0"/>
          </a:p>
          <a:p>
            <a:pPr marL="285750" indent="-285750">
              <a:buFont typeface="Arial" charset="0"/>
              <a:buChar char="•"/>
            </a:pPr>
            <a:endParaRPr lang="en-US" altLang="ko-KR" sz="1600" dirty="0"/>
          </a:p>
          <a:p>
            <a:pPr marL="285750" indent="-285750">
              <a:buFont typeface="Arial" charset="0"/>
              <a:buChar char="•"/>
            </a:pPr>
            <a:r>
              <a:rPr lang="en-US" altLang="ko-KR" sz="1600" dirty="0" err="1"/>
              <a:t>Loadbalacer</a:t>
            </a:r>
            <a:r>
              <a:rPr lang="en-US" altLang="ko-KR" sz="1600" dirty="0"/>
              <a:t>(</a:t>
            </a:r>
            <a:r>
              <a:rPr lang="ko-KR" altLang="en-US" sz="1600" dirty="0"/>
              <a:t>외부</a:t>
            </a:r>
            <a:r>
              <a:rPr lang="en-US" altLang="ko-KR" sz="1600" dirty="0"/>
              <a:t>)</a:t>
            </a:r>
          </a:p>
          <a:p>
            <a:pPr marL="285750" indent="-285750">
              <a:buFont typeface="Arial" charset="0"/>
              <a:buChar char="•"/>
            </a:pPr>
            <a:endParaRPr lang="en-US" altLang="ko-KR" sz="1600" dirty="0"/>
          </a:p>
          <a:p>
            <a:pPr marL="285750" indent="-285750">
              <a:buFont typeface="Arial" charset="0"/>
              <a:buChar char="•"/>
            </a:pPr>
            <a:endParaRPr lang="ko-KR" altLang="en-US" sz="1600" dirty="0"/>
          </a:p>
        </p:txBody>
      </p:sp>
      <p:grpSp>
        <p:nvGrpSpPr>
          <p:cNvPr id="6" name="그룹 5"/>
          <p:cNvGrpSpPr/>
          <p:nvPr/>
        </p:nvGrpSpPr>
        <p:grpSpPr>
          <a:xfrm>
            <a:off x="1030200" y="4895052"/>
            <a:ext cx="613495" cy="470080"/>
            <a:chOff x="5347617" y="4522016"/>
            <a:chExt cx="613495" cy="470080"/>
          </a:xfrm>
        </p:grpSpPr>
        <p:sp>
          <p:nvSpPr>
            <p:cNvPr id="46" name="직사각형 45"/>
            <p:cNvSpPr/>
            <p:nvPr/>
          </p:nvSpPr>
          <p:spPr>
            <a:xfrm>
              <a:off x="5347617" y="4522016"/>
              <a:ext cx="613495" cy="4700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kumimoji="1" lang="ko-KR" altLang="en-US" sz="1100" dirty="0">
                <a:solidFill>
                  <a:schemeClr val="tx1"/>
                </a:solidFill>
              </a:endParaRPr>
            </a:p>
          </p:txBody>
        </p:sp>
        <p:sp>
          <p:nvSpPr>
            <p:cNvPr id="49" name="직사각형 48"/>
            <p:cNvSpPr/>
            <p:nvPr/>
          </p:nvSpPr>
          <p:spPr>
            <a:xfrm>
              <a:off x="5446548" y="4634542"/>
              <a:ext cx="415801" cy="276999"/>
            </a:xfrm>
            <a:prstGeom prst="rect">
              <a:avLst/>
            </a:prstGeom>
            <a:noFill/>
          </p:spPr>
          <p:txBody>
            <a:bodyPr wrap="none" lIns="72000" rIns="72000" anchor="ctr">
              <a:spAutoFit/>
            </a:bodyPr>
            <a:lstStyle/>
            <a:p>
              <a:pPr fontAlgn="auto" latinLnBrk="0"/>
              <a:r>
                <a:rPr lang="en-US" altLang="ko-KR" sz="1200" b="1" dirty="0">
                  <a:solidFill>
                    <a:prstClr val="black"/>
                  </a:solidFill>
                  <a:latin typeface="Cambria" panose="02040503050406030204" pitchFamily="18" charset="0"/>
                </a:rPr>
                <a:t>Pod</a:t>
              </a:r>
              <a:endParaRPr lang="ko-KR" altLang="en-US" sz="1200" b="1" dirty="0">
                <a:latin typeface="Cambria" panose="02040503050406030204" pitchFamily="18" charset="0"/>
              </a:endParaRPr>
            </a:p>
          </p:txBody>
        </p:sp>
      </p:grpSp>
      <p:grpSp>
        <p:nvGrpSpPr>
          <p:cNvPr id="52" name="그룹 51"/>
          <p:cNvGrpSpPr/>
          <p:nvPr/>
        </p:nvGrpSpPr>
        <p:grpSpPr>
          <a:xfrm>
            <a:off x="1995028" y="4853019"/>
            <a:ext cx="613495" cy="470080"/>
            <a:chOff x="5347617" y="4522016"/>
            <a:chExt cx="613495" cy="470080"/>
          </a:xfrm>
        </p:grpSpPr>
        <p:sp>
          <p:nvSpPr>
            <p:cNvPr id="53" name="직사각형 52"/>
            <p:cNvSpPr/>
            <p:nvPr/>
          </p:nvSpPr>
          <p:spPr>
            <a:xfrm>
              <a:off x="5347617" y="4522016"/>
              <a:ext cx="613495" cy="4700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kumimoji="1" lang="ko-KR" altLang="en-US" sz="1100" dirty="0">
                <a:solidFill>
                  <a:schemeClr val="tx1"/>
                </a:solidFill>
              </a:endParaRPr>
            </a:p>
          </p:txBody>
        </p:sp>
        <p:sp>
          <p:nvSpPr>
            <p:cNvPr id="54" name="직사각형 53"/>
            <p:cNvSpPr/>
            <p:nvPr/>
          </p:nvSpPr>
          <p:spPr>
            <a:xfrm>
              <a:off x="5446548" y="4634542"/>
              <a:ext cx="415801" cy="276999"/>
            </a:xfrm>
            <a:prstGeom prst="rect">
              <a:avLst/>
            </a:prstGeom>
            <a:noFill/>
          </p:spPr>
          <p:txBody>
            <a:bodyPr wrap="none" lIns="72000" rIns="72000" anchor="ctr">
              <a:spAutoFit/>
            </a:bodyPr>
            <a:lstStyle/>
            <a:p>
              <a:pPr fontAlgn="auto" latinLnBrk="0"/>
              <a:r>
                <a:rPr lang="en-US" altLang="ko-KR" sz="1200" b="1" dirty="0">
                  <a:solidFill>
                    <a:prstClr val="black"/>
                  </a:solidFill>
                  <a:latin typeface="Cambria" panose="02040503050406030204" pitchFamily="18" charset="0"/>
                </a:rPr>
                <a:t>Pod</a:t>
              </a:r>
              <a:endParaRPr lang="ko-KR" altLang="en-US" sz="1200" b="1" dirty="0">
                <a:latin typeface="Cambria" panose="02040503050406030204" pitchFamily="18" charset="0"/>
              </a:endParaRPr>
            </a:p>
          </p:txBody>
        </p:sp>
      </p:grpSp>
      <p:grpSp>
        <p:nvGrpSpPr>
          <p:cNvPr id="56" name="그룹 55"/>
          <p:cNvGrpSpPr/>
          <p:nvPr/>
        </p:nvGrpSpPr>
        <p:grpSpPr>
          <a:xfrm>
            <a:off x="3048953" y="4581128"/>
            <a:ext cx="613495" cy="470080"/>
            <a:chOff x="5347617" y="4522016"/>
            <a:chExt cx="613495" cy="470080"/>
          </a:xfrm>
        </p:grpSpPr>
        <p:sp>
          <p:nvSpPr>
            <p:cNvPr id="57" name="직사각형 56"/>
            <p:cNvSpPr/>
            <p:nvPr/>
          </p:nvSpPr>
          <p:spPr>
            <a:xfrm>
              <a:off x="5347617" y="4522016"/>
              <a:ext cx="613495" cy="4700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kumimoji="1" lang="ko-KR" altLang="en-US" sz="1100" dirty="0">
                <a:solidFill>
                  <a:schemeClr val="tx1"/>
                </a:solidFill>
              </a:endParaRPr>
            </a:p>
          </p:txBody>
        </p:sp>
        <p:sp>
          <p:nvSpPr>
            <p:cNvPr id="58" name="직사각형 57"/>
            <p:cNvSpPr/>
            <p:nvPr/>
          </p:nvSpPr>
          <p:spPr>
            <a:xfrm>
              <a:off x="5446548" y="4634542"/>
              <a:ext cx="415801" cy="276999"/>
            </a:xfrm>
            <a:prstGeom prst="rect">
              <a:avLst/>
            </a:prstGeom>
            <a:noFill/>
          </p:spPr>
          <p:txBody>
            <a:bodyPr wrap="none" lIns="72000" rIns="72000" anchor="ctr">
              <a:spAutoFit/>
            </a:bodyPr>
            <a:lstStyle/>
            <a:p>
              <a:pPr fontAlgn="auto" latinLnBrk="0"/>
              <a:r>
                <a:rPr lang="en-US" altLang="ko-KR" sz="1200" b="1" dirty="0">
                  <a:solidFill>
                    <a:prstClr val="black"/>
                  </a:solidFill>
                  <a:latin typeface="Cambria" panose="02040503050406030204" pitchFamily="18" charset="0"/>
                </a:rPr>
                <a:t>Pod</a:t>
              </a:r>
              <a:endParaRPr lang="ko-KR" altLang="en-US" sz="1200" b="1" dirty="0">
                <a:latin typeface="Cambria" panose="02040503050406030204" pitchFamily="18" charset="0"/>
              </a:endParaRPr>
            </a:p>
          </p:txBody>
        </p:sp>
      </p:grpSp>
      <p:sp>
        <p:nvSpPr>
          <p:cNvPr id="30" name="직사각형 29"/>
          <p:cNvSpPr/>
          <p:nvPr/>
        </p:nvSpPr>
        <p:spPr>
          <a:xfrm>
            <a:off x="1525106" y="5476720"/>
            <a:ext cx="728084" cy="246221"/>
          </a:xfrm>
          <a:prstGeom prst="rect">
            <a:avLst/>
          </a:prstGeom>
        </p:spPr>
        <p:txBody>
          <a:bodyPr wrap="none">
            <a:spAutoFit/>
          </a:bodyPr>
          <a:lstStyle/>
          <a:p>
            <a:r>
              <a:rPr kumimoji="1" lang="en-US" altLang="ko-KR" sz="1000" b="1" kern="0" dirty="0">
                <a:solidFill>
                  <a:srgbClr val="FFFFFF">
                    <a:lumMod val="50000"/>
                  </a:srgbClr>
                </a:solidFill>
                <a:latin typeface="Calibri" panose="020F0502020204030204" pitchFamily="34" charset="0"/>
                <a:ea typeface="맑은 고딕"/>
              </a:rPr>
              <a:t>Replica : 3</a:t>
            </a:r>
            <a:endParaRPr kumimoji="1" lang="ko-KR" altLang="en-US" sz="1000" b="1" kern="0" dirty="0">
              <a:solidFill>
                <a:srgbClr val="FFFFFF">
                  <a:lumMod val="50000"/>
                </a:srgbClr>
              </a:solidFill>
              <a:latin typeface="Calibri" panose="020F0502020204030204" pitchFamily="34" charset="0"/>
              <a:ea typeface="맑은 고딕"/>
            </a:endParaRPr>
          </a:p>
        </p:txBody>
      </p:sp>
      <p:pic>
        <p:nvPicPr>
          <p:cNvPr id="59" name="Picture 2" descr="\\Client\C$\Users\Administrator\Downloads\ShowImag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0712" y="4653136"/>
            <a:ext cx="380634" cy="380634"/>
          </a:xfrm>
          <a:prstGeom prst="rect">
            <a:avLst/>
          </a:prstGeom>
          <a:noFill/>
          <a:extLst>
            <a:ext uri="{909E8E84-426E-40DD-AFC4-6F175D3DCCD1}">
              <a14:hiddenFill xmlns:a14="http://schemas.microsoft.com/office/drawing/2010/main">
                <a:solidFill>
                  <a:srgbClr val="FFFFFF"/>
                </a:solidFill>
              </a14:hiddenFill>
            </a:ext>
          </a:extLst>
        </p:spPr>
      </p:pic>
      <p:sp>
        <p:nvSpPr>
          <p:cNvPr id="60" name="직사각형 59"/>
          <p:cNvSpPr/>
          <p:nvPr/>
        </p:nvSpPr>
        <p:spPr>
          <a:xfrm>
            <a:off x="2524318" y="4872189"/>
            <a:ext cx="503664" cy="246221"/>
          </a:xfrm>
          <a:prstGeom prst="rect">
            <a:avLst/>
          </a:prstGeom>
        </p:spPr>
        <p:txBody>
          <a:bodyPr wrap="none">
            <a:spAutoFit/>
          </a:bodyPr>
          <a:lstStyle/>
          <a:p>
            <a:r>
              <a:rPr kumimoji="1" lang="en-US" altLang="ko-KR" sz="1000" b="1" kern="0" dirty="0">
                <a:solidFill>
                  <a:srgbClr val="FFFFFF">
                    <a:lumMod val="50000"/>
                  </a:srgbClr>
                </a:solidFill>
                <a:latin typeface="Calibri" panose="020F0502020204030204" pitchFamily="34" charset="0"/>
                <a:ea typeface="맑은 고딕"/>
              </a:rPr>
              <a:t>Failed</a:t>
            </a:r>
            <a:endParaRPr kumimoji="1" lang="ko-KR" altLang="en-US" sz="1000" b="1" kern="0" dirty="0">
              <a:solidFill>
                <a:srgbClr val="FFFFFF">
                  <a:lumMod val="50000"/>
                </a:srgbClr>
              </a:solidFill>
              <a:latin typeface="Calibri" panose="020F0502020204030204" pitchFamily="34" charset="0"/>
              <a:ea typeface="맑은 고딕"/>
            </a:endParaRPr>
          </a:p>
        </p:txBody>
      </p:sp>
      <p:sp>
        <p:nvSpPr>
          <p:cNvPr id="61" name="Oval 3"/>
          <p:cNvSpPr/>
          <p:nvPr/>
        </p:nvSpPr>
        <p:spPr>
          <a:xfrm>
            <a:off x="1262767" y="4767714"/>
            <a:ext cx="210069" cy="204699"/>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400" dirty="0"/>
          </a:p>
        </p:txBody>
      </p:sp>
      <p:sp>
        <p:nvSpPr>
          <p:cNvPr id="63" name="TextBox 62"/>
          <p:cNvSpPr txBox="1"/>
          <p:nvPr/>
        </p:nvSpPr>
        <p:spPr>
          <a:xfrm>
            <a:off x="473734" y="3157556"/>
            <a:ext cx="1080120" cy="279857"/>
          </a:xfrm>
          <a:prstGeom prst="rect">
            <a:avLst/>
          </a:prstGeom>
          <a:noFill/>
        </p:spPr>
        <p:txBody>
          <a:bodyPr wrap="square" lIns="0" tIns="0" rIns="0" bIns="0" rtlCol="0">
            <a:noAutofit/>
          </a:bodyPr>
          <a:lstStyle/>
          <a:p>
            <a:pPr>
              <a:lnSpc>
                <a:spcPct val="90000"/>
              </a:lnSpc>
            </a:pPr>
            <a:r>
              <a:rPr lang="en-US" sz="1200" b="1" dirty="0" err="1"/>
              <a:t>NodePort</a:t>
            </a:r>
            <a:endParaRPr lang="en-US" sz="1200" b="1" dirty="0"/>
          </a:p>
        </p:txBody>
      </p:sp>
      <p:sp>
        <p:nvSpPr>
          <p:cNvPr id="67" name="모서리가 둥근 직사각형 66"/>
          <p:cNvSpPr/>
          <p:nvPr/>
        </p:nvSpPr>
        <p:spPr>
          <a:xfrm>
            <a:off x="1699748" y="2564904"/>
            <a:ext cx="1565670" cy="333933"/>
          </a:xfrm>
          <a:prstGeom prst="roundRect">
            <a:avLst/>
          </a:prstGeom>
          <a:solidFill>
            <a:srgbClr val="FFFFFF"/>
          </a:solidFill>
          <a:ln w="9525" cap="flat" cmpd="sng" algn="ctr">
            <a:solidFill>
              <a:srgbClr val="000000">
                <a:lumMod val="50000"/>
                <a:lumOff val="50000"/>
              </a:srgbClr>
            </a:solidFill>
            <a:prstDash val="solid"/>
            <a:round/>
            <a:headEnd type="none" w="med" len="med"/>
            <a:tailEnd type="none" w="med" len="med"/>
          </a:ln>
          <a:effectLst/>
        </p:spPr>
        <p:txBody>
          <a:bodyPr lIns="36000" tIns="36000" rIns="0" bIns="36000" anchor="ctr" anchorCtr="0"/>
          <a:lstStyle/>
          <a:p>
            <a:pPr algn="ctr" fontAlgn="base" latinLnBrk="0">
              <a:spcBef>
                <a:spcPct val="0"/>
              </a:spcBef>
              <a:spcAft>
                <a:spcPct val="0"/>
              </a:spcAft>
            </a:pPr>
            <a:r>
              <a:rPr kumimoji="1" lang="en-US" altLang="ko-KR" sz="1000" b="1" kern="0" dirty="0">
                <a:solidFill>
                  <a:srgbClr val="000000"/>
                </a:solidFill>
              </a:rPr>
              <a:t>ingress</a:t>
            </a:r>
            <a:endParaRPr kumimoji="1" lang="ko-KR" altLang="en-US" sz="1000" b="1" kern="0" dirty="0">
              <a:solidFill>
                <a:srgbClr val="000000"/>
              </a:solidFill>
            </a:endParaRPr>
          </a:p>
        </p:txBody>
      </p:sp>
      <p:cxnSp>
        <p:nvCxnSpPr>
          <p:cNvPr id="71" name="구부러진 연결선 4"/>
          <p:cNvCxnSpPr>
            <a:stCxn id="67" idx="2"/>
            <a:endCxn id="68" idx="0"/>
          </p:cNvCxnSpPr>
          <p:nvPr/>
        </p:nvCxnSpPr>
        <p:spPr>
          <a:xfrm rot="16200000" flipH="1">
            <a:off x="3055075" y="2326344"/>
            <a:ext cx="728134" cy="1873119"/>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구부러진 연결선 72"/>
          <p:cNvCxnSpPr>
            <a:stCxn id="16" idx="2"/>
            <a:endCxn id="53" idx="0"/>
          </p:cNvCxnSpPr>
          <p:nvPr/>
        </p:nvCxnSpPr>
        <p:spPr>
          <a:xfrm rot="5400000">
            <a:off x="1911470" y="4320620"/>
            <a:ext cx="922706" cy="142093"/>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구부러진 연결선 72"/>
          <p:cNvCxnSpPr>
            <a:stCxn id="16" idx="2"/>
            <a:endCxn id="57" idx="0"/>
          </p:cNvCxnSpPr>
          <p:nvPr/>
        </p:nvCxnSpPr>
        <p:spPr>
          <a:xfrm rot="16200000" flipH="1">
            <a:off x="2574378" y="3799804"/>
            <a:ext cx="650815" cy="91183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81" name="그룹 80"/>
          <p:cNvGrpSpPr/>
          <p:nvPr/>
        </p:nvGrpSpPr>
        <p:grpSpPr>
          <a:xfrm>
            <a:off x="5313040" y="4329136"/>
            <a:ext cx="4104456" cy="324000"/>
            <a:chOff x="272539" y="1620083"/>
            <a:chExt cx="4535745" cy="324000"/>
          </a:xfrm>
        </p:grpSpPr>
        <p:sp>
          <p:nvSpPr>
            <p:cNvPr id="82" name="직사각형 81"/>
            <p:cNvSpPr/>
            <p:nvPr/>
          </p:nvSpPr>
          <p:spPr>
            <a:xfrm>
              <a:off x="272795" y="1620083"/>
              <a:ext cx="4535489" cy="324000"/>
            </a:xfrm>
            <a:prstGeom prst="rect">
              <a:avLst/>
            </a:prstGeom>
            <a:noFill/>
            <a:ln w="6350" cap="flat" cmpd="sng" algn="ctr">
              <a:noFill/>
              <a:prstDash val="solid"/>
            </a:ln>
            <a:effectLst/>
          </p:spPr>
          <p:txBody>
            <a:bodyPr lIns="0" rIns="0" rtlCol="0" anchor="ctr"/>
            <a:lstStyle/>
            <a:p>
              <a:pPr marL="0" marR="0" lvl="0" indent="0" algn="ctr" defTabSz="889000" eaLnBrk="1" fontAlgn="base" latinLnBrk="0" hangingPunct="1">
                <a:lnSpc>
                  <a:spcPct val="90000"/>
                </a:lnSpc>
                <a:spcBef>
                  <a:spcPct val="0"/>
                </a:spcBef>
                <a:spcAft>
                  <a:spcPct val="35000"/>
                </a:spcAft>
                <a:buClrTx/>
                <a:buSzTx/>
                <a:buFontTx/>
                <a:buNone/>
                <a:tabLst/>
                <a:defRPr/>
              </a:pPr>
              <a:r>
                <a:rPr kumimoji="1" lang="en-US" altLang="ko-KR" b="1" kern="0" dirty="0">
                  <a:solidFill>
                    <a:srgbClr val="000000"/>
                  </a:solidFill>
                  <a:latin typeface="맑은 고딕"/>
                  <a:ea typeface="맑은 고딕"/>
                </a:rPr>
                <a:t>[ ingress </a:t>
              </a:r>
              <a:r>
                <a:rPr kumimoji="1" lang="ko-KR" altLang="en-US" b="1" kern="0" dirty="0">
                  <a:solidFill>
                    <a:srgbClr val="000000"/>
                  </a:solidFill>
                  <a:latin typeface="맑은 고딕"/>
                  <a:ea typeface="맑은 고딕"/>
                </a:rPr>
                <a:t>기능</a:t>
              </a:r>
              <a:r>
                <a:rPr kumimoji="1" lang="en-US" altLang="ko-KR" b="1" kern="0" dirty="0">
                  <a:solidFill>
                    <a:srgbClr val="000000"/>
                  </a:solidFill>
                  <a:latin typeface="맑은 고딕"/>
                  <a:ea typeface="맑은 고딕"/>
                </a:rPr>
                <a:t>]</a:t>
              </a:r>
              <a:endParaRPr kumimoji="1" lang="ko-KR" altLang="en-US" b="1" i="0" u="none" strike="noStrike" kern="0" cap="none" spc="0" normalizeH="0" baseline="0" noProof="0" dirty="0">
                <a:ln>
                  <a:noFill/>
                </a:ln>
                <a:solidFill>
                  <a:srgbClr val="000000"/>
                </a:solidFill>
                <a:effectLst/>
                <a:uLnTx/>
                <a:uFillTx/>
                <a:latin typeface="맑은 고딕"/>
                <a:ea typeface="맑은 고딕"/>
                <a:cs typeface="+mn-cs"/>
              </a:endParaRPr>
            </a:p>
          </p:txBody>
        </p:sp>
        <p:cxnSp>
          <p:nvCxnSpPr>
            <p:cNvPr id="83" name="직선 연결선 44"/>
            <p:cNvCxnSpPr/>
            <p:nvPr/>
          </p:nvCxnSpPr>
          <p:spPr>
            <a:xfrm>
              <a:off x="272539" y="1922442"/>
              <a:ext cx="4535744" cy="0"/>
            </a:xfrm>
            <a:prstGeom prst="line">
              <a:avLst/>
            </a:prstGeom>
            <a:noFill/>
            <a:ln w="3175" cap="flat" cmpd="sng" algn="ctr">
              <a:solidFill>
                <a:srgbClr val="000000">
                  <a:lumMod val="75000"/>
                  <a:lumOff val="25000"/>
                </a:srgbClr>
              </a:solidFill>
              <a:prstDash val="solid"/>
            </a:ln>
            <a:effectLst/>
          </p:spPr>
        </p:cxnSp>
      </p:grpSp>
      <p:sp>
        <p:nvSpPr>
          <p:cNvPr id="84" name="직사각형 83"/>
          <p:cNvSpPr/>
          <p:nvPr/>
        </p:nvSpPr>
        <p:spPr>
          <a:xfrm>
            <a:off x="5529063" y="4601396"/>
            <a:ext cx="3888432" cy="1569660"/>
          </a:xfrm>
          <a:prstGeom prst="rect">
            <a:avLst/>
          </a:prstGeom>
        </p:spPr>
        <p:txBody>
          <a:bodyPr wrap="square">
            <a:spAutoFit/>
          </a:bodyPr>
          <a:lstStyle/>
          <a:p>
            <a:pPr marL="285750" indent="-285750">
              <a:buFont typeface="Arial" charset="0"/>
              <a:buChar char="•"/>
            </a:pPr>
            <a:endParaRPr lang="en-US" altLang="ko-KR" sz="1600" dirty="0"/>
          </a:p>
          <a:p>
            <a:pPr marL="285750" indent="-285750">
              <a:buFont typeface="Arial" charset="0"/>
              <a:buChar char="•"/>
            </a:pPr>
            <a:r>
              <a:rPr lang="en-US" altLang="ko-KR" sz="1600" dirty="0"/>
              <a:t>SSL </a:t>
            </a:r>
            <a:r>
              <a:rPr lang="ko-KR" altLang="en-US" sz="1600" dirty="0"/>
              <a:t>처리</a:t>
            </a:r>
            <a:endParaRPr lang="en-US" altLang="ko-KR" sz="1600" dirty="0"/>
          </a:p>
          <a:p>
            <a:pPr marL="285750" indent="-285750">
              <a:buFont typeface="Arial" charset="0"/>
              <a:buChar char="•"/>
            </a:pPr>
            <a:endParaRPr lang="en-US" altLang="ko-KR" sz="1600" dirty="0"/>
          </a:p>
          <a:p>
            <a:pPr marL="285750" indent="-285750">
              <a:buFont typeface="Arial" charset="0"/>
              <a:buChar char="•"/>
            </a:pPr>
            <a:r>
              <a:rPr lang="en-US" altLang="ko-KR" sz="1600" dirty="0"/>
              <a:t>URL path </a:t>
            </a:r>
            <a:r>
              <a:rPr lang="ko-KR" altLang="en-US" sz="1600" dirty="0"/>
              <a:t>기반 라우팅 처리</a:t>
            </a:r>
            <a:endParaRPr lang="en-US" altLang="ko-KR" sz="1600" dirty="0"/>
          </a:p>
          <a:p>
            <a:pPr marL="285750" indent="-285750">
              <a:buFont typeface="Arial" charset="0"/>
              <a:buChar char="•"/>
            </a:pPr>
            <a:endParaRPr lang="en-US" altLang="ko-KR" sz="1600" dirty="0"/>
          </a:p>
          <a:p>
            <a:pPr marL="285750" indent="-285750">
              <a:buFont typeface="Arial" charset="0"/>
              <a:buChar char="•"/>
            </a:pPr>
            <a:r>
              <a:rPr lang="en-US" altLang="ko-KR" sz="1600" dirty="0"/>
              <a:t>Method</a:t>
            </a:r>
            <a:r>
              <a:rPr lang="ko-KR" altLang="en-US" sz="1600" dirty="0"/>
              <a:t> 제어</a:t>
            </a:r>
          </a:p>
        </p:txBody>
      </p:sp>
      <p:sp>
        <p:nvSpPr>
          <p:cNvPr id="88" name="TextBox 87"/>
          <p:cNvSpPr txBox="1"/>
          <p:nvPr/>
        </p:nvSpPr>
        <p:spPr>
          <a:xfrm>
            <a:off x="992185" y="5544151"/>
            <a:ext cx="1080120" cy="279857"/>
          </a:xfrm>
          <a:prstGeom prst="rect">
            <a:avLst/>
          </a:prstGeom>
          <a:noFill/>
        </p:spPr>
        <p:txBody>
          <a:bodyPr wrap="square" lIns="0" tIns="0" rIns="0" bIns="0" rtlCol="0">
            <a:noAutofit/>
          </a:bodyPr>
          <a:lstStyle/>
          <a:p>
            <a:pPr>
              <a:lnSpc>
                <a:spcPct val="90000"/>
              </a:lnSpc>
            </a:pPr>
            <a:r>
              <a:rPr lang="en-US" altLang="ko-KR" sz="1000" b="1"/>
              <a:t>node</a:t>
            </a:r>
            <a:endParaRPr lang="en-US" sz="1000" b="1" dirty="0"/>
          </a:p>
        </p:txBody>
      </p:sp>
      <p:sp>
        <p:nvSpPr>
          <p:cNvPr id="89" name="TextBox 88"/>
          <p:cNvSpPr txBox="1"/>
          <p:nvPr/>
        </p:nvSpPr>
        <p:spPr>
          <a:xfrm>
            <a:off x="2288704" y="5517232"/>
            <a:ext cx="1080120" cy="279857"/>
          </a:xfrm>
          <a:prstGeom prst="rect">
            <a:avLst/>
          </a:prstGeom>
          <a:noFill/>
        </p:spPr>
        <p:txBody>
          <a:bodyPr wrap="square" lIns="0" tIns="0" rIns="0" bIns="0" rtlCol="0">
            <a:noAutofit/>
          </a:bodyPr>
          <a:lstStyle/>
          <a:p>
            <a:pPr>
              <a:lnSpc>
                <a:spcPct val="90000"/>
              </a:lnSpc>
            </a:pPr>
            <a:r>
              <a:rPr lang="en-US" altLang="ko-KR" sz="1000" b="1"/>
              <a:t>node</a:t>
            </a:r>
            <a:endParaRPr lang="en-US" sz="1000" b="1" dirty="0"/>
          </a:p>
        </p:txBody>
      </p:sp>
      <p:sp>
        <p:nvSpPr>
          <p:cNvPr id="90" name="TextBox 89"/>
          <p:cNvSpPr txBox="1"/>
          <p:nvPr/>
        </p:nvSpPr>
        <p:spPr>
          <a:xfrm>
            <a:off x="3416340" y="5484587"/>
            <a:ext cx="1080120" cy="279857"/>
          </a:xfrm>
          <a:prstGeom prst="rect">
            <a:avLst/>
          </a:prstGeom>
          <a:noFill/>
        </p:spPr>
        <p:txBody>
          <a:bodyPr wrap="square" lIns="0" tIns="0" rIns="0" bIns="0" rtlCol="0">
            <a:noAutofit/>
          </a:bodyPr>
          <a:lstStyle/>
          <a:p>
            <a:pPr>
              <a:lnSpc>
                <a:spcPct val="90000"/>
              </a:lnSpc>
            </a:pPr>
            <a:r>
              <a:rPr lang="en-US" altLang="ko-KR" sz="1000" b="1"/>
              <a:t>node</a:t>
            </a:r>
            <a:endParaRPr lang="en-US" sz="1000" b="1" dirty="0"/>
          </a:p>
        </p:txBody>
      </p:sp>
      <p:sp>
        <p:nvSpPr>
          <p:cNvPr id="91" name="모서리가 둥근 직사각형 90"/>
          <p:cNvSpPr/>
          <p:nvPr/>
        </p:nvSpPr>
        <p:spPr>
          <a:xfrm>
            <a:off x="3935211" y="3364861"/>
            <a:ext cx="801765" cy="2296387"/>
          </a:xfrm>
          <a:prstGeom prst="roundRect">
            <a:avLst>
              <a:gd name="adj" fmla="val 9758"/>
            </a:avLst>
          </a:prstGeom>
          <a:solidFill>
            <a:schemeClr val="accent1">
              <a:lumMod val="20000"/>
              <a:lumOff val="80000"/>
              <a:alpha val="66000"/>
            </a:schemeClr>
          </a:solidFill>
          <a:ln w="9525" cap="flat" cmpd="sng" algn="ctr">
            <a:solidFill>
              <a:srgbClr val="000000">
                <a:lumMod val="50000"/>
                <a:lumOff val="50000"/>
              </a:srgbClr>
            </a:solidFill>
            <a:prstDash val="solid"/>
            <a:round/>
            <a:headEnd type="none" w="med" len="med"/>
            <a:tailEnd type="none" w="med" len="med"/>
          </a:ln>
          <a:effectLst/>
        </p:spPr>
        <p:txBody>
          <a:bodyPr lIns="36000" tIns="36000" rIns="0" bIns="36000" anchor="ctr" anchorCtr="0"/>
          <a:lstStyle/>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en-US" altLang="ko-KR" sz="1000" b="1" kern="0" dirty="0">
              <a:solidFill>
                <a:srgbClr val="000000"/>
              </a:solidFill>
              <a:sym typeface="Arial"/>
            </a:endParaRPr>
          </a:p>
          <a:p>
            <a:pPr algn="ctr" fontAlgn="base" latinLnBrk="0">
              <a:spcBef>
                <a:spcPct val="0"/>
              </a:spcBef>
              <a:spcAft>
                <a:spcPct val="0"/>
              </a:spcAft>
            </a:pPr>
            <a:endParaRPr kumimoji="1" lang="ko-KR" altLang="en-US" sz="1000" b="1" kern="0" dirty="0">
              <a:solidFill>
                <a:srgbClr val="000000"/>
              </a:solidFill>
              <a:sym typeface="Arial"/>
            </a:endParaRPr>
          </a:p>
        </p:txBody>
      </p:sp>
      <p:grpSp>
        <p:nvGrpSpPr>
          <p:cNvPr id="93" name="그룹 92"/>
          <p:cNvGrpSpPr/>
          <p:nvPr/>
        </p:nvGrpSpPr>
        <p:grpSpPr>
          <a:xfrm>
            <a:off x="4011252" y="4602647"/>
            <a:ext cx="613495" cy="470080"/>
            <a:chOff x="5347617" y="4522016"/>
            <a:chExt cx="613495" cy="470080"/>
          </a:xfrm>
        </p:grpSpPr>
        <p:sp>
          <p:nvSpPr>
            <p:cNvPr id="94" name="직사각형 93"/>
            <p:cNvSpPr/>
            <p:nvPr/>
          </p:nvSpPr>
          <p:spPr>
            <a:xfrm>
              <a:off x="5347617" y="4522016"/>
              <a:ext cx="613495" cy="4700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kumimoji="1" lang="ko-KR" altLang="en-US" sz="1100" dirty="0">
                <a:solidFill>
                  <a:schemeClr val="tx1"/>
                </a:solidFill>
              </a:endParaRPr>
            </a:p>
          </p:txBody>
        </p:sp>
        <p:sp>
          <p:nvSpPr>
            <p:cNvPr id="95" name="직사각형 94"/>
            <p:cNvSpPr/>
            <p:nvPr/>
          </p:nvSpPr>
          <p:spPr>
            <a:xfrm>
              <a:off x="5446548" y="4634542"/>
              <a:ext cx="415801" cy="276999"/>
            </a:xfrm>
            <a:prstGeom prst="rect">
              <a:avLst/>
            </a:prstGeom>
            <a:noFill/>
          </p:spPr>
          <p:txBody>
            <a:bodyPr wrap="none" lIns="72000" rIns="72000" anchor="ctr">
              <a:spAutoFit/>
            </a:bodyPr>
            <a:lstStyle/>
            <a:p>
              <a:pPr fontAlgn="auto" latinLnBrk="0"/>
              <a:r>
                <a:rPr lang="en-US" altLang="ko-KR" sz="1200" b="1" dirty="0">
                  <a:solidFill>
                    <a:prstClr val="black"/>
                  </a:solidFill>
                  <a:latin typeface="Cambria" panose="02040503050406030204" pitchFamily="18" charset="0"/>
                </a:rPr>
                <a:t>Pod</a:t>
              </a:r>
              <a:endParaRPr lang="ko-KR" altLang="en-US" sz="1200" b="1" dirty="0">
                <a:latin typeface="Cambria" panose="02040503050406030204" pitchFamily="18" charset="0"/>
              </a:endParaRPr>
            </a:p>
          </p:txBody>
        </p:sp>
      </p:grpSp>
      <p:cxnSp>
        <p:nvCxnSpPr>
          <p:cNvPr id="98" name="구부러진 연결선 72"/>
          <p:cNvCxnSpPr>
            <a:stCxn id="68" idx="2"/>
            <a:endCxn id="94" idx="0"/>
          </p:cNvCxnSpPr>
          <p:nvPr/>
        </p:nvCxnSpPr>
        <p:spPr>
          <a:xfrm rot="5400000">
            <a:off x="3998436" y="4245380"/>
            <a:ext cx="676831" cy="3770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68" name="모서리가 둥근 직사각형 67"/>
          <p:cNvSpPr/>
          <p:nvPr/>
        </p:nvSpPr>
        <p:spPr>
          <a:xfrm>
            <a:off x="4006243" y="3626971"/>
            <a:ext cx="698917" cy="298845"/>
          </a:xfrm>
          <a:prstGeom prst="roundRect">
            <a:avLst/>
          </a:prstGeom>
          <a:solidFill>
            <a:srgbClr val="FFFFFF"/>
          </a:solidFill>
          <a:ln w="9525" cap="flat" cmpd="sng" algn="ctr">
            <a:solidFill>
              <a:srgbClr val="000000">
                <a:lumMod val="50000"/>
                <a:lumOff val="50000"/>
              </a:srgbClr>
            </a:solidFill>
            <a:prstDash val="solid"/>
            <a:round/>
            <a:headEnd type="none" w="med" len="med"/>
            <a:tailEnd type="none" w="med" len="med"/>
          </a:ln>
          <a:effectLst/>
        </p:spPr>
        <p:txBody>
          <a:bodyPr lIns="36000" tIns="36000" rIns="0" bIns="36000" anchor="ctr" anchorCtr="0"/>
          <a:lstStyle/>
          <a:p>
            <a:pPr algn="ctr" fontAlgn="base" latinLnBrk="0">
              <a:spcBef>
                <a:spcPct val="0"/>
              </a:spcBef>
              <a:spcAft>
                <a:spcPct val="0"/>
              </a:spcAft>
            </a:pPr>
            <a:r>
              <a:rPr kumimoji="1" lang="en-US" altLang="ko-KR" sz="1000" b="1" kern="0" dirty="0">
                <a:solidFill>
                  <a:srgbClr val="000000"/>
                </a:solidFill>
              </a:rPr>
              <a:t>Service</a:t>
            </a:r>
            <a:endParaRPr kumimoji="1" lang="ko-KR" altLang="en-US" sz="1000" b="1" kern="0" dirty="0">
              <a:solidFill>
                <a:srgbClr val="000000"/>
              </a:solidFill>
            </a:endParaRPr>
          </a:p>
        </p:txBody>
      </p:sp>
      <p:sp>
        <p:nvSpPr>
          <p:cNvPr id="16" name="모서리가 둥근 직사각형 15"/>
          <p:cNvSpPr/>
          <p:nvPr/>
        </p:nvSpPr>
        <p:spPr>
          <a:xfrm>
            <a:off x="1262767" y="3644409"/>
            <a:ext cx="2362203" cy="285904"/>
          </a:xfrm>
          <a:prstGeom prst="roundRect">
            <a:avLst/>
          </a:prstGeom>
          <a:solidFill>
            <a:srgbClr val="FFFFFF"/>
          </a:solidFill>
          <a:ln w="9525" cap="flat" cmpd="sng" algn="ctr">
            <a:solidFill>
              <a:srgbClr val="000000">
                <a:lumMod val="50000"/>
                <a:lumOff val="50000"/>
              </a:srgbClr>
            </a:solidFill>
            <a:prstDash val="solid"/>
            <a:round/>
            <a:headEnd type="none" w="med" len="med"/>
            <a:tailEnd type="none" w="med" len="med"/>
          </a:ln>
          <a:effectLst/>
        </p:spPr>
        <p:txBody>
          <a:bodyPr lIns="36000" tIns="36000" rIns="0" bIns="36000" anchor="ctr" anchorCtr="0"/>
          <a:lstStyle/>
          <a:p>
            <a:pPr algn="ctr" fontAlgn="base" latinLnBrk="0">
              <a:spcBef>
                <a:spcPct val="0"/>
              </a:spcBef>
              <a:spcAft>
                <a:spcPct val="0"/>
              </a:spcAft>
            </a:pPr>
            <a:r>
              <a:rPr kumimoji="1" lang="en-US" altLang="ko-KR" sz="1000" b="1" kern="0" dirty="0">
                <a:solidFill>
                  <a:srgbClr val="000000"/>
                </a:solidFill>
              </a:rPr>
              <a:t>Service(</a:t>
            </a:r>
            <a:r>
              <a:rPr kumimoji="1" lang="en-US" altLang="ko-KR" sz="1000" b="1" kern="0" dirty="0" err="1">
                <a:solidFill>
                  <a:srgbClr val="000000"/>
                </a:solidFill>
              </a:rPr>
              <a:t>ClusterIP</a:t>
            </a:r>
            <a:r>
              <a:rPr kumimoji="1" lang="en-US" altLang="ko-KR" sz="1000" b="1" kern="0" dirty="0">
                <a:solidFill>
                  <a:srgbClr val="000000"/>
                </a:solidFill>
              </a:rPr>
              <a:t>)</a:t>
            </a:r>
            <a:endParaRPr kumimoji="1" lang="ko-KR" altLang="en-US" sz="1000" b="1" kern="0" dirty="0">
              <a:solidFill>
                <a:srgbClr val="000000"/>
              </a:solidFill>
            </a:endParaRPr>
          </a:p>
        </p:txBody>
      </p:sp>
      <p:sp>
        <p:nvSpPr>
          <p:cNvPr id="120" name="Oval 3"/>
          <p:cNvSpPr/>
          <p:nvPr/>
        </p:nvSpPr>
        <p:spPr>
          <a:xfrm>
            <a:off x="2206212" y="4740380"/>
            <a:ext cx="210069" cy="204699"/>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400" dirty="0"/>
          </a:p>
        </p:txBody>
      </p:sp>
      <p:sp>
        <p:nvSpPr>
          <p:cNvPr id="121" name="Oval 3"/>
          <p:cNvSpPr/>
          <p:nvPr/>
        </p:nvSpPr>
        <p:spPr>
          <a:xfrm>
            <a:off x="3265417" y="4478551"/>
            <a:ext cx="210069" cy="204699"/>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400" dirty="0"/>
          </a:p>
        </p:txBody>
      </p:sp>
      <p:grpSp>
        <p:nvGrpSpPr>
          <p:cNvPr id="122" name="그룹 121"/>
          <p:cNvGrpSpPr/>
          <p:nvPr/>
        </p:nvGrpSpPr>
        <p:grpSpPr>
          <a:xfrm>
            <a:off x="380095" y="2110147"/>
            <a:ext cx="694658" cy="381825"/>
            <a:chOff x="4225938" y="2886075"/>
            <a:chExt cx="924590" cy="614934"/>
          </a:xfrm>
        </p:grpSpPr>
        <p:pic>
          <p:nvPicPr>
            <p:cNvPr id="123" name="Picture 12" descr="\\Client\C$\Users\09594\Downloads\1483516839_cloud.png"/>
            <p:cNvPicPr>
              <a:picLocks noChangeAspect="1" noChangeArrowheads="1"/>
            </p:cNvPicPr>
            <p:nvPr/>
          </p:nvPicPr>
          <p:blipFill rotWithShape="1">
            <a:blip r:embed="rId4">
              <a:extLst>
                <a:ext uri="{28A0092B-C50C-407E-A947-70E740481C1C}">
                  <a14:useLocalDpi xmlns:a14="http://schemas.microsoft.com/office/drawing/2010/main" val="0"/>
                </a:ext>
              </a:extLst>
            </a:blip>
            <a:srcRect t="16472" b="16513"/>
            <a:stretch/>
          </p:blipFill>
          <p:spPr bwMode="auto">
            <a:xfrm>
              <a:off x="4232920" y="2886075"/>
              <a:ext cx="917608" cy="614934"/>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p:cNvSpPr txBox="1"/>
            <p:nvPr/>
          </p:nvSpPr>
          <p:spPr>
            <a:xfrm>
              <a:off x="4225938" y="3091762"/>
              <a:ext cx="924035" cy="396542"/>
            </a:xfrm>
            <a:prstGeom prst="rect">
              <a:avLst/>
            </a:prstGeom>
            <a:noFill/>
          </p:spPr>
          <p:txBody>
            <a:bodyPr wrap="square" rtlCol="0">
              <a:spAutoFit/>
            </a:bodyPr>
            <a:lstStyle/>
            <a:p>
              <a:pPr algn="ctr" fontAlgn="auto">
                <a:spcBef>
                  <a:spcPts val="0"/>
                </a:spcBef>
                <a:spcAft>
                  <a:spcPts val="0"/>
                </a:spcAft>
              </a:pPr>
              <a:r>
                <a:rPr kumimoji="0" lang="en-US" altLang="ko-KR" sz="1000" dirty="0">
                  <a:solidFill>
                    <a:prstClr val="white">
                      <a:lumMod val="50000"/>
                    </a:prstClr>
                  </a:solidFill>
                  <a:latin typeface="Cambria" panose="02040503050406030204" pitchFamily="18" charset="0"/>
                  <a:ea typeface="맑은 고딕"/>
                </a:rPr>
                <a:t>Request</a:t>
              </a:r>
              <a:endParaRPr kumimoji="0" lang="ko-KR" altLang="en-US" sz="1000" dirty="0">
                <a:solidFill>
                  <a:prstClr val="white">
                    <a:lumMod val="50000"/>
                  </a:prstClr>
                </a:solidFill>
                <a:latin typeface="Cambria" panose="02040503050406030204" pitchFamily="18" charset="0"/>
                <a:ea typeface="맑은 고딕"/>
              </a:endParaRPr>
            </a:p>
          </p:txBody>
        </p:sp>
      </p:grpSp>
      <p:sp>
        <p:nvSpPr>
          <p:cNvPr id="62" name="Oval 3"/>
          <p:cNvSpPr/>
          <p:nvPr/>
        </p:nvSpPr>
        <p:spPr>
          <a:xfrm>
            <a:off x="2301775" y="2403075"/>
            <a:ext cx="210069" cy="204699"/>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400" dirty="0"/>
          </a:p>
        </p:txBody>
      </p:sp>
      <p:cxnSp>
        <p:nvCxnSpPr>
          <p:cNvPr id="125" name="구부러진 연결선 4"/>
          <p:cNvCxnSpPr>
            <a:stCxn id="124" idx="3"/>
            <a:endCxn id="62" idx="1"/>
          </p:cNvCxnSpPr>
          <p:nvPr/>
        </p:nvCxnSpPr>
        <p:spPr>
          <a:xfrm>
            <a:off x="1074336" y="2360973"/>
            <a:ext cx="1258203" cy="72079"/>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구부러진 연결선 4"/>
          <p:cNvCxnSpPr>
            <a:stCxn id="67" idx="2"/>
            <a:endCxn id="16" idx="0"/>
          </p:cNvCxnSpPr>
          <p:nvPr/>
        </p:nvCxnSpPr>
        <p:spPr>
          <a:xfrm rot="5400000">
            <a:off x="2090440" y="3252266"/>
            <a:ext cx="745572" cy="3871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8" name="구부러진 연결선 4"/>
          <p:cNvCxnSpPr>
            <a:stCxn id="123" idx="2"/>
            <a:endCxn id="45" idx="0"/>
          </p:cNvCxnSpPr>
          <p:nvPr/>
        </p:nvCxnSpPr>
        <p:spPr>
          <a:xfrm rot="16200000" flipH="1">
            <a:off x="604072" y="2617946"/>
            <a:ext cx="876945" cy="624995"/>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구부러진 연결선 73"/>
          <p:cNvCxnSpPr>
            <a:stCxn id="26" idx="0"/>
            <a:endCxn id="57" idx="2"/>
          </p:cNvCxnSpPr>
          <p:nvPr/>
        </p:nvCxnSpPr>
        <p:spPr>
          <a:xfrm rot="5400000" flipH="1" flipV="1">
            <a:off x="2043273" y="4590951"/>
            <a:ext cx="852171" cy="1772686"/>
          </a:xfrm>
          <a:prstGeom prst="curvedConnector3">
            <a:avLst>
              <a:gd name="adj1" fmla="val 497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9" name="구부러진 연결선 4"/>
          <p:cNvCxnSpPr>
            <a:stCxn id="50" idx="3"/>
            <a:endCxn id="16" idx="1"/>
          </p:cNvCxnSpPr>
          <p:nvPr/>
        </p:nvCxnSpPr>
        <p:spPr>
          <a:xfrm rot="5400000">
            <a:off x="1097922" y="3622316"/>
            <a:ext cx="329891" cy="199"/>
          </a:xfrm>
          <a:prstGeom prst="curvedConnector4">
            <a:avLst>
              <a:gd name="adj1" fmla="val 23790"/>
              <a:gd name="adj2" fmla="val 114974372"/>
            </a:avLst>
          </a:prstGeom>
          <a:ln>
            <a:tailEnd type="arrow"/>
          </a:ln>
        </p:spPr>
        <p:style>
          <a:lnRef idx="1">
            <a:schemeClr val="accent1"/>
          </a:lnRef>
          <a:fillRef idx="0">
            <a:schemeClr val="accent1"/>
          </a:fillRef>
          <a:effectRef idx="0">
            <a:schemeClr val="accent1"/>
          </a:effectRef>
          <a:fontRef idx="minor">
            <a:schemeClr val="tx1"/>
          </a:fontRef>
        </p:style>
      </p:cxnSp>
      <p:sp>
        <p:nvSpPr>
          <p:cNvPr id="96" name="Oval 3"/>
          <p:cNvSpPr/>
          <p:nvPr/>
        </p:nvSpPr>
        <p:spPr>
          <a:xfrm>
            <a:off x="4212964" y="4454165"/>
            <a:ext cx="210069" cy="204699"/>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400" dirty="0"/>
          </a:p>
        </p:txBody>
      </p:sp>
      <p:sp>
        <p:nvSpPr>
          <p:cNvPr id="151" name="TextBox 150"/>
          <p:cNvSpPr txBox="1"/>
          <p:nvPr/>
        </p:nvSpPr>
        <p:spPr>
          <a:xfrm>
            <a:off x="1784648" y="2929708"/>
            <a:ext cx="1080120" cy="279857"/>
          </a:xfrm>
          <a:prstGeom prst="rect">
            <a:avLst/>
          </a:prstGeom>
          <a:noFill/>
        </p:spPr>
        <p:txBody>
          <a:bodyPr wrap="square" lIns="0" tIns="0" rIns="0" bIns="0" rtlCol="0">
            <a:noAutofit/>
          </a:bodyPr>
          <a:lstStyle/>
          <a:p>
            <a:pPr>
              <a:lnSpc>
                <a:spcPct val="90000"/>
              </a:lnSpc>
            </a:pPr>
            <a:r>
              <a:rPr lang="en-US" altLang="ko-KR" sz="1400" b="1"/>
              <a:t>/admin</a:t>
            </a:r>
            <a:endParaRPr lang="en-US" sz="1400" b="1" dirty="0"/>
          </a:p>
        </p:txBody>
      </p:sp>
      <p:sp>
        <p:nvSpPr>
          <p:cNvPr id="152" name="TextBox 151"/>
          <p:cNvSpPr txBox="1"/>
          <p:nvPr/>
        </p:nvSpPr>
        <p:spPr>
          <a:xfrm>
            <a:off x="2720752" y="2924944"/>
            <a:ext cx="1080120" cy="279857"/>
          </a:xfrm>
          <a:prstGeom prst="rect">
            <a:avLst/>
          </a:prstGeom>
          <a:noFill/>
        </p:spPr>
        <p:txBody>
          <a:bodyPr wrap="square" lIns="0" tIns="0" rIns="0" bIns="0" rtlCol="0">
            <a:noAutofit/>
          </a:bodyPr>
          <a:lstStyle/>
          <a:p>
            <a:pPr>
              <a:lnSpc>
                <a:spcPct val="90000"/>
              </a:lnSpc>
            </a:pPr>
            <a:r>
              <a:rPr lang="en-US" altLang="ko-KR" sz="1400" b="1" dirty="0"/>
              <a:t>/product</a:t>
            </a:r>
            <a:endParaRPr lang="en-US" sz="1400" b="1" dirty="0"/>
          </a:p>
        </p:txBody>
      </p:sp>
      <p:sp>
        <p:nvSpPr>
          <p:cNvPr id="50" name="Oval 3"/>
          <p:cNvSpPr/>
          <p:nvPr/>
        </p:nvSpPr>
        <p:spPr>
          <a:xfrm>
            <a:off x="1232202" y="3282748"/>
            <a:ext cx="210069" cy="204699"/>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400" dirty="0"/>
          </a:p>
        </p:txBody>
      </p:sp>
      <p:sp>
        <p:nvSpPr>
          <p:cNvPr id="154" name="직사각형 153"/>
          <p:cNvSpPr/>
          <p:nvPr/>
        </p:nvSpPr>
        <p:spPr>
          <a:xfrm>
            <a:off x="4188911" y="5719212"/>
            <a:ext cx="728084" cy="246221"/>
          </a:xfrm>
          <a:prstGeom prst="rect">
            <a:avLst/>
          </a:prstGeom>
        </p:spPr>
        <p:txBody>
          <a:bodyPr wrap="none">
            <a:spAutoFit/>
          </a:bodyPr>
          <a:lstStyle/>
          <a:p>
            <a:r>
              <a:rPr kumimoji="1" lang="en-US" altLang="ko-KR" sz="1000" b="1" kern="0" dirty="0">
                <a:solidFill>
                  <a:srgbClr val="FFFFFF">
                    <a:lumMod val="50000"/>
                  </a:srgbClr>
                </a:solidFill>
                <a:latin typeface="Calibri" panose="020F0502020204030204" pitchFamily="34" charset="0"/>
                <a:ea typeface="맑은 고딕"/>
              </a:rPr>
              <a:t>Replica : 1</a:t>
            </a:r>
            <a:endParaRPr kumimoji="1" lang="ko-KR" altLang="en-US" sz="1000" b="1" kern="0" dirty="0">
              <a:solidFill>
                <a:srgbClr val="FFFFFF">
                  <a:lumMod val="50000"/>
                </a:srgbClr>
              </a:solidFill>
              <a:latin typeface="Calibri" panose="020F0502020204030204" pitchFamily="34" charset="0"/>
              <a:ea typeface="맑은 고딕"/>
            </a:endParaRPr>
          </a:p>
        </p:txBody>
      </p:sp>
      <p:cxnSp>
        <p:nvCxnSpPr>
          <p:cNvPr id="155" name="구부러진 연결선 82"/>
          <p:cNvCxnSpPr>
            <a:stCxn id="72" idx="0"/>
            <a:endCxn id="94" idx="2"/>
          </p:cNvCxnSpPr>
          <p:nvPr/>
        </p:nvCxnSpPr>
        <p:spPr>
          <a:xfrm rot="5400000" flipH="1" flipV="1">
            <a:off x="3638336" y="5229192"/>
            <a:ext cx="836128" cy="523199"/>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72" name="직사각형 71"/>
          <p:cNvSpPr/>
          <p:nvPr/>
        </p:nvSpPr>
        <p:spPr bwMode="auto">
          <a:xfrm>
            <a:off x="3291812" y="5908855"/>
            <a:ext cx="1005977" cy="333933"/>
          </a:xfrm>
          <a:prstGeom prst="rect">
            <a:avLst/>
          </a:prstGeom>
          <a:solidFill>
            <a:srgbClr val="FFFFFF"/>
          </a:solidFill>
          <a:ln w="9525" cap="flat" cmpd="sng" algn="ctr">
            <a:solidFill>
              <a:srgbClr val="000000">
                <a:lumMod val="50000"/>
                <a:lumOff val="50000"/>
              </a:srgbClr>
            </a:solidFill>
            <a:prstDash val="solid"/>
            <a:round/>
            <a:headEnd type="none" w="med" len="med"/>
            <a:tailEnd type="none" w="med" len="med"/>
          </a:ln>
          <a:effectLst/>
        </p:spPr>
        <p:txBody>
          <a:bodyPr lIns="36000" tIns="36000" rIns="0" bIns="36000" anchor="ctr" anchorCtr="0"/>
          <a:lstStyle/>
          <a:p>
            <a:pPr algn="ctr" fontAlgn="base" latinLnBrk="0">
              <a:spcBef>
                <a:spcPct val="0"/>
              </a:spcBef>
              <a:spcAft>
                <a:spcPct val="0"/>
              </a:spcAft>
            </a:pPr>
            <a:r>
              <a:rPr kumimoji="1" lang="en-US" altLang="ko-KR" sz="1000" b="1" kern="0" dirty="0" err="1">
                <a:solidFill>
                  <a:srgbClr val="000000"/>
                </a:solidFill>
              </a:rPr>
              <a:t>DeploymentB</a:t>
            </a:r>
            <a:endParaRPr kumimoji="1" lang="en-US" altLang="ko-KR" sz="1000" b="1" kern="0" dirty="0">
              <a:solidFill>
                <a:srgbClr val="000000"/>
              </a:solidFill>
            </a:endParaRPr>
          </a:p>
        </p:txBody>
      </p:sp>
      <p:sp>
        <p:nvSpPr>
          <p:cNvPr id="70" name="Oval 3"/>
          <p:cNvSpPr/>
          <p:nvPr/>
        </p:nvSpPr>
        <p:spPr>
          <a:xfrm>
            <a:off x="2006627" y="3284984"/>
            <a:ext cx="210069" cy="204699"/>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400" dirty="0"/>
          </a:p>
        </p:txBody>
      </p:sp>
      <p:sp>
        <p:nvSpPr>
          <p:cNvPr id="73" name="Oval 3"/>
          <p:cNvSpPr/>
          <p:nvPr/>
        </p:nvSpPr>
        <p:spPr>
          <a:xfrm>
            <a:off x="2942731" y="3284984"/>
            <a:ext cx="210069" cy="204699"/>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400" dirty="0"/>
          </a:p>
        </p:txBody>
      </p:sp>
      <p:sp>
        <p:nvSpPr>
          <p:cNvPr id="75" name="Oval 3"/>
          <p:cNvSpPr/>
          <p:nvPr/>
        </p:nvSpPr>
        <p:spPr>
          <a:xfrm>
            <a:off x="4454899" y="3284984"/>
            <a:ext cx="210069" cy="204699"/>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400" dirty="0"/>
          </a:p>
        </p:txBody>
      </p:sp>
      <p:sp>
        <p:nvSpPr>
          <p:cNvPr id="2" name="Title 1">
            <a:extLst>
              <a:ext uri="{FF2B5EF4-FFF2-40B4-BE49-F238E27FC236}">
                <a16:creationId xmlns:a16="http://schemas.microsoft.com/office/drawing/2014/main" id="{5684883C-3443-6441-B58E-0EFBD1EADC5B}"/>
              </a:ext>
            </a:extLst>
          </p:cNvPr>
          <p:cNvSpPr>
            <a:spLocks noGrp="1"/>
          </p:cNvSpPr>
          <p:nvPr>
            <p:ph type="title"/>
          </p:nvPr>
        </p:nvSpPr>
        <p:spPr/>
        <p:txBody>
          <a:bodyPr/>
          <a:lstStyle/>
          <a:p>
            <a:r>
              <a:rPr lang="en-KR" dirty="0"/>
              <a:t>Service/Ingress</a:t>
            </a:r>
          </a:p>
        </p:txBody>
      </p:sp>
    </p:spTree>
    <p:extLst>
      <p:ext uri="{BB962C8B-B14F-4D97-AF65-F5344CB8AC3E}">
        <p14:creationId xmlns:p14="http://schemas.microsoft.com/office/powerpoint/2010/main" val="37698068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C495CF-02B0-474A-9D33-4639CDED754D}"/>
              </a:ext>
            </a:extLst>
          </p:cNvPr>
          <p:cNvSpPr>
            <a:spLocks noGrp="1"/>
          </p:cNvSpPr>
          <p:nvPr>
            <p:ph type="title"/>
          </p:nvPr>
        </p:nvSpPr>
        <p:spPr/>
        <p:txBody>
          <a:bodyPr/>
          <a:lstStyle/>
          <a:p>
            <a:r>
              <a:rPr kumimoji="1" lang="en-US" altLang="ko-KR" dirty="0"/>
              <a:t>Service - </a:t>
            </a:r>
            <a:r>
              <a:rPr kumimoji="1" lang="en-US" altLang="ko-KR" dirty="0" err="1"/>
              <a:t>ClusterIP</a:t>
            </a:r>
            <a:endParaRPr kumimoji="1" lang="ko-KR" altLang="en-US" dirty="0"/>
          </a:p>
        </p:txBody>
      </p:sp>
      <p:pic>
        <p:nvPicPr>
          <p:cNvPr id="3" name="Picture 12" descr="\\Client\C$\Users\09594\Downloads\1483516839_cloud.png">
            <a:extLst>
              <a:ext uri="{FF2B5EF4-FFF2-40B4-BE49-F238E27FC236}">
                <a16:creationId xmlns:a16="http://schemas.microsoft.com/office/drawing/2014/main" id="{9E863510-E7AF-624E-8EBF-B54FA38472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472" b="16513"/>
          <a:stretch/>
        </p:blipFill>
        <p:spPr bwMode="auto">
          <a:xfrm>
            <a:off x="776536" y="1700808"/>
            <a:ext cx="1558518" cy="8631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89ED47-86F9-4841-917E-6E9CF27AE002}"/>
              </a:ext>
            </a:extLst>
          </p:cNvPr>
          <p:cNvSpPr txBox="1"/>
          <p:nvPr/>
        </p:nvSpPr>
        <p:spPr>
          <a:xfrm>
            <a:off x="1093071" y="1882391"/>
            <a:ext cx="925446" cy="584775"/>
          </a:xfrm>
          <a:prstGeom prst="rect">
            <a:avLst/>
          </a:prstGeom>
          <a:noFill/>
        </p:spPr>
        <p:txBody>
          <a:bodyPr wrap="none" rtlCol="0">
            <a:spAutoFit/>
          </a:bodyPr>
          <a:lstStyle/>
          <a:p>
            <a:pPr algn="ctr"/>
            <a:r>
              <a:rPr kumimoji="1" lang="en-US" altLang="ko-KR" sz="1600" dirty="0"/>
              <a:t>External</a:t>
            </a:r>
          </a:p>
          <a:p>
            <a:pPr algn="ctr"/>
            <a:r>
              <a:rPr kumimoji="1" lang="en-US" altLang="ko-KR" sz="1600" dirty="0"/>
              <a:t>Request</a:t>
            </a:r>
            <a:endParaRPr kumimoji="1" lang="ko-KR" altLang="en-US" sz="1600" dirty="0"/>
          </a:p>
        </p:txBody>
      </p:sp>
      <p:sp>
        <p:nvSpPr>
          <p:cNvPr id="5" name="모서리가 둥근 직사각형 4">
            <a:extLst>
              <a:ext uri="{FF2B5EF4-FFF2-40B4-BE49-F238E27FC236}">
                <a16:creationId xmlns:a16="http://schemas.microsoft.com/office/drawing/2014/main" id="{557CA1C3-2B4C-A14C-83A9-B04ACFD12571}"/>
              </a:ext>
            </a:extLst>
          </p:cNvPr>
          <p:cNvSpPr/>
          <p:nvPr/>
        </p:nvSpPr>
        <p:spPr>
          <a:xfrm>
            <a:off x="1046969" y="2751988"/>
            <a:ext cx="7769436" cy="3557331"/>
          </a:xfrm>
          <a:prstGeom prst="roundRect">
            <a:avLst>
              <a:gd name="adj" fmla="val 412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600" dirty="0">
              <a:solidFill>
                <a:schemeClr val="tx1"/>
              </a:solidFill>
            </a:endParaRPr>
          </a:p>
        </p:txBody>
      </p:sp>
      <p:sp>
        <p:nvSpPr>
          <p:cNvPr id="6" name="TextBox 5">
            <a:extLst>
              <a:ext uri="{FF2B5EF4-FFF2-40B4-BE49-F238E27FC236}">
                <a16:creationId xmlns:a16="http://schemas.microsoft.com/office/drawing/2014/main" id="{A61B9BEE-8252-2A49-9795-9328A6B11E4B}"/>
              </a:ext>
            </a:extLst>
          </p:cNvPr>
          <p:cNvSpPr txBox="1"/>
          <p:nvPr/>
        </p:nvSpPr>
        <p:spPr>
          <a:xfrm>
            <a:off x="1132610" y="5970765"/>
            <a:ext cx="1202444" cy="338554"/>
          </a:xfrm>
          <a:prstGeom prst="rect">
            <a:avLst/>
          </a:prstGeom>
          <a:noFill/>
        </p:spPr>
        <p:txBody>
          <a:bodyPr wrap="none" rtlCol="0">
            <a:spAutoFit/>
          </a:bodyPr>
          <a:lstStyle/>
          <a:p>
            <a:pPr algn="ctr"/>
            <a:r>
              <a:rPr kumimoji="1" lang="en-US" altLang="ko-KR" sz="1600" dirty="0"/>
              <a:t>k8s Cluster</a:t>
            </a:r>
            <a:endParaRPr kumimoji="1" lang="ko-KR" altLang="en-US" sz="1600" dirty="0"/>
          </a:p>
        </p:txBody>
      </p:sp>
      <p:sp>
        <p:nvSpPr>
          <p:cNvPr id="23" name="모서리가 둥근 직사각형 22">
            <a:extLst>
              <a:ext uri="{FF2B5EF4-FFF2-40B4-BE49-F238E27FC236}">
                <a16:creationId xmlns:a16="http://schemas.microsoft.com/office/drawing/2014/main" id="{ACCBEE63-B30A-C94E-A782-3DDCED72D405}"/>
              </a:ext>
            </a:extLst>
          </p:cNvPr>
          <p:cNvSpPr/>
          <p:nvPr/>
        </p:nvSpPr>
        <p:spPr>
          <a:xfrm>
            <a:off x="1220372" y="3777465"/>
            <a:ext cx="2374129" cy="2193300"/>
          </a:xfrm>
          <a:prstGeom prst="roundRect">
            <a:avLst>
              <a:gd name="adj" fmla="val 412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600" dirty="0">
              <a:solidFill>
                <a:schemeClr val="tx1"/>
              </a:solidFill>
            </a:endParaRPr>
          </a:p>
        </p:txBody>
      </p:sp>
      <p:sp>
        <p:nvSpPr>
          <p:cNvPr id="7" name="모서리가 둥근 직사각형 6">
            <a:extLst>
              <a:ext uri="{FF2B5EF4-FFF2-40B4-BE49-F238E27FC236}">
                <a16:creationId xmlns:a16="http://schemas.microsoft.com/office/drawing/2014/main" id="{1445CD7F-6937-A64E-87AA-F4913DBE70DD}"/>
              </a:ext>
            </a:extLst>
          </p:cNvPr>
          <p:cNvSpPr/>
          <p:nvPr/>
        </p:nvSpPr>
        <p:spPr>
          <a:xfrm>
            <a:off x="3462955" y="3080873"/>
            <a:ext cx="2937464" cy="489004"/>
          </a:xfrm>
          <a:prstGeom prst="roundRect">
            <a:avLst>
              <a:gd name="adj" fmla="val 2303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Service</a:t>
            </a:r>
            <a:endParaRPr kumimoji="1" lang="ko-KR" altLang="en-US" sz="1600" dirty="0">
              <a:solidFill>
                <a:schemeClr val="tx1"/>
              </a:solidFill>
            </a:endParaRPr>
          </a:p>
        </p:txBody>
      </p:sp>
      <p:grpSp>
        <p:nvGrpSpPr>
          <p:cNvPr id="25" name="그룹 24">
            <a:extLst>
              <a:ext uri="{FF2B5EF4-FFF2-40B4-BE49-F238E27FC236}">
                <a16:creationId xmlns:a16="http://schemas.microsoft.com/office/drawing/2014/main" id="{600474AE-25FE-5440-8D6F-AD6F391E5E3D}"/>
              </a:ext>
            </a:extLst>
          </p:cNvPr>
          <p:cNvGrpSpPr/>
          <p:nvPr/>
        </p:nvGrpSpPr>
        <p:grpSpPr>
          <a:xfrm>
            <a:off x="1377903" y="5103375"/>
            <a:ext cx="2052000" cy="489004"/>
            <a:chOff x="1377903" y="5103375"/>
            <a:chExt cx="2052000" cy="489004"/>
          </a:xfrm>
        </p:grpSpPr>
        <p:sp>
          <p:nvSpPr>
            <p:cNvPr id="11" name="모서리가 둥근 직사각형 10">
              <a:extLst>
                <a:ext uri="{FF2B5EF4-FFF2-40B4-BE49-F238E27FC236}">
                  <a16:creationId xmlns:a16="http://schemas.microsoft.com/office/drawing/2014/main" id="{2DF661D6-CC41-184C-94B6-2F575945BE59}"/>
                </a:ext>
              </a:extLst>
            </p:cNvPr>
            <p:cNvSpPr/>
            <p:nvPr/>
          </p:nvSpPr>
          <p:spPr>
            <a:xfrm>
              <a:off x="1377903" y="5103375"/>
              <a:ext cx="612000" cy="489004"/>
            </a:xfrm>
            <a:prstGeom prst="roundRect">
              <a:avLst>
                <a:gd name="adj" fmla="val 2303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sp>
          <p:nvSpPr>
            <p:cNvPr id="12" name="모서리가 둥근 직사각형 11">
              <a:extLst>
                <a:ext uri="{FF2B5EF4-FFF2-40B4-BE49-F238E27FC236}">
                  <a16:creationId xmlns:a16="http://schemas.microsoft.com/office/drawing/2014/main" id="{68FB193F-8412-D742-9CF9-D98A437DAC4C}"/>
                </a:ext>
              </a:extLst>
            </p:cNvPr>
            <p:cNvSpPr/>
            <p:nvPr/>
          </p:nvSpPr>
          <p:spPr>
            <a:xfrm>
              <a:off x="2097903" y="5103375"/>
              <a:ext cx="612000" cy="489004"/>
            </a:xfrm>
            <a:prstGeom prst="roundRect">
              <a:avLst>
                <a:gd name="adj" fmla="val 2303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sp>
          <p:nvSpPr>
            <p:cNvPr id="13" name="모서리가 둥근 직사각형 12">
              <a:extLst>
                <a:ext uri="{FF2B5EF4-FFF2-40B4-BE49-F238E27FC236}">
                  <a16:creationId xmlns:a16="http://schemas.microsoft.com/office/drawing/2014/main" id="{72B79884-2BA9-114C-BA52-2F424FB49E70}"/>
                </a:ext>
              </a:extLst>
            </p:cNvPr>
            <p:cNvSpPr/>
            <p:nvPr/>
          </p:nvSpPr>
          <p:spPr>
            <a:xfrm>
              <a:off x="2817903" y="5103375"/>
              <a:ext cx="612000" cy="489004"/>
            </a:xfrm>
            <a:prstGeom prst="roundRect">
              <a:avLst>
                <a:gd name="adj" fmla="val 2303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grpSp>
      <p:sp>
        <p:nvSpPr>
          <p:cNvPr id="30" name="모서리가 둥근 직사각형 29">
            <a:extLst>
              <a:ext uri="{FF2B5EF4-FFF2-40B4-BE49-F238E27FC236}">
                <a16:creationId xmlns:a16="http://schemas.microsoft.com/office/drawing/2014/main" id="{AC41BBA5-B699-994E-8116-03CBFDC2E2AB}"/>
              </a:ext>
            </a:extLst>
          </p:cNvPr>
          <p:cNvSpPr/>
          <p:nvPr/>
        </p:nvSpPr>
        <p:spPr>
          <a:xfrm>
            <a:off x="3744445" y="3775944"/>
            <a:ext cx="4880963" cy="2193300"/>
          </a:xfrm>
          <a:prstGeom prst="roundRect">
            <a:avLst>
              <a:gd name="adj" fmla="val 412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600" dirty="0">
              <a:solidFill>
                <a:schemeClr val="tx1"/>
              </a:solidFill>
            </a:endParaRPr>
          </a:p>
        </p:txBody>
      </p:sp>
      <p:grpSp>
        <p:nvGrpSpPr>
          <p:cNvPr id="21" name="그룹 20">
            <a:extLst>
              <a:ext uri="{FF2B5EF4-FFF2-40B4-BE49-F238E27FC236}">
                <a16:creationId xmlns:a16="http://schemas.microsoft.com/office/drawing/2014/main" id="{937D608D-6673-DF4E-8643-863FE415C2DA}"/>
              </a:ext>
            </a:extLst>
          </p:cNvPr>
          <p:cNvGrpSpPr/>
          <p:nvPr/>
        </p:nvGrpSpPr>
        <p:grpSpPr>
          <a:xfrm>
            <a:off x="4088904" y="5103375"/>
            <a:ext cx="2052000" cy="489004"/>
            <a:chOff x="4017056" y="5103375"/>
            <a:chExt cx="2052000" cy="489004"/>
          </a:xfrm>
        </p:grpSpPr>
        <p:sp>
          <p:nvSpPr>
            <p:cNvPr id="14" name="모서리가 둥근 직사각형 13">
              <a:extLst>
                <a:ext uri="{FF2B5EF4-FFF2-40B4-BE49-F238E27FC236}">
                  <a16:creationId xmlns:a16="http://schemas.microsoft.com/office/drawing/2014/main" id="{814EEA5F-D422-E241-909E-3AD9A510D2A1}"/>
                </a:ext>
              </a:extLst>
            </p:cNvPr>
            <p:cNvSpPr/>
            <p:nvPr/>
          </p:nvSpPr>
          <p:spPr>
            <a:xfrm>
              <a:off x="4017056" y="5103375"/>
              <a:ext cx="612000" cy="489004"/>
            </a:xfrm>
            <a:prstGeom prst="roundRect">
              <a:avLst>
                <a:gd name="adj" fmla="val 2303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sp>
          <p:nvSpPr>
            <p:cNvPr id="15" name="모서리가 둥근 직사각형 14">
              <a:extLst>
                <a:ext uri="{FF2B5EF4-FFF2-40B4-BE49-F238E27FC236}">
                  <a16:creationId xmlns:a16="http://schemas.microsoft.com/office/drawing/2014/main" id="{23291EFF-10ED-A44F-B276-D6E184C36221}"/>
                </a:ext>
              </a:extLst>
            </p:cNvPr>
            <p:cNvSpPr/>
            <p:nvPr/>
          </p:nvSpPr>
          <p:spPr>
            <a:xfrm>
              <a:off x="4737056" y="5103375"/>
              <a:ext cx="612000" cy="489004"/>
            </a:xfrm>
            <a:prstGeom prst="roundRect">
              <a:avLst>
                <a:gd name="adj" fmla="val 2303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sp>
          <p:nvSpPr>
            <p:cNvPr id="16" name="모서리가 둥근 직사각형 15">
              <a:extLst>
                <a:ext uri="{FF2B5EF4-FFF2-40B4-BE49-F238E27FC236}">
                  <a16:creationId xmlns:a16="http://schemas.microsoft.com/office/drawing/2014/main" id="{A8EF3EF0-D985-9E4B-A7FB-02415146F862}"/>
                </a:ext>
              </a:extLst>
            </p:cNvPr>
            <p:cNvSpPr/>
            <p:nvPr/>
          </p:nvSpPr>
          <p:spPr>
            <a:xfrm>
              <a:off x="5457056" y="5103375"/>
              <a:ext cx="612000" cy="489004"/>
            </a:xfrm>
            <a:prstGeom prst="roundRect">
              <a:avLst>
                <a:gd name="adj" fmla="val 2303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grpSp>
      <p:grpSp>
        <p:nvGrpSpPr>
          <p:cNvPr id="20" name="그룹 19">
            <a:extLst>
              <a:ext uri="{FF2B5EF4-FFF2-40B4-BE49-F238E27FC236}">
                <a16:creationId xmlns:a16="http://schemas.microsoft.com/office/drawing/2014/main" id="{6DD36597-652E-CA43-93E7-1A6784DCFD6B}"/>
              </a:ext>
            </a:extLst>
          </p:cNvPr>
          <p:cNvGrpSpPr/>
          <p:nvPr/>
        </p:nvGrpSpPr>
        <p:grpSpPr>
          <a:xfrm>
            <a:off x="6248904" y="5103375"/>
            <a:ext cx="2052000" cy="489004"/>
            <a:chOff x="6537336" y="5123755"/>
            <a:chExt cx="2052000" cy="489004"/>
          </a:xfrm>
        </p:grpSpPr>
        <p:sp>
          <p:nvSpPr>
            <p:cNvPr id="17" name="모서리가 둥근 직사각형 16">
              <a:extLst>
                <a:ext uri="{FF2B5EF4-FFF2-40B4-BE49-F238E27FC236}">
                  <a16:creationId xmlns:a16="http://schemas.microsoft.com/office/drawing/2014/main" id="{3AE2D439-240F-EB40-99A3-B5CF7F0D69E1}"/>
                </a:ext>
              </a:extLst>
            </p:cNvPr>
            <p:cNvSpPr/>
            <p:nvPr/>
          </p:nvSpPr>
          <p:spPr>
            <a:xfrm>
              <a:off x="6537336" y="5123755"/>
              <a:ext cx="612000" cy="489004"/>
            </a:xfrm>
            <a:prstGeom prst="roundRect">
              <a:avLst>
                <a:gd name="adj" fmla="val 2303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sp>
          <p:nvSpPr>
            <p:cNvPr id="18" name="모서리가 둥근 직사각형 17">
              <a:extLst>
                <a:ext uri="{FF2B5EF4-FFF2-40B4-BE49-F238E27FC236}">
                  <a16:creationId xmlns:a16="http://schemas.microsoft.com/office/drawing/2014/main" id="{1AA124F2-532A-BE45-982F-C587DFC7FFA0}"/>
                </a:ext>
              </a:extLst>
            </p:cNvPr>
            <p:cNvSpPr/>
            <p:nvPr/>
          </p:nvSpPr>
          <p:spPr>
            <a:xfrm>
              <a:off x="7257336" y="5123755"/>
              <a:ext cx="612000" cy="489004"/>
            </a:xfrm>
            <a:prstGeom prst="roundRect">
              <a:avLst>
                <a:gd name="adj" fmla="val 2303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sp>
          <p:nvSpPr>
            <p:cNvPr id="19" name="모서리가 둥근 직사각형 18">
              <a:extLst>
                <a:ext uri="{FF2B5EF4-FFF2-40B4-BE49-F238E27FC236}">
                  <a16:creationId xmlns:a16="http://schemas.microsoft.com/office/drawing/2014/main" id="{F5BE1FAF-00AA-DF4F-86D0-A9EC84A37B5E}"/>
                </a:ext>
              </a:extLst>
            </p:cNvPr>
            <p:cNvSpPr/>
            <p:nvPr/>
          </p:nvSpPr>
          <p:spPr>
            <a:xfrm>
              <a:off x="7977336" y="5123755"/>
              <a:ext cx="612000" cy="489004"/>
            </a:xfrm>
            <a:prstGeom prst="roundRect">
              <a:avLst>
                <a:gd name="adj" fmla="val 2303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grpSp>
      <p:sp>
        <p:nvSpPr>
          <p:cNvPr id="28" name="TextBox 27">
            <a:extLst>
              <a:ext uri="{FF2B5EF4-FFF2-40B4-BE49-F238E27FC236}">
                <a16:creationId xmlns:a16="http://schemas.microsoft.com/office/drawing/2014/main" id="{73430C0A-92ED-F449-BFD3-C2DAC33BF996}"/>
              </a:ext>
            </a:extLst>
          </p:cNvPr>
          <p:cNvSpPr txBox="1"/>
          <p:nvPr/>
        </p:nvSpPr>
        <p:spPr>
          <a:xfrm>
            <a:off x="1377903" y="5629169"/>
            <a:ext cx="906017" cy="338554"/>
          </a:xfrm>
          <a:prstGeom prst="rect">
            <a:avLst/>
          </a:prstGeom>
          <a:noFill/>
        </p:spPr>
        <p:txBody>
          <a:bodyPr wrap="none" rtlCol="0">
            <a:spAutoFit/>
          </a:bodyPr>
          <a:lstStyle/>
          <a:p>
            <a:pPr algn="ctr"/>
            <a:r>
              <a:rPr kumimoji="1" lang="en-US" altLang="ko-KR" sz="1600" dirty="0"/>
              <a:t>Node A</a:t>
            </a:r>
            <a:endParaRPr kumimoji="1" lang="ko-KR" altLang="en-US" sz="1600" dirty="0"/>
          </a:p>
        </p:txBody>
      </p:sp>
      <p:sp>
        <p:nvSpPr>
          <p:cNvPr id="31" name="TextBox 30">
            <a:extLst>
              <a:ext uri="{FF2B5EF4-FFF2-40B4-BE49-F238E27FC236}">
                <a16:creationId xmlns:a16="http://schemas.microsoft.com/office/drawing/2014/main" id="{FED4CA26-8CC4-ED42-96D7-03ADFE8393BD}"/>
              </a:ext>
            </a:extLst>
          </p:cNvPr>
          <p:cNvSpPr txBox="1"/>
          <p:nvPr/>
        </p:nvSpPr>
        <p:spPr>
          <a:xfrm>
            <a:off x="3905687" y="5629169"/>
            <a:ext cx="906017" cy="338554"/>
          </a:xfrm>
          <a:prstGeom prst="rect">
            <a:avLst/>
          </a:prstGeom>
          <a:noFill/>
        </p:spPr>
        <p:txBody>
          <a:bodyPr wrap="none" rtlCol="0">
            <a:spAutoFit/>
          </a:bodyPr>
          <a:lstStyle/>
          <a:p>
            <a:pPr algn="ctr"/>
            <a:r>
              <a:rPr kumimoji="1" lang="en-US" altLang="ko-KR" sz="1600" dirty="0"/>
              <a:t>Node B</a:t>
            </a:r>
            <a:endParaRPr kumimoji="1" lang="ko-KR" altLang="en-US" sz="1600" dirty="0"/>
          </a:p>
        </p:txBody>
      </p:sp>
      <p:cxnSp>
        <p:nvCxnSpPr>
          <p:cNvPr id="52" name="구부러진 연결선[U] 51">
            <a:extLst>
              <a:ext uri="{FF2B5EF4-FFF2-40B4-BE49-F238E27FC236}">
                <a16:creationId xmlns:a16="http://schemas.microsoft.com/office/drawing/2014/main" id="{B368125B-BDFB-1B40-8619-1A2B0583A51C}"/>
              </a:ext>
            </a:extLst>
          </p:cNvPr>
          <p:cNvCxnSpPr>
            <a:cxnSpLocks/>
            <a:stCxn id="7" idx="2"/>
            <a:endCxn id="13" idx="0"/>
          </p:cNvCxnSpPr>
          <p:nvPr/>
        </p:nvCxnSpPr>
        <p:spPr>
          <a:xfrm rot="5400000">
            <a:off x="3261046" y="3432734"/>
            <a:ext cx="1533498" cy="1807784"/>
          </a:xfrm>
          <a:prstGeom prst="curvedConnector3">
            <a:avLst>
              <a:gd name="adj1" fmla="val 50000"/>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63" name="타원 62">
            <a:extLst>
              <a:ext uri="{FF2B5EF4-FFF2-40B4-BE49-F238E27FC236}">
                <a16:creationId xmlns:a16="http://schemas.microsoft.com/office/drawing/2014/main" id="{DE6FA420-9FD1-1843-8BC3-B1F8D5A095E1}"/>
              </a:ext>
            </a:extLst>
          </p:cNvPr>
          <p:cNvSpPr/>
          <p:nvPr/>
        </p:nvSpPr>
        <p:spPr>
          <a:xfrm>
            <a:off x="3390947" y="3220987"/>
            <a:ext cx="144016" cy="1440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endParaRPr>
          </a:p>
        </p:txBody>
      </p:sp>
      <p:sp>
        <p:nvSpPr>
          <p:cNvPr id="65" name="모서리가 둥근 사각형 설명선[R] 64">
            <a:extLst>
              <a:ext uri="{FF2B5EF4-FFF2-40B4-BE49-F238E27FC236}">
                <a16:creationId xmlns:a16="http://schemas.microsoft.com/office/drawing/2014/main" id="{2A005F94-A07B-BB4D-9136-5E8C3E49F925}"/>
              </a:ext>
            </a:extLst>
          </p:cNvPr>
          <p:cNvSpPr/>
          <p:nvPr/>
        </p:nvSpPr>
        <p:spPr>
          <a:xfrm>
            <a:off x="3492542" y="2506783"/>
            <a:ext cx="1206996" cy="455735"/>
          </a:xfrm>
          <a:prstGeom prst="wedgeRoundRectCallout">
            <a:avLst>
              <a:gd name="adj1" fmla="val -48923"/>
              <a:gd name="adj2" fmla="val 114352"/>
              <a:gd name="adj3" fmla="val 16667"/>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dirty="0" err="1">
                <a:solidFill>
                  <a:schemeClr val="tx1"/>
                </a:solidFill>
              </a:rPr>
              <a:t>ClusterIP</a:t>
            </a:r>
            <a:endParaRPr kumimoji="1" lang="ko-KR" altLang="en-US" sz="1600" b="1" dirty="0">
              <a:solidFill>
                <a:schemeClr val="tx1"/>
              </a:solidFill>
            </a:endParaRPr>
          </a:p>
        </p:txBody>
      </p:sp>
      <p:sp>
        <p:nvSpPr>
          <p:cNvPr id="70" name="모서리가 둥근 직사각형 69">
            <a:extLst>
              <a:ext uri="{FF2B5EF4-FFF2-40B4-BE49-F238E27FC236}">
                <a16:creationId xmlns:a16="http://schemas.microsoft.com/office/drawing/2014/main" id="{D02DAB0F-AC5C-B74C-BA40-45883CF0000F}"/>
              </a:ext>
            </a:extLst>
          </p:cNvPr>
          <p:cNvSpPr/>
          <p:nvPr/>
        </p:nvSpPr>
        <p:spPr>
          <a:xfrm>
            <a:off x="1352600" y="3068960"/>
            <a:ext cx="1183531" cy="44807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Client</a:t>
            </a:r>
            <a:endParaRPr kumimoji="1" lang="ko-KR" altLang="en-US" sz="1600" dirty="0">
              <a:solidFill>
                <a:schemeClr val="tx1"/>
              </a:solidFill>
            </a:endParaRPr>
          </a:p>
        </p:txBody>
      </p:sp>
      <p:cxnSp>
        <p:nvCxnSpPr>
          <p:cNvPr id="77" name="구부러진 연결선[U] 76">
            <a:extLst>
              <a:ext uri="{FF2B5EF4-FFF2-40B4-BE49-F238E27FC236}">
                <a16:creationId xmlns:a16="http://schemas.microsoft.com/office/drawing/2014/main" id="{7BF60205-F127-3642-B6D7-B71641266635}"/>
              </a:ext>
            </a:extLst>
          </p:cNvPr>
          <p:cNvCxnSpPr>
            <a:cxnSpLocks/>
            <a:stCxn id="70" idx="3"/>
            <a:endCxn id="63" idx="2"/>
          </p:cNvCxnSpPr>
          <p:nvPr/>
        </p:nvCxnSpPr>
        <p:spPr>
          <a:xfrm flipV="1">
            <a:off x="2536131" y="3292995"/>
            <a:ext cx="854816" cy="1"/>
          </a:xfrm>
          <a:prstGeom prst="curvedConnector3">
            <a:avLst>
              <a:gd name="adj1" fmla="val 50000"/>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85" name="구부러진 연결선[U] 84">
            <a:extLst>
              <a:ext uri="{FF2B5EF4-FFF2-40B4-BE49-F238E27FC236}">
                <a16:creationId xmlns:a16="http://schemas.microsoft.com/office/drawing/2014/main" id="{0820289A-83E9-8F41-8668-A11BCC92D276}"/>
              </a:ext>
            </a:extLst>
          </p:cNvPr>
          <p:cNvCxnSpPr>
            <a:cxnSpLocks/>
            <a:stCxn id="3" idx="3"/>
            <a:endCxn id="63" idx="2"/>
          </p:cNvCxnSpPr>
          <p:nvPr/>
        </p:nvCxnSpPr>
        <p:spPr>
          <a:xfrm>
            <a:off x="2335054" y="2132394"/>
            <a:ext cx="1055893" cy="1160601"/>
          </a:xfrm>
          <a:prstGeom prst="curvedConnector3">
            <a:avLst>
              <a:gd name="adj1" fmla="val 50000"/>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8" name="곱하기 87">
            <a:extLst>
              <a:ext uri="{FF2B5EF4-FFF2-40B4-BE49-F238E27FC236}">
                <a16:creationId xmlns:a16="http://schemas.microsoft.com/office/drawing/2014/main" id="{BC125AF2-C9FC-324C-9CEB-94E234429F9A}"/>
              </a:ext>
            </a:extLst>
          </p:cNvPr>
          <p:cNvSpPr/>
          <p:nvPr/>
        </p:nvSpPr>
        <p:spPr>
          <a:xfrm>
            <a:off x="2422818" y="2174778"/>
            <a:ext cx="873930" cy="922379"/>
          </a:xfrm>
          <a:prstGeom prst="mathMultiply">
            <a:avLst>
              <a:gd name="adj1" fmla="val 1067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endParaRPr>
          </a:p>
        </p:txBody>
      </p:sp>
      <p:cxnSp>
        <p:nvCxnSpPr>
          <p:cNvPr id="106" name="구부러진 연결선[U] 105">
            <a:extLst>
              <a:ext uri="{FF2B5EF4-FFF2-40B4-BE49-F238E27FC236}">
                <a16:creationId xmlns:a16="http://schemas.microsoft.com/office/drawing/2014/main" id="{D50401D2-391E-D34F-A6EE-A4EBDD939C3C}"/>
              </a:ext>
            </a:extLst>
          </p:cNvPr>
          <p:cNvCxnSpPr>
            <a:cxnSpLocks/>
            <a:stCxn id="7" idx="2"/>
            <a:endCxn id="16" idx="0"/>
          </p:cNvCxnSpPr>
          <p:nvPr/>
        </p:nvCxnSpPr>
        <p:spPr>
          <a:xfrm rot="16200000" flipH="1">
            <a:off x="4616546" y="3885017"/>
            <a:ext cx="1533498" cy="903217"/>
          </a:xfrm>
          <a:prstGeom prst="curvedConnector3">
            <a:avLst>
              <a:gd name="adj1" fmla="val 50000"/>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09" name="구부러진 연결선[U] 108">
            <a:extLst>
              <a:ext uri="{FF2B5EF4-FFF2-40B4-BE49-F238E27FC236}">
                <a16:creationId xmlns:a16="http://schemas.microsoft.com/office/drawing/2014/main" id="{21B280A0-83D6-8C49-9DF0-8E09D67C1AB1}"/>
              </a:ext>
            </a:extLst>
          </p:cNvPr>
          <p:cNvCxnSpPr>
            <a:cxnSpLocks/>
            <a:stCxn id="7" idx="2"/>
            <a:endCxn id="18" idx="0"/>
          </p:cNvCxnSpPr>
          <p:nvPr/>
        </p:nvCxnSpPr>
        <p:spPr>
          <a:xfrm rot="16200000" flipH="1">
            <a:off x="5336546" y="3165017"/>
            <a:ext cx="1533498" cy="2343217"/>
          </a:xfrm>
          <a:prstGeom prst="curvedConnector3">
            <a:avLst>
              <a:gd name="adj1" fmla="val 50000"/>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658557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C495CF-02B0-474A-9D33-4639CDED754D}"/>
              </a:ext>
            </a:extLst>
          </p:cNvPr>
          <p:cNvSpPr>
            <a:spLocks noGrp="1"/>
          </p:cNvSpPr>
          <p:nvPr>
            <p:ph type="title"/>
          </p:nvPr>
        </p:nvSpPr>
        <p:spPr/>
        <p:txBody>
          <a:bodyPr/>
          <a:lstStyle/>
          <a:p>
            <a:r>
              <a:rPr kumimoji="1" lang="en-US" altLang="ko-KR" dirty="0"/>
              <a:t>Service - </a:t>
            </a:r>
            <a:r>
              <a:rPr kumimoji="1" lang="en-US" altLang="ko-KR" dirty="0" err="1"/>
              <a:t>NodePort</a:t>
            </a:r>
            <a:endParaRPr kumimoji="1" lang="ko-KR" altLang="en-US" dirty="0"/>
          </a:p>
        </p:txBody>
      </p:sp>
      <p:pic>
        <p:nvPicPr>
          <p:cNvPr id="36" name="Picture 12" descr="\\Client\C$\Users\09594\Downloads\1483516839_cloud.png">
            <a:extLst>
              <a:ext uri="{FF2B5EF4-FFF2-40B4-BE49-F238E27FC236}">
                <a16:creationId xmlns:a16="http://schemas.microsoft.com/office/drawing/2014/main" id="{654BF8A6-C872-414A-801D-568D812E6F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472" b="16513"/>
          <a:stretch/>
        </p:blipFill>
        <p:spPr bwMode="auto">
          <a:xfrm>
            <a:off x="776536" y="1700808"/>
            <a:ext cx="1558518" cy="86317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6BDD349A-CEF7-FE46-9A68-8C0F614EBB2F}"/>
              </a:ext>
            </a:extLst>
          </p:cNvPr>
          <p:cNvSpPr txBox="1"/>
          <p:nvPr/>
        </p:nvSpPr>
        <p:spPr>
          <a:xfrm>
            <a:off x="1093071" y="1882391"/>
            <a:ext cx="925446" cy="584775"/>
          </a:xfrm>
          <a:prstGeom prst="rect">
            <a:avLst/>
          </a:prstGeom>
          <a:noFill/>
        </p:spPr>
        <p:txBody>
          <a:bodyPr wrap="none" rtlCol="0">
            <a:spAutoFit/>
          </a:bodyPr>
          <a:lstStyle/>
          <a:p>
            <a:pPr algn="ctr"/>
            <a:r>
              <a:rPr kumimoji="1" lang="en-US" altLang="ko-KR" sz="1600" dirty="0"/>
              <a:t>External</a:t>
            </a:r>
          </a:p>
          <a:p>
            <a:pPr algn="ctr"/>
            <a:r>
              <a:rPr kumimoji="1" lang="en-US" altLang="ko-KR" sz="1600" dirty="0"/>
              <a:t>Request</a:t>
            </a:r>
            <a:endParaRPr kumimoji="1" lang="ko-KR" altLang="en-US" sz="1600" dirty="0"/>
          </a:p>
        </p:txBody>
      </p:sp>
      <p:sp>
        <p:nvSpPr>
          <p:cNvPr id="38" name="모서리가 둥근 직사각형 37">
            <a:extLst>
              <a:ext uri="{FF2B5EF4-FFF2-40B4-BE49-F238E27FC236}">
                <a16:creationId xmlns:a16="http://schemas.microsoft.com/office/drawing/2014/main" id="{77B476BE-693F-564C-AA72-A2C3EA08D456}"/>
              </a:ext>
            </a:extLst>
          </p:cNvPr>
          <p:cNvSpPr/>
          <p:nvPr/>
        </p:nvSpPr>
        <p:spPr>
          <a:xfrm>
            <a:off x="1046969" y="2751988"/>
            <a:ext cx="7769436" cy="3557331"/>
          </a:xfrm>
          <a:prstGeom prst="roundRect">
            <a:avLst>
              <a:gd name="adj" fmla="val 412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600" dirty="0">
              <a:solidFill>
                <a:schemeClr val="tx1"/>
              </a:solidFill>
            </a:endParaRPr>
          </a:p>
        </p:txBody>
      </p:sp>
      <p:sp>
        <p:nvSpPr>
          <p:cNvPr id="39" name="TextBox 38">
            <a:extLst>
              <a:ext uri="{FF2B5EF4-FFF2-40B4-BE49-F238E27FC236}">
                <a16:creationId xmlns:a16="http://schemas.microsoft.com/office/drawing/2014/main" id="{55764574-CF10-B946-A022-56048B4A5FDB}"/>
              </a:ext>
            </a:extLst>
          </p:cNvPr>
          <p:cNvSpPr txBox="1"/>
          <p:nvPr/>
        </p:nvSpPr>
        <p:spPr>
          <a:xfrm>
            <a:off x="1132610" y="5970765"/>
            <a:ext cx="1202444" cy="338554"/>
          </a:xfrm>
          <a:prstGeom prst="rect">
            <a:avLst/>
          </a:prstGeom>
          <a:noFill/>
        </p:spPr>
        <p:txBody>
          <a:bodyPr wrap="none" rtlCol="0">
            <a:spAutoFit/>
          </a:bodyPr>
          <a:lstStyle/>
          <a:p>
            <a:pPr algn="ctr"/>
            <a:r>
              <a:rPr kumimoji="1" lang="en-US" altLang="ko-KR" sz="1600" dirty="0"/>
              <a:t>k8s Cluster</a:t>
            </a:r>
            <a:endParaRPr kumimoji="1" lang="ko-KR" altLang="en-US" sz="1600" dirty="0"/>
          </a:p>
        </p:txBody>
      </p:sp>
      <p:sp>
        <p:nvSpPr>
          <p:cNvPr id="40" name="모서리가 둥근 직사각형 39">
            <a:extLst>
              <a:ext uri="{FF2B5EF4-FFF2-40B4-BE49-F238E27FC236}">
                <a16:creationId xmlns:a16="http://schemas.microsoft.com/office/drawing/2014/main" id="{EAE6FD95-29B0-7B47-9D0C-8099AC2953FF}"/>
              </a:ext>
            </a:extLst>
          </p:cNvPr>
          <p:cNvSpPr/>
          <p:nvPr/>
        </p:nvSpPr>
        <p:spPr>
          <a:xfrm>
            <a:off x="1220372" y="3777465"/>
            <a:ext cx="2374129" cy="2193300"/>
          </a:xfrm>
          <a:prstGeom prst="roundRect">
            <a:avLst>
              <a:gd name="adj" fmla="val 412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600" dirty="0">
              <a:solidFill>
                <a:schemeClr val="tx1"/>
              </a:solidFill>
            </a:endParaRPr>
          </a:p>
        </p:txBody>
      </p:sp>
      <p:sp>
        <p:nvSpPr>
          <p:cNvPr id="41" name="모서리가 둥근 직사각형 40">
            <a:extLst>
              <a:ext uri="{FF2B5EF4-FFF2-40B4-BE49-F238E27FC236}">
                <a16:creationId xmlns:a16="http://schemas.microsoft.com/office/drawing/2014/main" id="{109D2722-D320-9D4C-9B01-19431C071ADA}"/>
              </a:ext>
            </a:extLst>
          </p:cNvPr>
          <p:cNvSpPr/>
          <p:nvPr/>
        </p:nvSpPr>
        <p:spPr>
          <a:xfrm>
            <a:off x="3462955" y="3080873"/>
            <a:ext cx="2937464" cy="489004"/>
          </a:xfrm>
          <a:prstGeom prst="roundRect">
            <a:avLst>
              <a:gd name="adj" fmla="val 2303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Service</a:t>
            </a:r>
            <a:endParaRPr kumimoji="1" lang="ko-KR" altLang="en-US" sz="1600" dirty="0">
              <a:solidFill>
                <a:schemeClr val="tx1"/>
              </a:solidFill>
            </a:endParaRPr>
          </a:p>
        </p:txBody>
      </p:sp>
      <p:grpSp>
        <p:nvGrpSpPr>
          <p:cNvPr id="42" name="그룹 41">
            <a:extLst>
              <a:ext uri="{FF2B5EF4-FFF2-40B4-BE49-F238E27FC236}">
                <a16:creationId xmlns:a16="http://schemas.microsoft.com/office/drawing/2014/main" id="{4B29B488-3A48-0643-99A0-524C92F3CE90}"/>
              </a:ext>
            </a:extLst>
          </p:cNvPr>
          <p:cNvGrpSpPr/>
          <p:nvPr/>
        </p:nvGrpSpPr>
        <p:grpSpPr>
          <a:xfrm>
            <a:off x="1377903" y="5103375"/>
            <a:ext cx="2052000" cy="489004"/>
            <a:chOff x="1377903" y="5103375"/>
            <a:chExt cx="2052000" cy="489004"/>
          </a:xfrm>
        </p:grpSpPr>
        <p:sp>
          <p:nvSpPr>
            <p:cNvPr id="44" name="모서리가 둥근 직사각형 43">
              <a:extLst>
                <a:ext uri="{FF2B5EF4-FFF2-40B4-BE49-F238E27FC236}">
                  <a16:creationId xmlns:a16="http://schemas.microsoft.com/office/drawing/2014/main" id="{7237B9C3-BC8C-9347-9377-7AD1EADF6160}"/>
                </a:ext>
              </a:extLst>
            </p:cNvPr>
            <p:cNvSpPr/>
            <p:nvPr/>
          </p:nvSpPr>
          <p:spPr>
            <a:xfrm>
              <a:off x="1377903" y="5103375"/>
              <a:ext cx="612000" cy="489004"/>
            </a:xfrm>
            <a:prstGeom prst="roundRect">
              <a:avLst>
                <a:gd name="adj" fmla="val 2303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sp>
          <p:nvSpPr>
            <p:cNvPr id="45" name="모서리가 둥근 직사각형 44">
              <a:extLst>
                <a:ext uri="{FF2B5EF4-FFF2-40B4-BE49-F238E27FC236}">
                  <a16:creationId xmlns:a16="http://schemas.microsoft.com/office/drawing/2014/main" id="{1983A649-8F0E-7446-BFEE-4DBDF8AD61D8}"/>
                </a:ext>
              </a:extLst>
            </p:cNvPr>
            <p:cNvSpPr/>
            <p:nvPr/>
          </p:nvSpPr>
          <p:spPr>
            <a:xfrm>
              <a:off x="2097903" y="5103375"/>
              <a:ext cx="612000" cy="489004"/>
            </a:xfrm>
            <a:prstGeom prst="roundRect">
              <a:avLst>
                <a:gd name="adj" fmla="val 2303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sp>
          <p:nvSpPr>
            <p:cNvPr id="46" name="모서리가 둥근 직사각형 45">
              <a:extLst>
                <a:ext uri="{FF2B5EF4-FFF2-40B4-BE49-F238E27FC236}">
                  <a16:creationId xmlns:a16="http://schemas.microsoft.com/office/drawing/2014/main" id="{FA29A3F1-9FD3-B644-904C-202F132D7CBF}"/>
                </a:ext>
              </a:extLst>
            </p:cNvPr>
            <p:cNvSpPr/>
            <p:nvPr/>
          </p:nvSpPr>
          <p:spPr>
            <a:xfrm>
              <a:off x="2817903" y="5103375"/>
              <a:ext cx="612000" cy="489004"/>
            </a:xfrm>
            <a:prstGeom prst="roundRect">
              <a:avLst>
                <a:gd name="adj" fmla="val 2303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grpSp>
      <p:sp>
        <p:nvSpPr>
          <p:cNvPr id="47" name="모서리가 둥근 직사각형 46">
            <a:extLst>
              <a:ext uri="{FF2B5EF4-FFF2-40B4-BE49-F238E27FC236}">
                <a16:creationId xmlns:a16="http://schemas.microsoft.com/office/drawing/2014/main" id="{DF678A1C-47CC-FE4C-A7B2-C8D14A359F77}"/>
              </a:ext>
            </a:extLst>
          </p:cNvPr>
          <p:cNvSpPr/>
          <p:nvPr/>
        </p:nvSpPr>
        <p:spPr>
          <a:xfrm>
            <a:off x="3744445" y="3775944"/>
            <a:ext cx="4880963" cy="2193300"/>
          </a:xfrm>
          <a:prstGeom prst="roundRect">
            <a:avLst>
              <a:gd name="adj" fmla="val 412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600" dirty="0">
              <a:solidFill>
                <a:schemeClr val="tx1"/>
              </a:solidFill>
            </a:endParaRPr>
          </a:p>
        </p:txBody>
      </p:sp>
      <p:grpSp>
        <p:nvGrpSpPr>
          <p:cNvPr id="49" name="그룹 48">
            <a:extLst>
              <a:ext uri="{FF2B5EF4-FFF2-40B4-BE49-F238E27FC236}">
                <a16:creationId xmlns:a16="http://schemas.microsoft.com/office/drawing/2014/main" id="{A81279D3-C10F-6B44-9155-8303F416DE53}"/>
              </a:ext>
            </a:extLst>
          </p:cNvPr>
          <p:cNvGrpSpPr/>
          <p:nvPr/>
        </p:nvGrpSpPr>
        <p:grpSpPr>
          <a:xfrm>
            <a:off x="4088904" y="5103375"/>
            <a:ext cx="2052000" cy="489004"/>
            <a:chOff x="4017056" y="5103375"/>
            <a:chExt cx="2052000" cy="489004"/>
          </a:xfrm>
        </p:grpSpPr>
        <p:sp>
          <p:nvSpPr>
            <p:cNvPr id="50" name="모서리가 둥근 직사각형 49">
              <a:extLst>
                <a:ext uri="{FF2B5EF4-FFF2-40B4-BE49-F238E27FC236}">
                  <a16:creationId xmlns:a16="http://schemas.microsoft.com/office/drawing/2014/main" id="{F82CF6AD-0C91-334E-9E7C-9A38E8405F3F}"/>
                </a:ext>
              </a:extLst>
            </p:cNvPr>
            <p:cNvSpPr/>
            <p:nvPr/>
          </p:nvSpPr>
          <p:spPr>
            <a:xfrm>
              <a:off x="4017056" y="5103375"/>
              <a:ext cx="612000" cy="489004"/>
            </a:xfrm>
            <a:prstGeom prst="roundRect">
              <a:avLst>
                <a:gd name="adj" fmla="val 2303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sp>
          <p:nvSpPr>
            <p:cNvPr id="51" name="모서리가 둥근 직사각형 50">
              <a:extLst>
                <a:ext uri="{FF2B5EF4-FFF2-40B4-BE49-F238E27FC236}">
                  <a16:creationId xmlns:a16="http://schemas.microsoft.com/office/drawing/2014/main" id="{CCF81800-DEE5-9041-A398-AEE8E344F658}"/>
                </a:ext>
              </a:extLst>
            </p:cNvPr>
            <p:cNvSpPr/>
            <p:nvPr/>
          </p:nvSpPr>
          <p:spPr>
            <a:xfrm>
              <a:off x="4737056" y="5103375"/>
              <a:ext cx="612000" cy="489004"/>
            </a:xfrm>
            <a:prstGeom prst="roundRect">
              <a:avLst>
                <a:gd name="adj" fmla="val 2303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sp>
          <p:nvSpPr>
            <p:cNvPr id="52" name="모서리가 둥근 직사각형 51">
              <a:extLst>
                <a:ext uri="{FF2B5EF4-FFF2-40B4-BE49-F238E27FC236}">
                  <a16:creationId xmlns:a16="http://schemas.microsoft.com/office/drawing/2014/main" id="{5DAF86FB-ED3B-6748-A180-D44F86A8DC2D}"/>
                </a:ext>
              </a:extLst>
            </p:cNvPr>
            <p:cNvSpPr/>
            <p:nvPr/>
          </p:nvSpPr>
          <p:spPr>
            <a:xfrm>
              <a:off x="5457056" y="5103375"/>
              <a:ext cx="612000" cy="489004"/>
            </a:xfrm>
            <a:prstGeom prst="roundRect">
              <a:avLst>
                <a:gd name="adj" fmla="val 2303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grpSp>
      <p:grpSp>
        <p:nvGrpSpPr>
          <p:cNvPr id="53" name="그룹 52">
            <a:extLst>
              <a:ext uri="{FF2B5EF4-FFF2-40B4-BE49-F238E27FC236}">
                <a16:creationId xmlns:a16="http://schemas.microsoft.com/office/drawing/2014/main" id="{69DBCDF8-3F23-564E-8908-E39CB5D4EF05}"/>
              </a:ext>
            </a:extLst>
          </p:cNvPr>
          <p:cNvGrpSpPr/>
          <p:nvPr/>
        </p:nvGrpSpPr>
        <p:grpSpPr>
          <a:xfrm>
            <a:off x="6248904" y="5103375"/>
            <a:ext cx="2052000" cy="489004"/>
            <a:chOff x="6537336" y="5123755"/>
            <a:chExt cx="2052000" cy="489004"/>
          </a:xfrm>
        </p:grpSpPr>
        <p:sp>
          <p:nvSpPr>
            <p:cNvPr id="54" name="모서리가 둥근 직사각형 53">
              <a:extLst>
                <a:ext uri="{FF2B5EF4-FFF2-40B4-BE49-F238E27FC236}">
                  <a16:creationId xmlns:a16="http://schemas.microsoft.com/office/drawing/2014/main" id="{9E2CCB53-EBAB-B842-99D1-455C9CCE5E8E}"/>
                </a:ext>
              </a:extLst>
            </p:cNvPr>
            <p:cNvSpPr/>
            <p:nvPr/>
          </p:nvSpPr>
          <p:spPr>
            <a:xfrm>
              <a:off x="6537336" y="5123755"/>
              <a:ext cx="612000" cy="489004"/>
            </a:xfrm>
            <a:prstGeom prst="roundRect">
              <a:avLst>
                <a:gd name="adj" fmla="val 2303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sp>
          <p:nvSpPr>
            <p:cNvPr id="55" name="모서리가 둥근 직사각형 54">
              <a:extLst>
                <a:ext uri="{FF2B5EF4-FFF2-40B4-BE49-F238E27FC236}">
                  <a16:creationId xmlns:a16="http://schemas.microsoft.com/office/drawing/2014/main" id="{1CA1FE5E-8C3A-5749-8EDA-134A826DFFB9}"/>
                </a:ext>
              </a:extLst>
            </p:cNvPr>
            <p:cNvSpPr/>
            <p:nvPr/>
          </p:nvSpPr>
          <p:spPr>
            <a:xfrm>
              <a:off x="7257336" y="5123755"/>
              <a:ext cx="612000" cy="489004"/>
            </a:xfrm>
            <a:prstGeom prst="roundRect">
              <a:avLst>
                <a:gd name="adj" fmla="val 2303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sp>
          <p:nvSpPr>
            <p:cNvPr id="56" name="모서리가 둥근 직사각형 55">
              <a:extLst>
                <a:ext uri="{FF2B5EF4-FFF2-40B4-BE49-F238E27FC236}">
                  <a16:creationId xmlns:a16="http://schemas.microsoft.com/office/drawing/2014/main" id="{3A71A79E-C6F7-6F46-B23F-06C0D49863EE}"/>
                </a:ext>
              </a:extLst>
            </p:cNvPr>
            <p:cNvSpPr/>
            <p:nvPr/>
          </p:nvSpPr>
          <p:spPr>
            <a:xfrm>
              <a:off x="7977336" y="5123755"/>
              <a:ext cx="612000" cy="489004"/>
            </a:xfrm>
            <a:prstGeom prst="roundRect">
              <a:avLst>
                <a:gd name="adj" fmla="val 2303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grpSp>
      <p:sp>
        <p:nvSpPr>
          <p:cNvPr id="57" name="TextBox 56">
            <a:extLst>
              <a:ext uri="{FF2B5EF4-FFF2-40B4-BE49-F238E27FC236}">
                <a16:creationId xmlns:a16="http://schemas.microsoft.com/office/drawing/2014/main" id="{AE8DBE5F-E3D6-A44F-8F4E-C3C28F570759}"/>
              </a:ext>
            </a:extLst>
          </p:cNvPr>
          <p:cNvSpPr txBox="1"/>
          <p:nvPr/>
        </p:nvSpPr>
        <p:spPr>
          <a:xfrm>
            <a:off x="1377903" y="5629169"/>
            <a:ext cx="906017" cy="338554"/>
          </a:xfrm>
          <a:prstGeom prst="rect">
            <a:avLst/>
          </a:prstGeom>
          <a:noFill/>
        </p:spPr>
        <p:txBody>
          <a:bodyPr wrap="none" rtlCol="0">
            <a:spAutoFit/>
          </a:bodyPr>
          <a:lstStyle/>
          <a:p>
            <a:pPr algn="ctr"/>
            <a:r>
              <a:rPr kumimoji="1" lang="en-US" altLang="ko-KR" sz="1600" dirty="0"/>
              <a:t>Node A</a:t>
            </a:r>
            <a:endParaRPr kumimoji="1" lang="ko-KR" altLang="en-US" sz="1600" dirty="0"/>
          </a:p>
        </p:txBody>
      </p:sp>
      <p:sp>
        <p:nvSpPr>
          <p:cNvPr id="58" name="TextBox 57">
            <a:extLst>
              <a:ext uri="{FF2B5EF4-FFF2-40B4-BE49-F238E27FC236}">
                <a16:creationId xmlns:a16="http://schemas.microsoft.com/office/drawing/2014/main" id="{456ED922-A739-B54E-843F-34E22B35F44A}"/>
              </a:ext>
            </a:extLst>
          </p:cNvPr>
          <p:cNvSpPr txBox="1"/>
          <p:nvPr/>
        </p:nvSpPr>
        <p:spPr>
          <a:xfrm>
            <a:off x="3905687" y="5629169"/>
            <a:ext cx="906017" cy="338554"/>
          </a:xfrm>
          <a:prstGeom prst="rect">
            <a:avLst/>
          </a:prstGeom>
          <a:noFill/>
        </p:spPr>
        <p:txBody>
          <a:bodyPr wrap="none" rtlCol="0">
            <a:spAutoFit/>
          </a:bodyPr>
          <a:lstStyle/>
          <a:p>
            <a:pPr algn="ctr"/>
            <a:r>
              <a:rPr kumimoji="1" lang="en-US" altLang="ko-KR" sz="1600" dirty="0"/>
              <a:t>Node B</a:t>
            </a:r>
            <a:endParaRPr kumimoji="1" lang="ko-KR" altLang="en-US" sz="1600" dirty="0"/>
          </a:p>
        </p:txBody>
      </p:sp>
      <p:cxnSp>
        <p:nvCxnSpPr>
          <p:cNvPr id="59" name="구부러진 연결선[U] 58">
            <a:extLst>
              <a:ext uri="{FF2B5EF4-FFF2-40B4-BE49-F238E27FC236}">
                <a16:creationId xmlns:a16="http://schemas.microsoft.com/office/drawing/2014/main" id="{317BF160-EEDE-E347-B286-45E4382F0437}"/>
              </a:ext>
            </a:extLst>
          </p:cNvPr>
          <p:cNvCxnSpPr>
            <a:cxnSpLocks/>
            <a:stCxn id="60" idx="6"/>
            <a:endCxn id="41" idx="1"/>
          </p:cNvCxnSpPr>
          <p:nvPr/>
        </p:nvCxnSpPr>
        <p:spPr>
          <a:xfrm flipV="1">
            <a:off x="2397553" y="3325375"/>
            <a:ext cx="1065402" cy="456309"/>
          </a:xfrm>
          <a:prstGeom prst="curvedConnector3">
            <a:avLst>
              <a:gd name="adj1" fmla="val 50000"/>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60" name="타원 59">
            <a:extLst>
              <a:ext uri="{FF2B5EF4-FFF2-40B4-BE49-F238E27FC236}">
                <a16:creationId xmlns:a16="http://schemas.microsoft.com/office/drawing/2014/main" id="{61A1ADD5-6408-8446-9B21-15FF6CE51C9D}"/>
              </a:ext>
            </a:extLst>
          </p:cNvPr>
          <p:cNvSpPr/>
          <p:nvPr/>
        </p:nvSpPr>
        <p:spPr>
          <a:xfrm>
            <a:off x="2253537" y="3709676"/>
            <a:ext cx="144016" cy="1440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endParaRPr>
          </a:p>
        </p:txBody>
      </p:sp>
      <p:sp>
        <p:nvSpPr>
          <p:cNvPr id="61" name="모서리가 둥근 사각형 설명선[R] 60">
            <a:extLst>
              <a:ext uri="{FF2B5EF4-FFF2-40B4-BE49-F238E27FC236}">
                <a16:creationId xmlns:a16="http://schemas.microsoft.com/office/drawing/2014/main" id="{CD6A4293-5281-3247-BDA5-DFDA63FDDCEB}"/>
              </a:ext>
            </a:extLst>
          </p:cNvPr>
          <p:cNvSpPr/>
          <p:nvPr/>
        </p:nvSpPr>
        <p:spPr>
          <a:xfrm>
            <a:off x="590234" y="3201302"/>
            <a:ext cx="1206996" cy="455735"/>
          </a:xfrm>
          <a:prstGeom prst="wedgeRoundRectCallout">
            <a:avLst>
              <a:gd name="adj1" fmla="val 90677"/>
              <a:gd name="adj2" fmla="val 87300"/>
              <a:gd name="adj3" fmla="val 16667"/>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dirty="0" err="1">
                <a:solidFill>
                  <a:schemeClr val="tx1"/>
                </a:solidFill>
              </a:rPr>
              <a:t>NodePort</a:t>
            </a:r>
            <a:endParaRPr kumimoji="1" lang="ko-KR" altLang="en-US" sz="1600" b="1" dirty="0">
              <a:solidFill>
                <a:schemeClr val="tx1"/>
              </a:solidFill>
            </a:endParaRPr>
          </a:p>
        </p:txBody>
      </p:sp>
      <p:cxnSp>
        <p:nvCxnSpPr>
          <p:cNvPr id="64" name="구부러진 연결선[U] 63">
            <a:extLst>
              <a:ext uri="{FF2B5EF4-FFF2-40B4-BE49-F238E27FC236}">
                <a16:creationId xmlns:a16="http://schemas.microsoft.com/office/drawing/2014/main" id="{7D94C844-9372-A143-80EC-B49908C5F034}"/>
              </a:ext>
            </a:extLst>
          </p:cNvPr>
          <p:cNvCxnSpPr>
            <a:cxnSpLocks/>
            <a:stCxn id="36" idx="3"/>
            <a:endCxn id="60" idx="2"/>
          </p:cNvCxnSpPr>
          <p:nvPr/>
        </p:nvCxnSpPr>
        <p:spPr>
          <a:xfrm flipH="1">
            <a:off x="2253537" y="2132394"/>
            <a:ext cx="81517" cy="1649290"/>
          </a:xfrm>
          <a:prstGeom prst="curvedConnector5">
            <a:avLst>
              <a:gd name="adj1" fmla="val -280432"/>
              <a:gd name="adj2" fmla="val 60901"/>
              <a:gd name="adj3" fmla="val 380432"/>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75" name="타원 74">
            <a:extLst>
              <a:ext uri="{FF2B5EF4-FFF2-40B4-BE49-F238E27FC236}">
                <a16:creationId xmlns:a16="http://schemas.microsoft.com/office/drawing/2014/main" id="{9B944F1D-07F5-6344-B4C9-1D52B7438288}"/>
              </a:ext>
            </a:extLst>
          </p:cNvPr>
          <p:cNvSpPr/>
          <p:nvPr/>
        </p:nvSpPr>
        <p:spPr>
          <a:xfrm>
            <a:off x="3390947" y="3220987"/>
            <a:ext cx="144016" cy="1440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endParaRPr>
          </a:p>
        </p:txBody>
      </p:sp>
      <p:sp>
        <p:nvSpPr>
          <p:cNvPr id="76" name="모서리가 둥근 사각형 설명선[R] 75">
            <a:extLst>
              <a:ext uri="{FF2B5EF4-FFF2-40B4-BE49-F238E27FC236}">
                <a16:creationId xmlns:a16="http://schemas.microsoft.com/office/drawing/2014/main" id="{FBD47213-E69C-3946-BA3C-4BB2D07CA633}"/>
              </a:ext>
            </a:extLst>
          </p:cNvPr>
          <p:cNvSpPr/>
          <p:nvPr/>
        </p:nvSpPr>
        <p:spPr>
          <a:xfrm>
            <a:off x="3492542" y="2506783"/>
            <a:ext cx="1206996" cy="455735"/>
          </a:xfrm>
          <a:prstGeom prst="wedgeRoundRectCallout">
            <a:avLst>
              <a:gd name="adj1" fmla="val -48923"/>
              <a:gd name="adj2" fmla="val 114352"/>
              <a:gd name="adj3" fmla="val 166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dirty="0" err="1">
                <a:solidFill>
                  <a:schemeClr val="tx1"/>
                </a:solidFill>
              </a:rPr>
              <a:t>ClusterIP</a:t>
            </a:r>
            <a:endParaRPr kumimoji="1" lang="ko-KR" altLang="en-US" sz="1600" b="1" dirty="0">
              <a:solidFill>
                <a:schemeClr val="tx1"/>
              </a:solidFill>
            </a:endParaRPr>
          </a:p>
        </p:txBody>
      </p:sp>
      <p:cxnSp>
        <p:nvCxnSpPr>
          <p:cNvPr id="77" name="구부러진 연결선[U] 76">
            <a:extLst>
              <a:ext uri="{FF2B5EF4-FFF2-40B4-BE49-F238E27FC236}">
                <a16:creationId xmlns:a16="http://schemas.microsoft.com/office/drawing/2014/main" id="{BA48C615-B3F5-B944-AF85-7E3E97A59EF8}"/>
              </a:ext>
            </a:extLst>
          </p:cNvPr>
          <p:cNvCxnSpPr>
            <a:cxnSpLocks/>
          </p:cNvCxnSpPr>
          <p:nvPr/>
        </p:nvCxnSpPr>
        <p:spPr>
          <a:xfrm rot="5400000">
            <a:off x="3261046" y="3432734"/>
            <a:ext cx="1533498" cy="1807784"/>
          </a:xfrm>
          <a:prstGeom prst="curvedConnector3">
            <a:avLst>
              <a:gd name="adj1" fmla="val 50000"/>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78" name="구부러진 연결선[U] 77">
            <a:extLst>
              <a:ext uri="{FF2B5EF4-FFF2-40B4-BE49-F238E27FC236}">
                <a16:creationId xmlns:a16="http://schemas.microsoft.com/office/drawing/2014/main" id="{B5897E2F-A506-5140-9B4F-C47C9EDCF625}"/>
              </a:ext>
            </a:extLst>
          </p:cNvPr>
          <p:cNvCxnSpPr>
            <a:cxnSpLocks/>
          </p:cNvCxnSpPr>
          <p:nvPr/>
        </p:nvCxnSpPr>
        <p:spPr>
          <a:xfrm rot="16200000" flipH="1">
            <a:off x="4616546" y="3885017"/>
            <a:ext cx="1533498" cy="903217"/>
          </a:xfrm>
          <a:prstGeom prst="curvedConnector3">
            <a:avLst>
              <a:gd name="adj1" fmla="val 50000"/>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79" name="구부러진 연결선[U] 78">
            <a:extLst>
              <a:ext uri="{FF2B5EF4-FFF2-40B4-BE49-F238E27FC236}">
                <a16:creationId xmlns:a16="http://schemas.microsoft.com/office/drawing/2014/main" id="{4C7C5E2C-0A7D-6746-86E2-5F5C258171A6}"/>
              </a:ext>
            </a:extLst>
          </p:cNvPr>
          <p:cNvCxnSpPr>
            <a:cxnSpLocks/>
          </p:cNvCxnSpPr>
          <p:nvPr/>
        </p:nvCxnSpPr>
        <p:spPr>
          <a:xfrm rot="16200000" flipH="1">
            <a:off x="5336546" y="3165017"/>
            <a:ext cx="1533498" cy="2343217"/>
          </a:xfrm>
          <a:prstGeom prst="curvedConnector3">
            <a:avLst>
              <a:gd name="adj1" fmla="val 50000"/>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221502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C495CF-02B0-474A-9D33-4639CDED754D}"/>
              </a:ext>
            </a:extLst>
          </p:cNvPr>
          <p:cNvSpPr>
            <a:spLocks noGrp="1"/>
          </p:cNvSpPr>
          <p:nvPr>
            <p:ph type="title"/>
          </p:nvPr>
        </p:nvSpPr>
        <p:spPr/>
        <p:txBody>
          <a:bodyPr/>
          <a:lstStyle/>
          <a:p>
            <a:r>
              <a:rPr kumimoji="1" lang="en-US" altLang="ko-KR" dirty="0"/>
              <a:t>Service - </a:t>
            </a:r>
            <a:r>
              <a:rPr kumimoji="1" lang="en-US" altLang="ko-KR" dirty="0" err="1"/>
              <a:t>LoadBalancer</a:t>
            </a:r>
            <a:endParaRPr kumimoji="1" lang="ko-KR" altLang="en-US" dirty="0"/>
          </a:p>
        </p:txBody>
      </p:sp>
      <p:pic>
        <p:nvPicPr>
          <p:cNvPr id="72" name="Picture 12" descr="\\Client\C$\Users\09594\Downloads\1483516839_cloud.png">
            <a:extLst>
              <a:ext uri="{FF2B5EF4-FFF2-40B4-BE49-F238E27FC236}">
                <a16:creationId xmlns:a16="http://schemas.microsoft.com/office/drawing/2014/main" id="{6853DE0A-3512-E74C-9DD0-36ABD9B346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472" b="16513"/>
          <a:stretch/>
        </p:blipFill>
        <p:spPr bwMode="auto">
          <a:xfrm>
            <a:off x="776536" y="1700808"/>
            <a:ext cx="1558518" cy="863172"/>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550B5FB8-1149-1F40-BF8E-DE679C666422}"/>
              </a:ext>
            </a:extLst>
          </p:cNvPr>
          <p:cNvSpPr txBox="1"/>
          <p:nvPr/>
        </p:nvSpPr>
        <p:spPr>
          <a:xfrm>
            <a:off x="1093071" y="1882391"/>
            <a:ext cx="925446" cy="584775"/>
          </a:xfrm>
          <a:prstGeom prst="rect">
            <a:avLst/>
          </a:prstGeom>
          <a:noFill/>
        </p:spPr>
        <p:txBody>
          <a:bodyPr wrap="none" rtlCol="0">
            <a:spAutoFit/>
          </a:bodyPr>
          <a:lstStyle/>
          <a:p>
            <a:pPr algn="ctr"/>
            <a:r>
              <a:rPr kumimoji="1" lang="en-US" altLang="ko-KR" sz="1600" dirty="0"/>
              <a:t>External</a:t>
            </a:r>
          </a:p>
          <a:p>
            <a:pPr algn="ctr"/>
            <a:r>
              <a:rPr kumimoji="1" lang="en-US" altLang="ko-KR" sz="1600" dirty="0"/>
              <a:t>Request</a:t>
            </a:r>
            <a:endParaRPr kumimoji="1" lang="ko-KR" altLang="en-US" sz="1600" dirty="0"/>
          </a:p>
        </p:txBody>
      </p:sp>
      <p:sp>
        <p:nvSpPr>
          <p:cNvPr id="74" name="모서리가 둥근 직사각형 73">
            <a:extLst>
              <a:ext uri="{FF2B5EF4-FFF2-40B4-BE49-F238E27FC236}">
                <a16:creationId xmlns:a16="http://schemas.microsoft.com/office/drawing/2014/main" id="{67BBA323-6BE8-5E40-9A39-AE2BAF3C7169}"/>
              </a:ext>
            </a:extLst>
          </p:cNvPr>
          <p:cNvSpPr/>
          <p:nvPr/>
        </p:nvSpPr>
        <p:spPr>
          <a:xfrm>
            <a:off x="1046969" y="2751988"/>
            <a:ext cx="7769436" cy="3557331"/>
          </a:xfrm>
          <a:prstGeom prst="roundRect">
            <a:avLst>
              <a:gd name="adj" fmla="val 412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600" dirty="0">
              <a:solidFill>
                <a:schemeClr val="tx1"/>
              </a:solidFill>
            </a:endParaRPr>
          </a:p>
        </p:txBody>
      </p:sp>
      <p:sp>
        <p:nvSpPr>
          <p:cNvPr id="75" name="TextBox 74">
            <a:extLst>
              <a:ext uri="{FF2B5EF4-FFF2-40B4-BE49-F238E27FC236}">
                <a16:creationId xmlns:a16="http://schemas.microsoft.com/office/drawing/2014/main" id="{5B9355B0-0AE3-9F40-B8C7-4DD23BDEA2CF}"/>
              </a:ext>
            </a:extLst>
          </p:cNvPr>
          <p:cNvSpPr txBox="1"/>
          <p:nvPr/>
        </p:nvSpPr>
        <p:spPr>
          <a:xfrm>
            <a:off x="1132610" y="5970765"/>
            <a:ext cx="1202444" cy="338554"/>
          </a:xfrm>
          <a:prstGeom prst="rect">
            <a:avLst/>
          </a:prstGeom>
          <a:noFill/>
        </p:spPr>
        <p:txBody>
          <a:bodyPr wrap="none" rtlCol="0">
            <a:spAutoFit/>
          </a:bodyPr>
          <a:lstStyle/>
          <a:p>
            <a:pPr algn="ctr"/>
            <a:r>
              <a:rPr kumimoji="1" lang="en-US" altLang="ko-KR" sz="1600" dirty="0"/>
              <a:t>k8s Cluster</a:t>
            </a:r>
            <a:endParaRPr kumimoji="1" lang="ko-KR" altLang="en-US" sz="1600" dirty="0"/>
          </a:p>
        </p:txBody>
      </p:sp>
      <p:sp>
        <p:nvSpPr>
          <p:cNvPr id="76" name="모서리가 둥근 직사각형 75">
            <a:extLst>
              <a:ext uri="{FF2B5EF4-FFF2-40B4-BE49-F238E27FC236}">
                <a16:creationId xmlns:a16="http://schemas.microsoft.com/office/drawing/2014/main" id="{B126BE67-CE13-E644-B4E5-4B75B751E65D}"/>
              </a:ext>
            </a:extLst>
          </p:cNvPr>
          <p:cNvSpPr/>
          <p:nvPr/>
        </p:nvSpPr>
        <p:spPr>
          <a:xfrm>
            <a:off x="1220372" y="3777465"/>
            <a:ext cx="2374129" cy="2193300"/>
          </a:xfrm>
          <a:prstGeom prst="roundRect">
            <a:avLst>
              <a:gd name="adj" fmla="val 412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600" dirty="0">
              <a:solidFill>
                <a:schemeClr val="tx1"/>
              </a:solidFill>
            </a:endParaRPr>
          </a:p>
        </p:txBody>
      </p:sp>
      <p:sp>
        <p:nvSpPr>
          <p:cNvPr id="77" name="모서리가 둥근 직사각형 76">
            <a:extLst>
              <a:ext uri="{FF2B5EF4-FFF2-40B4-BE49-F238E27FC236}">
                <a16:creationId xmlns:a16="http://schemas.microsoft.com/office/drawing/2014/main" id="{9612637A-57B6-A94D-BAC6-58A2F414900F}"/>
              </a:ext>
            </a:extLst>
          </p:cNvPr>
          <p:cNvSpPr/>
          <p:nvPr/>
        </p:nvSpPr>
        <p:spPr>
          <a:xfrm>
            <a:off x="3462955" y="3080873"/>
            <a:ext cx="2937464" cy="489004"/>
          </a:xfrm>
          <a:prstGeom prst="roundRect">
            <a:avLst>
              <a:gd name="adj" fmla="val 2303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Service</a:t>
            </a:r>
            <a:endParaRPr kumimoji="1" lang="ko-KR" altLang="en-US" sz="1600" dirty="0">
              <a:solidFill>
                <a:schemeClr val="tx1"/>
              </a:solidFill>
            </a:endParaRPr>
          </a:p>
        </p:txBody>
      </p:sp>
      <p:grpSp>
        <p:nvGrpSpPr>
          <p:cNvPr id="78" name="그룹 77">
            <a:extLst>
              <a:ext uri="{FF2B5EF4-FFF2-40B4-BE49-F238E27FC236}">
                <a16:creationId xmlns:a16="http://schemas.microsoft.com/office/drawing/2014/main" id="{4A346CD1-D937-0847-8F2C-40D29085FC5E}"/>
              </a:ext>
            </a:extLst>
          </p:cNvPr>
          <p:cNvGrpSpPr/>
          <p:nvPr/>
        </p:nvGrpSpPr>
        <p:grpSpPr>
          <a:xfrm>
            <a:off x="1377903" y="5103375"/>
            <a:ext cx="2052000" cy="489004"/>
            <a:chOff x="1377903" y="5103375"/>
            <a:chExt cx="2052000" cy="489004"/>
          </a:xfrm>
        </p:grpSpPr>
        <p:sp>
          <p:nvSpPr>
            <p:cNvPr id="79" name="모서리가 둥근 직사각형 78">
              <a:extLst>
                <a:ext uri="{FF2B5EF4-FFF2-40B4-BE49-F238E27FC236}">
                  <a16:creationId xmlns:a16="http://schemas.microsoft.com/office/drawing/2014/main" id="{DEACEC1A-9F36-CD43-BC19-0E327B671D41}"/>
                </a:ext>
              </a:extLst>
            </p:cNvPr>
            <p:cNvSpPr/>
            <p:nvPr/>
          </p:nvSpPr>
          <p:spPr>
            <a:xfrm>
              <a:off x="1377903" y="5103375"/>
              <a:ext cx="612000" cy="489004"/>
            </a:xfrm>
            <a:prstGeom prst="roundRect">
              <a:avLst>
                <a:gd name="adj" fmla="val 2303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sp>
          <p:nvSpPr>
            <p:cNvPr id="80" name="모서리가 둥근 직사각형 79">
              <a:extLst>
                <a:ext uri="{FF2B5EF4-FFF2-40B4-BE49-F238E27FC236}">
                  <a16:creationId xmlns:a16="http://schemas.microsoft.com/office/drawing/2014/main" id="{FC75AFB1-7082-9E4D-8813-013A33C361B1}"/>
                </a:ext>
              </a:extLst>
            </p:cNvPr>
            <p:cNvSpPr/>
            <p:nvPr/>
          </p:nvSpPr>
          <p:spPr>
            <a:xfrm>
              <a:off x="2097903" y="5103375"/>
              <a:ext cx="612000" cy="489004"/>
            </a:xfrm>
            <a:prstGeom prst="roundRect">
              <a:avLst>
                <a:gd name="adj" fmla="val 2303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sp>
          <p:nvSpPr>
            <p:cNvPr id="81" name="모서리가 둥근 직사각형 80">
              <a:extLst>
                <a:ext uri="{FF2B5EF4-FFF2-40B4-BE49-F238E27FC236}">
                  <a16:creationId xmlns:a16="http://schemas.microsoft.com/office/drawing/2014/main" id="{235DBF8E-D4D6-D943-9B2C-FE3C5402B3F8}"/>
                </a:ext>
              </a:extLst>
            </p:cNvPr>
            <p:cNvSpPr/>
            <p:nvPr/>
          </p:nvSpPr>
          <p:spPr>
            <a:xfrm>
              <a:off x="2817903" y="5103375"/>
              <a:ext cx="612000" cy="489004"/>
            </a:xfrm>
            <a:prstGeom prst="roundRect">
              <a:avLst>
                <a:gd name="adj" fmla="val 2303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grpSp>
      <p:sp>
        <p:nvSpPr>
          <p:cNvPr id="82" name="모서리가 둥근 직사각형 81">
            <a:extLst>
              <a:ext uri="{FF2B5EF4-FFF2-40B4-BE49-F238E27FC236}">
                <a16:creationId xmlns:a16="http://schemas.microsoft.com/office/drawing/2014/main" id="{B42CA9F3-1513-104D-B3E9-27F73AB80DAF}"/>
              </a:ext>
            </a:extLst>
          </p:cNvPr>
          <p:cNvSpPr/>
          <p:nvPr/>
        </p:nvSpPr>
        <p:spPr>
          <a:xfrm>
            <a:off x="3744445" y="3775944"/>
            <a:ext cx="4880963" cy="2193300"/>
          </a:xfrm>
          <a:prstGeom prst="roundRect">
            <a:avLst>
              <a:gd name="adj" fmla="val 412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600" dirty="0">
              <a:solidFill>
                <a:schemeClr val="tx1"/>
              </a:solidFill>
            </a:endParaRPr>
          </a:p>
        </p:txBody>
      </p:sp>
      <p:grpSp>
        <p:nvGrpSpPr>
          <p:cNvPr id="83" name="그룹 82">
            <a:extLst>
              <a:ext uri="{FF2B5EF4-FFF2-40B4-BE49-F238E27FC236}">
                <a16:creationId xmlns:a16="http://schemas.microsoft.com/office/drawing/2014/main" id="{F4D5FB8C-A02D-804D-8FB6-48BA8CE9F26C}"/>
              </a:ext>
            </a:extLst>
          </p:cNvPr>
          <p:cNvGrpSpPr/>
          <p:nvPr/>
        </p:nvGrpSpPr>
        <p:grpSpPr>
          <a:xfrm>
            <a:off x="4088904" y="5103375"/>
            <a:ext cx="2052000" cy="489004"/>
            <a:chOff x="4017056" y="5103375"/>
            <a:chExt cx="2052000" cy="489004"/>
          </a:xfrm>
        </p:grpSpPr>
        <p:sp>
          <p:nvSpPr>
            <p:cNvPr id="84" name="모서리가 둥근 직사각형 83">
              <a:extLst>
                <a:ext uri="{FF2B5EF4-FFF2-40B4-BE49-F238E27FC236}">
                  <a16:creationId xmlns:a16="http://schemas.microsoft.com/office/drawing/2014/main" id="{9C74D1DC-CC96-C849-9260-03822E0A3A28}"/>
                </a:ext>
              </a:extLst>
            </p:cNvPr>
            <p:cNvSpPr/>
            <p:nvPr/>
          </p:nvSpPr>
          <p:spPr>
            <a:xfrm>
              <a:off x="4017056" y="5103375"/>
              <a:ext cx="612000" cy="489004"/>
            </a:xfrm>
            <a:prstGeom prst="roundRect">
              <a:avLst>
                <a:gd name="adj" fmla="val 2303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sp>
          <p:nvSpPr>
            <p:cNvPr id="85" name="모서리가 둥근 직사각형 84">
              <a:extLst>
                <a:ext uri="{FF2B5EF4-FFF2-40B4-BE49-F238E27FC236}">
                  <a16:creationId xmlns:a16="http://schemas.microsoft.com/office/drawing/2014/main" id="{107E9650-94C5-6442-BE6E-C406D275CE5D}"/>
                </a:ext>
              </a:extLst>
            </p:cNvPr>
            <p:cNvSpPr/>
            <p:nvPr/>
          </p:nvSpPr>
          <p:spPr>
            <a:xfrm>
              <a:off x="4737056" y="5103375"/>
              <a:ext cx="612000" cy="489004"/>
            </a:xfrm>
            <a:prstGeom prst="roundRect">
              <a:avLst>
                <a:gd name="adj" fmla="val 2303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sp>
          <p:nvSpPr>
            <p:cNvPr id="86" name="모서리가 둥근 직사각형 85">
              <a:extLst>
                <a:ext uri="{FF2B5EF4-FFF2-40B4-BE49-F238E27FC236}">
                  <a16:creationId xmlns:a16="http://schemas.microsoft.com/office/drawing/2014/main" id="{ED9D3C02-0D19-8645-8928-EFACF5FBFDE0}"/>
                </a:ext>
              </a:extLst>
            </p:cNvPr>
            <p:cNvSpPr/>
            <p:nvPr/>
          </p:nvSpPr>
          <p:spPr>
            <a:xfrm>
              <a:off x="5457056" y="5103375"/>
              <a:ext cx="612000" cy="489004"/>
            </a:xfrm>
            <a:prstGeom prst="roundRect">
              <a:avLst>
                <a:gd name="adj" fmla="val 2303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grpSp>
      <p:grpSp>
        <p:nvGrpSpPr>
          <p:cNvPr id="87" name="그룹 86">
            <a:extLst>
              <a:ext uri="{FF2B5EF4-FFF2-40B4-BE49-F238E27FC236}">
                <a16:creationId xmlns:a16="http://schemas.microsoft.com/office/drawing/2014/main" id="{D96360A6-251B-AD4F-8DC3-71E3CFE5E954}"/>
              </a:ext>
            </a:extLst>
          </p:cNvPr>
          <p:cNvGrpSpPr/>
          <p:nvPr/>
        </p:nvGrpSpPr>
        <p:grpSpPr>
          <a:xfrm>
            <a:off x="6248904" y="5103375"/>
            <a:ext cx="2052000" cy="489004"/>
            <a:chOff x="6537336" y="5123755"/>
            <a:chExt cx="2052000" cy="489004"/>
          </a:xfrm>
        </p:grpSpPr>
        <p:sp>
          <p:nvSpPr>
            <p:cNvPr id="88" name="모서리가 둥근 직사각형 87">
              <a:extLst>
                <a:ext uri="{FF2B5EF4-FFF2-40B4-BE49-F238E27FC236}">
                  <a16:creationId xmlns:a16="http://schemas.microsoft.com/office/drawing/2014/main" id="{7DDFAA21-61BF-9A4F-A32C-9955BB94C2FC}"/>
                </a:ext>
              </a:extLst>
            </p:cNvPr>
            <p:cNvSpPr/>
            <p:nvPr/>
          </p:nvSpPr>
          <p:spPr>
            <a:xfrm>
              <a:off x="6537336" y="5123755"/>
              <a:ext cx="612000" cy="489004"/>
            </a:xfrm>
            <a:prstGeom prst="roundRect">
              <a:avLst>
                <a:gd name="adj" fmla="val 2303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sp>
          <p:nvSpPr>
            <p:cNvPr id="89" name="모서리가 둥근 직사각형 88">
              <a:extLst>
                <a:ext uri="{FF2B5EF4-FFF2-40B4-BE49-F238E27FC236}">
                  <a16:creationId xmlns:a16="http://schemas.microsoft.com/office/drawing/2014/main" id="{3F79C726-D23F-6A48-8B1D-4E45EE2F0D4B}"/>
                </a:ext>
              </a:extLst>
            </p:cNvPr>
            <p:cNvSpPr/>
            <p:nvPr/>
          </p:nvSpPr>
          <p:spPr>
            <a:xfrm>
              <a:off x="7257336" y="5123755"/>
              <a:ext cx="612000" cy="489004"/>
            </a:xfrm>
            <a:prstGeom prst="roundRect">
              <a:avLst>
                <a:gd name="adj" fmla="val 2303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sp>
          <p:nvSpPr>
            <p:cNvPr id="90" name="모서리가 둥근 직사각형 89">
              <a:extLst>
                <a:ext uri="{FF2B5EF4-FFF2-40B4-BE49-F238E27FC236}">
                  <a16:creationId xmlns:a16="http://schemas.microsoft.com/office/drawing/2014/main" id="{CA1E7B45-C8A8-7244-ACBF-0F937C771F60}"/>
                </a:ext>
              </a:extLst>
            </p:cNvPr>
            <p:cNvSpPr/>
            <p:nvPr/>
          </p:nvSpPr>
          <p:spPr>
            <a:xfrm>
              <a:off x="7977336" y="5123755"/>
              <a:ext cx="612000" cy="489004"/>
            </a:xfrm>
            <a:prstGeom prst="roundRect">
              <a:avLst>
                <a:gd name="adj" fmla="val 2303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grpSp>
      <p:sp>
        <p:nvSpPr>
          <p:cNvPr id="91" name="TextBox 90">
            <a:extLst>
              <a:ext uri="{FF2B5EF4-FFF2-40B4-BE49-F238E27FC236}">
                <a16:creationId xmlns:a16="http://schemas.microsoft.com/office/drawing/2014/main" id="{3966DA05-08C2-C64A-9BDB-8859C41510A8}"/>
              </a:ext>
            </a:extLst>
          </p:cNvPr>
          <p:cNvSpPr txBox="1"/>
          <p:nvPr/>
        </p:nvSpPr>
        <p:spPr>
          <a:xfrm>
            <a:off x="1377903" y="5629169"/>
            <a:ext cx="906017" cy="338554"/>
          </a:xfrm>
          <a:prstGeom prst="rect">
            <a:avLst/>
          </a:prstGeom>
          <a:noFill/>
        </p:spPr>
        <p:txBody>
          <a:bodyPr wrap="none" rtlCol="0">
            <a:spAutoFit/>
          </a:bodyPr>
          <a:lstStyle/>
          <a:p>
            <a:pPr algn="ctr"/>
            <a:r>
              <a:rPr kumimoji="1" lang="en-US" altLang="ko-KR" sz="1600" dirty="0"/>
              <a:t>Node A</a:t>
            </a:r>
            <a:endParaRPr kumimoji="1" lang="ko-KR" altLang="en-US" sz="1600" dirty="0"/>
          </a:p>
        </p:txBody>
      </p:sp>
      <p:sp>
        <p:nvSpPr>
          <p:cNvPr id="92" name="TextBox 91">
            <a:extLst>
              <a:ext uri="{FF2B5EF4-FFF2-40B4-BE49-F238E27FC236}">
                <a16:creationId xmlns:a16="http://schemas.microsoft.com/office/drawing/2014/main" id="{5F264F6C-BCC9-014F-900E-99621263E7E3}"/>
              </a:ext>
            </a:extLst>
          </p:cNvPr>
          <p:cNvSpPr txBox="1"/>
          <p:nvPr/>
        </p:nvSpPr>
        <p:spPr>
          <a:xfrm>
            <a:off x="3905687" y="5629169"/>
            <a:ext cx="906017" cy="338554"/>
          </a:xfrm>
          <a:prstGeom prst="rect">
            <a:avLst/>
          </a:prstGeom>
          <a:noFill/>
        </p:spPr>
        <p:txBody>
          <a:bodyPr wrap="none" rtlCol="0">
            <a:spAutoFit/>
          </a:bodyPr>
          <a:lstStyle/>
          <a:p>
            <a:pPr algn="ctr"/>
            <a:r>
              <a:rPr kumimoji="1" lang="en-US" altLang="ko-KR" sz="1600" dirty="0"/>
              <a:t>Node B</a:t>
            </a:r>
            <a:endParaRPr kumimoji="1" lang="ko-KR" altLang="en-US" sz="1600" dirty="0"/>
          </a:p>
        </p:txBody>
      </p:sp>
      <p:sp>
        <p:nvSpPr>
          <p:cNvPr id="97" name="타원 96">
            <a:extLst>
              <a:ext uri="{FF2B5EF4-FFF2-40B4-BE49-F238E27FC236}">
                <a16:creationId xmlns:a16="http://schemas.microsoft.com/office/drawing/2014/main" id="{761A1593-7466-F54B-B6B5-5DCEF6DA8794}"/>
              </a:ext>
            </a:extLst>
          </p:cNvPr>
          <p:cNvSpPr/>
          <p:nvPr/>
        </p:nvSpPr>
        <p:spPr>
          <a:xfrm>
            <a:off x="3390947" y="3220987"/>
            <a:ext cx="144016" cy="1440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endParaRPr>
          </a:p>
        </p:txBody>
      </p:sp>
      <p:sp>
        <p:nvSpPr>
          <p:cNvPr id="98" name="모서리가 둥근 사각형 설명선[R] 97">
            <a:extLst>
              <a:ext uri="{FF2B5EF4-FFF2-40B4-BE49-F238E27FC236}">
                <a16:creationId xmlns:a16="http://schemas.microsoft.com/office/drawing/2014/main" id="{8914E1DE-7AF6-F540-A8E6-6DDF6C1D02FE}"/>
              </a:ext>
            </a:extLst>
          </p:cNvPr>
          <p:cNvSpPr/>
          <p:nvPr/>
        </p:nvSpPr>
        <p:spPr>
          <a:xfrm>
            <a:off x="3492542" y="2506783"/>
            <a:ext cx="1206996" cy="455735"/>
          </a:xfrm>
          <a:prstGeom prst="wedgeRoundRectCallout">
            <a:avLst>
              <a:gd name="adj1" fmla="val -48923"/>
              <a:gd name="adj2" fmla="val 114352"/>
              <a:gd name="adj3" fmla="val 166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dirty="0" err="1">
                <a:solidFill>
                  <a:schemeClr val="tx1"/>
                </a:solidFill>
              </a:rPr>
              <a:t>ClusterIP</a:t>
            </a:r>
            <a:endParaRPr kumimoji="1" lang="ko-KR" altLang="en-US" sz="1600" b="1" dirty="0">
              <a:solidFill>
                <a:schemeClr val="tx1"/>
              </a:solidFill>
            </a:endParaRPr>
          </a:p>
        </p:txBody>
      </p:sp>
      <p:cxnSp>
        <p:nvCxnSpPr>
          <p:cNvPr id="99" name="구부러진 연결선[U] 98">
            <a:extLst>
              <a:ext uri="{FF2B5EF4-FFF2-40B4-BE49-F238E27FC236}">
                <a16:creationId xmlns:a16="http://schemas.microsoft.com/office/drawing/2014/main" id="{264FA994-DF15-8A49-804D-8988AE18E2C4}"/>
              </a:ext>
            </a:extLst>
          </p:cNvPr>
          <p:cNvCxnSpPr>
            <a:cxnSpLocks/>
          </p:cNvCxnSpPr>
          <p:nvPr/>
        </p:nvCxnSpPr>
        <p:spPr>
          <a:xfrm rot="5400000">
            <a:off x="3261046" y="3432734"/>
            <a:ext cx="1533498" cy="1807784"/>
          </a:xfrm>
          <a:prstGeom prst="curvedConnector3">
            <a:avLst>
              <a:gd name="adj1" fmla="val 50000"/>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00" name="구부러진 연결선[U] 99">
            <a:extLst>
              <a:ext uri="{FF2B5EF4-FFF2-40B4-BE49-F238E27FC236}">
                <a16:creationId xmlns:a16="http://schemas.microsoft.com/office/drawing/2014/main" id="{C042B08A-60E7-5B47-8CC9-F42C3A7F4405}"/>
              </a:ext>
            </a:extLst>
          </p:cNvPr>
          <p:cNvCxnSpPr>
            <a:cxnSpLocks/>
          </p:cNvCxnSpPr>
          <p:nvPr/>
        </p:nvCxnSpPr>
        <p:spPr>
          <a:xfrm rot="16200000" flipH="1">
            <a:off x="4616546" y="3885017"/>
            <a:ext cx="1533498" cy="903217"/>
          </a:xfrm>
          <a:prstGeom prst="curvedConnector3">
            <a:avLst>
              <a:gd name="adj1" fmla="val 50000"/>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01" name="구부러진 연결선[U] 100">
            <a:extLst>
              <a:ext uri="{FF2B5EF4-FFF2-40B4-BE49-F238E27FC236}">
                <a16:creationId xmlns:a16="http://schemas.microsoft.com/office/drawing/2014/main" id="{D1C44939-BC29-DA48-8BF0-D323D0ED189F}"/>
              </a:ext>
            </a:extLst>
          </p:cNvPr>
          <p:cNvCxnSpPr>
            <a:cxnSpLocks/>
          </p:cNvCxnSpPr>
          <p:nvPr/>
        </p:nvCxnSpPr>
        <p:spPr>
          <a:xfrm rot="16200000" flipH="1">
            <a:off x="5336546" y="3165017"/>
            <a:ext cx="1533498" cy="2343217"/>
          </a:xfrm>
          <a:prstGeom prst="curvedConnector3">
            <a:avLst>
              <a:gd name="adj1" fmla="val 50000"/>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02" name="모서리가 둥근 직사각형 101">
            <a:extLst>
              <a:ext uri="{FF2B5EF4-FFF2-40B4-BE49-F238E27FC236}">
                <a16:creationId xmlns:a16="http://schemas.microsoft.com/office/drawing/2014/main" id="{15C8D31B-AD9E-BA49-B5D3-89C47E38D617}"/>
              </a:ext>
            </a:extLst>
          </p:cNvPr>
          <p:cNvSpPr/>
          <p:nvPr/>
        </p:nvSpPr>
        <p:spPr>
          <a:xfrm>
            <a:off x="3462954" y="1817416"/>
            <a:ext cx="2937464" cy="489004"/>
          </a:xfrm>
          <a:prstGeom prst="roundRect">
            <a:avLst>
              <a:gd name="adj" fmla="val 2303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Load Balancer</a:t>
            </a:r>
            <a:endParaRPr kumimoji="1" lang="ko-KR" altLang="en-US" sz="1600" dirty="0">
              <a:solidFill>
                <a:schemeClr val="tx1"/>
              </a:solidFill>
            </a:endParaRPr>
          </a:p>
        </p:txBody>
      </p:sp>
      <p:sp>
        <p:nvSpPr>
          <p:cNvPr id="103" name="타원 102">
            <a:extLst>
              <a:ext uri="{FF2B5EF4-FFF2-40B4-BE49-F238E27FC236}">
                <a16:creationId xmlns:a16="http://schemas.microsoft.com/office/drawing/2014/main" id="{E6A306A6-BBBC-6845-A16B-E55A74D1F011}"/>
              </a:ext>
            </a:extLst>
          </p:cNvPr>
          <p:cNvSpPr/>
          <p:nvPr/>
        </p:nvSpPr>
        <p:spPr>
          <a:xfrm>
            <a:off x="3390946" y="1984381"/>
            <a:ext cx="144016" cy="1440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endParaRPr>
          </a:p>
        </p:txBody>
      </p:sp>
      <p:sp>
        <p:nvSpPr>
          <p:cNvPr id="104" name="모서리가 둥근 사각형 설명선[R] 103">
            <a:extLst>
              <a:ext uri="{FF2B5EF4-FFF2-40B4-BE49-F238E27FC236}">
                <a16:creationId xmlns:a16="http://schemas.microsoft.com/office/drawing/2014/main" id="{451D7A66-242F-2F40-B317-9C1F29A79D41}"/>
              </a:ext>
            </a:extLst>
          </p:cNvPr>
          <p:cNvSpPr/>
          <p:nvPr/>
        </p:nvSpPr>
        <p:spPr>
          <a:xfrm>
            <a:off x="1780706" y="1391550"/>
            <a:ext cx="1516110" cy="455735"/>
          </a:xfrm>
          <a:prstGeom prst="wedgeRoundRectCallout">
            <a:avLst>
              <a:gd name="adj1" fmla="val 57471"/>
              <a:gd name="adj2" fmla="val 94063"/>
              <a:gd name="adj3" fmla="val 16667"/>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dirty="0" err="1">
                <a:solidFill>
                  <a:schemeClr val="tx1"/>
                </a:solidFill>
              </a:rPr>
              <a:t>LoadBalancer</a:t>
            </a:r>
            <a:endParaRPr kumimoji="1" lang="ko-KR" altLang="en-US" sz="1600" b="1" dirty="0">
              <a:solidFill>
                <a:schemeClr val="tx1"/>
              </a:solidFill>
            </a:endParaRPr>
          </a:p>
        </p:txBody>
      </p:sp>
      <p:cxnSp>
        <p:nvCxnSpPr>
          <p:cNvPr id="105" name="구부러진 연결선[U] 104">
            <a:extLst>
              <a:ext uri="{FF2B5EF4-FFF2-40B4-BE49-F238E27FC236}">
                <a16:creationId xmlns:a16="http://schemas.microsoft.com/office/drawing/2014/main" id="{F199C81B-F9B4-224C-9E4E-F7895FD97272}"/>
              </a:ext>
            </a:extLst>
          </p:cNvPr>
          <p:cNvCxnSpPr>
            <a:cxnSpLocks/>
            <a:stCxn id="72" idx="3"/>
            <a:endCxn id="103" idx="2"/>
          </p:cNvCxnSpPr>
          <p:nvPr/>
        </p:nvCxnSpPr>
        <p:spPr>
          <a:xfrm flipV="1">
            <a:off x="2335054" y="2056389"/>
            <a:ext cx="1055892" cy="76005"/>
          </a:xfrm>
          <a:prstGeom prst="curvedConnector3">
            <a:avLst>
              <a:gd name="adj1" fmla="val 50000"/>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08" name="구부러진 연결선[U] 107">
            <a:extLst>
              <a:ext uri="{FF2B5EF4-FFF2-40B4-BE49-F238E27FC236}">
                <a16:creationId xmlns:a16="http://schemas.microsoft.com/office/drawing/2014/main" id="{07A043C2-E11E-504A-BC85-34251D0FBB37}"/>
              </a:ext>
            </a:extLst>
          </p:cNvPr>
          <p:cNvCxnSpPr>
            <a:cxnSpLocks/>
            <a:stCxn id="109" idx="6"/>
          </p:cNvCxnSpPr>
          <p:nvPr/>
        </p:nvCxnSpPr>
        <p:spPr>
          <a:xfrm flipV="1">
            <a:off x="2397553" y="3325375"/>
            <a:ext cx="1065402" cy="456309"/>
          </a:xfrm>
          <a:prstGeom prst="curvedConnector3">
            <a:avLst>
              <a:gd name="adj1" fmla="val 50000"/>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09" name="타원 108">
            <a:extLst>
              <a:ext uri="{FF2B5EF4-FFF2-40B4-BE49-F238E27FC236}">
                <a16:creationId xmlns:a16="http://schemas.microsoft.com/office/drawing/2014/main" id="{CFC12EA5-629C-B941-90F0-692BACFADB28}"/>
              </a:ext>
            </a:extLst>
          </p:cNvPr>
          <p:cNvSpPr/>
          <p:nvPr/>
        </p:nvSpPr>
        <p:spPr>
          <a:xfrm>
            <a:off x="2253537" y="3709676"/>
            <a:ext cx="144016" cy="1440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endParaRPr>
          </a:p>
        </p:txBody>
      </p:sp>
      <p:sp>
        <p:nvSpPr>
          <p:cNvPr id="110" name="모서리가 둥근 사각형 설명선[R] 109">
            <a:extLst>
              <a:ext uri="{FF2B5EF4-FFF2-40B4-BE49-F238E27FC236}">
                <a16:creationId xmlns:a16="http://schemas.microsoft.com/office/drawing/2014/main" id="{422FA348-1E5C-0A4A-A53A-F816BD70A844}"/>
              </a:ext>
            </a:extLst>
          </p:cNvPr>
          <p:cNvSpPr/>
          <p:nvPr/>
        </p:nvSpPr>
        <p:spPr>
          <a:xfrm>
            <a:off x="590234" y="3201302"/>
            <a:ext cx="1206996" cy="455735"/>
          </a:xfrm>
          <a:prstGeom prst="wedgeRoundRectCallout">
            <a:avLst>
              <a:gd name="adj1" fmla="val 90677"/>
              <a:gd name="adj2" fmla="val 87300"/>
              <a:gd name="adj3" fmla="val 166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dirty="0" err="1">
                <a:solidFill>
                  <a:schemeClr val="tx1"/>
                </a:solidFill>
              </a:rPr>
              <a:t>NodePort</a:t>
            </a:r>
            <a:endParaRPr kumimoji="1" lang="ko-KR" altLang="en-US" sz="1600" b="1" dirty="0">
              <a:solidFill>
                <a:schemeClr val="tx1"/>
              </a:solidFill>
            </a:endParaRPr>
          </a:p>
        </p:txBody>
      </p:sp>
      <p:cxnSp>
        <p:nvCxnSpPr>
          <p:cNvPr id="111" name="구부러진 연결선[U] 110">
            <a:extLst>
              <a:ext uri="{FF2B5EF4-FFF2-40B4-BE49-F238E27FC236}">
                <a16:creationId xmlns:a16="http://schemas.microsoft.com/office/drawing/2014/main" id="{135018E1-0BFF-8C49-92AD-ABC115BEE120}"/>
              </a:ext>
            </a:extLst>
          </p:cNvPr>
          <p:cNvCxnSpPr>
            <a:cxnSpLocks/>
            <a:stCxn id="102" idx="2"/>
            <a:endCxn id="109" idx="1"/>
          </p:cNvCxnSpPr>
          <p:nvPr/>
        </p:nvCxnSpPr>
        <p:spPr>
          <a:xfrm rot="5400000">
            <a:off x="2890984" y="1690064"/>
            <a:ext cx="1424347" cy="2657058"/>
          </a:xfrm>
          <a:prstGeom prst="curvedConnector3">
            <a:avLst>
              <a:gd name="adj1" fmla="val 8884"/>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01081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C495CF-02B0-474A-9D33-4639CDED754D}"/>
              </a:ext>
            </a:extLst>
          </p:cNvPr>
          <p:cNvSpPr>
            <a:spLocks noGrp="1"/>
          </p:cNvSpPr>
          <p:nvPr>
            <p:ph type="title"/>
          </p:nvPr>
        </p:nvSpPr>
        <p:spPr/>
        <p:txBody>
          <a:bodyPr/>
          <a:lstStyle/>
          <a:p>
            <a:r>
              <a:rPr kumimoji="1" lang="en-US" altLang="ko-KR" dirty="0"/>
              <a:t>Ingress</a:t>
            </a:r>
            <a:endParaRPr kumimoji="1" lang="ko-KR" altLang="en-US" dirty="0"/>
          </a:p>
        </p:txBody>
      </p:sp>
      <p:pic>
        <p:nvPicPr>
          <p:cNvPr id="3" name="Picture 12" descr="\\Client\C$\Users\09594\Downloads\1483516839_cloud.png">
            <a:extLst>
              <a:ext uri="{FF2B5EF4-FFF2-40B4-BE49-F238E27FC236}">
                <a16:creationId xmlns:a16="http://schemas.microsoft.com/office/drawing/2014/main" id="{132E2B37-E275-8443-A5DF-8346F4346E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472" b="16513"/>
          <a:stretch/>
        </p:blipFill>
        <p:spPr bwMode="auto">
          <a:xfrm>
            <a:off x="776536" y="1700808"/>
            <a:ext cx="1558518" cy="8631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A28AA92-B716-3C42-92C2-0409E5859FB5}"/>
              </a:ext>
            </a:extLst>
          </p:cNvPr>
          <p:cNvSpPr txBox="1"/>
          <p:nvPr/>
        </p:nvSpPr>
        <p:spPr>
          <a:xfrm>
            <a:off x="1093071" y="1882391"/>
            <a:ext cx="925446" cy="584775"/>
          </a:xfrm>
          <a:prstGeom prst="rect">
            <a:avLst/>
          </a:prstGeom>
          <a:noFill/>
        </p:spPr>
        <p:txBody>
          <a:bodyPr wrap="none" rtlCol="0">
            <a:spAutoFit/>
          </a:bodyPr>
          <a:lstStyle/>
          <a:p>
            <a:pPr algn="ctr"/>
            <a:r>
              <a:rPr kumimoji="1" lang="en-US" altLang="ko-KR" sz="1600" dirty="0"/>
              <a:t>External</a:t>
            </a:r>
          </a:p>
          <a:p>
            <a:pPr algn="ctr"/>
            <a:r>
              <a:rPr kumimoji="1" lang="en-US" altLang="ko-KR" sz="1600" dirty="0"/>
              <a:t>Request</a:t>
            </a:r>
            <a:endParaRPr kumimoji="1" lang="ko-KR" altLang="en-US" sz="1600" dirty="0"/>
          </a:p>
        </p:txBody>
      </p:sp>
      <p:sp>
        <p:nvSpPr>
          <p:cNvPr id="5" name="모서리가 둥근 직사각형 4">
            <a:extLst>
              <a:ext uri="{FF2B5EF4-FFF2-40B4-BE49-F238E27FC236}">
                <a16:creationId xmlns:a16="http://schemas.microsoft.com/office/drawing/2014/main" id="{896DEC1F-C023-AA4F-BBBC-195B1205FE0D}"/>
              </a:ext>
            </a:extLst>
          </p:cNvPr>
          <p:cNvSpPr/>
          <p:nvPr/>
        </p:nvSpPr>
        <p:spPr>
          <a:xfrm>
            <a:off x="1046969" y="2751988"/>
            <a:ext cx="7769436" cy="3557331"/>
          </a:xfrm>
          <a:prstGeom prst="roundRect">
            <a:avLst>
              <a:gd name="adj" fmla="val 412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600" dirty="0">
              <a:solidFill>
                <a:schemeClr val="tx1"/>
              </a:solidFill>
            </a:endParaRPr>
          </a:p>
        </p:txBody>
      </p:sp>
      <p:sp>
        <p:nvSpPr>
          <p:cNvPr id="6" name="TextBox 5">
            <a:extLst>
              <a:ext uri="{FF2B5EF4-FFF2-40B4-BE49-F238E27FC236}">
                <a16:creationId xmlns:a16="http://schemas.microsoft.com/office/drawing/2014/main" id="{980F47A9-2EDB-D940-B91D-031B08A822F9}"/>
              </a:ext>
            </a:extLst>
          </p:cNvPr>
          <p:cNvSpPr txBox="1"/>
          <p:nvPr/>
        </p:nvSpPr>
        <p:spPr>
          <a:xfrm>
            <a:off x="1132610" y="5970765"/>
            <a:ext cx="1202444" cy="338554"/>
          </a:xfrm>
          <a:prstGeom prst="rect">
            <a:avLst/>
          </a:prstGeom>
          <a:noFill/>
        </p:spPr>
        <p:txBody>
          <a:bodyPr wrap="none" rtlCol="0">
            <a:spAutoFit/>
          </a:bodyPr>
          <a:lstStyle/>
          <a:p>
            <a:pPr algn="ctr"/>
            <a:r>
              <a:rPr kumimoji="1" lang="en-US" altLang="ko-KR" sz="1600" dirty="0"/>
              <a:t>k8s Cluster</a:t>
            </a:r>
            <a:endParaRPr kumimoji="1" lang="ko-KR" altLang="en-US" sz="1600" dirty="0"/>
          </a:p>
        </p:txBody>
      </p:sp>
      <p:sp>
        <p:nvSpPr>
          <p:cNvPr id="7" name="모서리가 둥근 직사각형 6">
            <a:extLst>
              <a:ext uri="{FF2B5EF4-FFF2-40B4-BE49-F238E27FC236}">
                <a16:creationId xmlns:a16="http://schemas.microsoft.com/office/drawing/2014/main" id="{111443F3-B7DF-2844-AB3C-58EC56383369}"/>
              </a:ext>
            </a:extLst>
          </p:cNvPr>
          <p:cNvSpPr/>
          <p:nvPr/>
        </p:nvSpPr>
        <p:spPr>
          <a:xfrm>
            <a:off x="1220372" y="3777465"/>
            <a:ext cx="2374129" cy="2193300"/>
          </a:xfrm>
          <a:prstGeom prst="roundRect">
            <a:avLst>
              <a:gd name="adj" fmla="val 412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600" dirty="0">
              <a:solidFill>
                <a:schemeClr val="tx1"/>
              </a:solidFill>
            </a:endParaRPr>
          </a:p>
        </p:txBody>
      </p:sp>
      <p:sp>
        <p:nvSpPr>
          <p:cNvPr id="8" name="모서리가 둥근 직사각형 7">
            <a:extLst>
              <a:ext uri="{FF2B5EF4-FFF2-40B4-BE49-F238E27FC236}">
                <a16:creationId xmlns:a16="http://schemas.microsoft.com/office/drawing/2014/main" id="{5EFB866C-15A3-3B45-8C25-06809F93A62D}"/>
              </a:ext>
            </a:extLst>
          </p:cNvPr>
          <p:cNvSpPr/>
          <p:nvPr/>
        </p:nvSpPr>
        <p:spPr>
          <a:xfrm>
            <a:off x="2863000" y="3077976"/>
            <a:ext cx="1706069" cy="489004"/>
          </a:xfrm>
          <a:prstGeom prst="roundRect">
            <a:avLst>
              <a:gd name="adj" fmla="val 2303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Ingress Service</a:t>
            </a:r>
            <a:endParaRPr kumimoji="1" lang="ko-KR" altLang="en-US" sz="1600" dirty="0">
              <a:solidFill>
                <a:schemeClr val="tx1"/>
              </a:solidFill>
            </a:endParaRPr>
          </a:p>
        </p:txBody>
      </p:sp>
      <p:grpSp>
        <p:nvGrpSpPr>
          <p:cNvPr id="9" name="그룹 8">
            <a:extLst>
              <a:ext uri="{FF2B5EF4-FFF2-40B4-BE49-F238E27FC236}">
                <a16:creationId xmlns:a16="http://schemas.microsoft.com/office/drawing/2014/main" id="{0E886404-AAE9-DF4D-AA1D-1568DB8ECFE9}"/>
              </a:ext>
            </a:extLst>
          </p:cNvPr>
          <p:cNvGrpSpPr/>
          <p:nvPr/>
        </p:nvGrpSpPr>
        <p:grpSpPr>
          <a:xfrm>
            <a:off x="1377903" y="5103375"/>
            <a:ext cx="2052000" cy="489004"/>
            <a:chOff x="1377903" y="5103375"/>
            <a:chExt cx="2052000" cy="489004"/>
          </a:xfrm>
        </p:grpSpPr>
        <p:sp>
          <p:nvSpPr>
            <p:cNvPr id="11" name="모서리가 둥근 직사각형 10">
              <a:extLst>
                <a:ext uri="{FF2B5EF4-FFF2-40B4-BE49-F238E27FC236}">
                  <a16:creationId xmlns:a16="http://schemas.microsoft.com/office/drawing/2014/main" id="{B2268AF4-041B-A94C-B094-B24FE9C3D7F1}"/>
                </a:ext>
              </a:extLst>
            </p:cNvPr>
            <p:cNvSpPr/>
            <p:nvPr/>
          </p:nvSpPr>
          <p:spPr>
            <a:xfrm>
              <a:off x="1377903" y="5103375"/>
              <a:ext cx="1332000" cy="489004"/>
            </a:xfrm>
            <a:prstGeom prst="roundRect">
              <a:avLst>
                <a:gd name="adj" fmla="val 2303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Ingress Controller</a:t>
              </a:r>
              <a:endParaRPr kumimoji="1" lang="ko-KR" altLang="en-US" sz="1600" dirty="0">
                <a:solidFill>
                  <a:schemeClr val="tx1"/>
                </a:solidFill>
              </a:endParaRPr>
            </a:p>
          </p:txBody>
        </p:sp>
        <p:sp>
          <p:nvSpPr>
            <p:cNvPr id="12" name="모서리가 둥근 직사각형 11">
              <a:extLst>
                <a:ext uri="{FF2B5EF4-FFF2-40B4-BE49-F238E27FC236}">
                  <a16:creationId xmlns:a16="http://schemas.microsoft.com/office/drawing/2014/main" id="{EF0D1BBC-A541-1341-B7B3-7E1A6E97FE8A}"/>
                </a:ext>
              </a:extLst>
            </p:cNvPr>
            <p:cNvSpPr/>
            <p:nvPr/>
          </p:nvSpPr>
          <p:spPr>
            <a:xfrm>
              <a:off x="2817903" y="5103375"/>
              <a:ext cx="612000" cy="489004"/>
            </a:xfrm>
            <a:prstGeom prst="roundRect">
              <a:avLst>
                <a:gd name="adj" fmla="val 2303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grpSp>
      <p:sp>
        <p:nvSpPr>
          <p:cNvPr id="13" name="모서리가 둥근 직사각형 12">
            <a:extLst>
              <a:ext uri="{FF2B5EF4-FFF2-40B4-BE49-F238E27FC236}">
                <a16:creationId xmlns:a16="http://schemas.microsoft.com/office/drawing/2014/main" id="{B3BF5ADB-B04B-8044-9E26-792EC74D5A2B}"/>
              </a:ext>
            </a:extLst>
          </p:cNvPr>
          <p:cNvSpPr/>
          <p:nvPr/>
        </p:nvSpPr>
        <p:spPr>
          <a:xfrm>
            <a:off x="3744445" y="3775944"/>
            <a:ext cx="4880963" cy="2193300"/>
          </a:xfrm>
          <a:prstGeom prst="roundRect">
            <a:avLst>
              <a:gd name="adj" fmla="val 412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600" dirty="0">
              <a:solidFill>
                <a:schemeClr val="tx1"/>
              </a:solidFill>
            </a:endParaRPr>
          </a:p>
        </p:txBody>
      </p:sp>
      <p:grpSp>
        <p:nvGrpSpPr>
          <p:cNvPr id="14" name="그룹 13">
            <a:extLst>
              <a:ext uri="{FF2B5EF4-FFF2-40B4-BE49-F238E27FC236}">
                <a16:creationId xmlns:a16="http://schemas.microsoft.com/office/drawing/2014/main" id="{321F2A51-DC0E-7D4A-A110-9F34DC39085A}"/>
              </a:ext>
            </a:extLst>
          </p:cNvPr>
          <p:cNvGrpSpPr/>
          <p:nvPr/>
        </p:nvGrpSpPr>
        <p:grpSpPr>
          <a:xfrm>
            <a:off x="4088904" y="5103375"/>
            <a:ext cx="2052000" cy="489004"/>
            <a:chOff x="4017056" y="5103375"/>
            <a:chExt cx="2052000" cy="489004"/>
          </a:xfrm>
        </p:grpSpPr>
        <p:sp>
          <p:nvSpPr>
            <p:cNvPr id="15" name="모서리가 둥근 직사각형 14">
              <a:extLst>
                <a:ext uri="{FF2B5EF4-FFF2-40B4-BE49-F238E27FC236}">
                  <a16:creationId xmlns:a16="http://schemas.microsoft.com/office/drawing/2014/main" id="{CB9244F6-65AB-994D-A307-424CB70DF755}"/>
                </a:ext>
              </a:extLst>
            </p:cNvPr>
            <p:cNvSpPr/>
            <p:nvPr/>
          </p:nvSpPr>
          <p:spPr>
            <a:xfrm>
              <a:off x="4017056" y="5103375"/>
              <a:ext cx="612000" cy="489004"/>
            </a:xfrm>
            <a:prstGeom prst="roundRect">
              <a:avLst>
                <a:gd name="adj" fmla="val 2303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sp>
          <p:nvSpPr>
            <p:cNvPr id="16" name="모서리가 둥근 직사각형 15">
              <a:extLst>
                <a:ext uri="{FF2B5EF4-FFF2-40B4-BE49-F238E27FC236}">
                  <a16:creationId xmlns:a16="http://schemas.microsoft.com/office/drawing/2014/main" id="{7E93A722-E5E1-DA4C-A789-DCC70F21968C}"/>
                </a:ext>
              </a:extLst>
            </p:cNvPr>
            <p:cNvSpPr/>
            <p:nvPr/>
          </p:nvSpPr>
          <p:spPr>
            <a:xfrm>
              <a:off x="4737056" y="5103375"/>
              <a:ext cx="612000" cy="489004"/>
            </a:xfrm>
            <a:prstGeom prst="roundRect">
              <a:avLst>
                <a:gd name="adj" fmla="val 2303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sp>
          <p:nvSpPr>
            <p:cNvPr id="17" name="모서리가 둥근 직사각형 16">
              <a:extLst>
                <a:ext uri="{FF2B5EF4-FFF2-40B4-BE49-F238E27FC236}">
                  <a16:creationId xmlns:a16="http://schemas.microsoft.com/office/drawing/2014/main" id="{534551BB-EBD5-0040-9A35-F80864D351CC}"/>
                </a:ext>
              </a:extLst>
            </p:cNvPr>
            <p:cNvSpPr/>
            <p:nvPr/>
          </p:nvSpPr>
          <p:spPr>
            <a:xfrm>
              <a:off x="5457056" y="5103375"/>
              <a:ext cx="612000" cy="489004"/>
            </a:xfrm>
            <a:prstGeom prst="roundRect">
              <a:avLst>
                <a:gd name="adj" fmla="val 2303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grpSp>
      <p:grpSp>
        <p:nvGrpSpPr>
          <p:cNvPr id="18" name="그룹 17">
            <a:extLst>
              <a:ext uri="{FF2B5EF4-FFF2-40B4-BE49-F238E27FC236}">
                <a16:creationId xmlns:a16="http://schemas.microsoft.com/office/drawing/2014/main" id="{400CAAC7-2FDE-0341-9CE0-F75F8E9D9591}"/>
              </a:ext>
            </a:extLst>
          </p:cNvPr>
          <p:cNvGrpSpPr/>
          <p:nvPr/>
        </p:nvGrpSpPr>
        <p:grpSpPr>
          <a:xfrm>
            <a:off x="6248904" y="5103375"/>
            <a:ext cx="2052000" cy="489004"/>
            <a:chOff x="6537336" y="5123755"/>
            <a:chExt cx="2052000" cy="489004"/>
          </a:xfrm>
        </p:grpSpPr>
        <p:sp>
          <p:nvSpPr>
            <p:cNvPr id="19" name="모서리가 둥근 직사각형 18">
              <a:extLst>
                <a:ext uri="{FF2B5EF4-FFF2-40B4-BE49-F238E27FC236}">
                  <a16:creationId xmlns:a16="http://schemas.microsoft.com/office/drawing/2014/main" id="{CE22C7A7-0365-5241-9B50-50AE1D125731}"/>
                </a:ext>
              </a:extLst>
            </p:cNvPr>
            <p:cNvSpPr/>
            <p:nvPr/>
          </p:nvSpPr>
          <p:spPr>
            <a:xfrm>
              <a:off x="6537336" y="5123755"/>
              <a:ext cx="612000" cy="489004"/>
            </a:xfrm>
            <a:prstGeom prst="roundRect">
              <a:avLst>
                <a:gd name="adj" fmla="val 2303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sp>
          <p:nvSpPr>
            <p:cNvPr id="20" name="모서리가 둥근 직사각형 19">
              <a:extLst>
                <a:ext uri="{FF2B5EF4-FFF2-40B4-BE49-F238E27FC236}">
                  <a16:creationId xmlns:a16="http://schemas.microsoft.com/office/drawing/2014/main" id="{EB13D79D-F1D2-B541-8475-90BB35B4581B}"/>
                </a:ext>
              </a:extLst>
            </p:cNvPr>
            <p:cNvSpPr/>
            <p:nvPr/>
          </p:nvSpPr>
          <p:spPr>
            <a:xfrm>
              <a:off x="7257336" y="5123755"/>
              <a:ext cx="612000" cy="489004"/>
            </a:xfrm>
            <a:prstGeom prst="roundRect">
              <a:avLst>
                <a:gd name="adj" fmla="val 2303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sp>
          <p:nvSpPr>
            <p:cNvPr id="21" name="모서리가 둥근 직사각형 20">
              <a:extLst>
                <a:ext uri="{FF2B5EF4-FFF2-40B4-BE49-F238E27FC236}">
                  <a16:creationId xmlns:a16="http://schemas.microsoft.com/office/drawing/2014/main" id="{56E5946E-5AF4-CA48-8E90-C988E7380C43}"/>
                </a:ext>
              </a:extLst>
            </p:cNvPr>
            <p:cNvSpPr/>
            <p:nvPr/>
          </p:nvSpPr>
          <p:spPr>
            <a:xfrm>
              <a:off x="7977336" y="5123755"/>
              <a:ext cx="612000" cy="489004"/>
            </a:xfrm>
            <a:prstGeom prst="roundRect">
              <a:avLst>
                <a:gd name="adj" fmla="val 2303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Pod</a:t>
              </a:r>
              <a:endParaRPr kumimoji="1" lang="ko-KR" altLang="en-US" sz="1600" dirty="0">
                <a:solidFill>
                  <a:schemeClr val="tx1"/>
                </a:solidFill>
              </a:endParaRPr>
            </a:p>
          </p:txBody>
        </p:sp>
      </p:grpSp>
      <p:sp>
        <p:nvSpPr>
          <p:cNvPr id="22" name="TextBox 21">
            <a:extLst>
              <a:ext uri="{FF2B5EF4-FFF2-40B4-BE49-F238E27FC236}">
                <a16:creationId xmlns:a16="http://schemas.microsoft.com/office/drawing/2014/main" id="{D59F132A-326E-B54F-B98C-5DE320E7C0F7}"/>
              </a:ext>
            </a:extLst>
          </p:cNvPr>
          <p:cNvSpPr txBox="1"/>
          <p:nvPr/>
        </p:nvSpPr>
        <p:spPr>
          <a:xfrm>
            <a:off x="1377903" y="5629169"/>
            <a:ext cx="906017" cy="338554"/>
          </a:xfrm>
          <a:prstGeom prst="rect">
            <a:avLst/>
          </a:prstGeom>
          <a:noFill/>
        </p:spPr>
        <p:txBody>
          <a:bodyPr wrap="none" rtlCol="0">
            <a:spAutoFit/>
          </a:bodyPr>
          <a:lstStyle/>
          <a:p>
            <a:pPr algn="ctr"/>
            <a:r>
              <a:rPr kumimoji="1" lang="en-US" altLang="ko-KR" sz="1600" dirty="0"/>
              <a:t>Node A</a:t>
            </a:r>
            <a:endParaRPr kumimoji="1" lang="ko-KR" altLang="en-US" sz="1600" dirty="0"/>
          </a:p>
        </p:txBody>
      </p:sp>
      <p:sp>
        <p:nvSpPr>
          <p:cNvPr id="23" name="TextBox 22">
            <a:extLst>
              <a:ext uri="{FF2B5EF4-FFF2-40B4-BE49-F238E27FC236}">
                <a16:creationId xmlns:a16="http://schemas.microsoft.com/office/drawing/2014/main" id="{D619FD5E-3204-1A44-AB86-8824385E29D3}"/>
              </a:ext>
            </a:extLst>
          </p:cNvPr>
          <p:cNvSpPr txBox="1"/>
          <p:nvPr/>
        </p:nvSpPr>
        <p:spPr>
          <a:xfrm>
            <a:off x="3905687" y="5629169"/>
            <a:ext cx="906017" cy="338554"/>
          </a:xfrm>
          <a:prstGeom prst="rect">
            <a:avLst/>
          </a:prstGeom>
          <a:noFill/>
        </p:spPr>
        <p:txBody>
          <a:bodyPr wrap="none" rtlCol="0">
            <a:spAutoFit/>
          </a:bodyPr>
          <a:lstStyle/>
          <a:p>
            <a:pPr algn="ctr"/>
            <a:r>
              <a:rPr kumimoji="1" lang="en-US" altLang="ko-KR" sz="1600" dirty="0"/>
              <a:t>Node B</a:t>
            </a:r>
            <a:endParaRPr kumimoji="1" lang="ko-KR" altLang="en-US" sz="1600" dirty="0"/>
          </a:p>
        </p:txBody>
      </p:sp>
      <p:cxnSp>
        <p:nvCxnSpPr>
          <p:cNvPr id="27" name="구부러진 연결선[U] 26">
            <a:extLst>
              <a:ext uri="{FF2B5EF4-FFF2-40B4-BE49-F238E27FC236}">
                <a16:creationId xmlns:a16="http://schemas.microsoft.com/office/drawing/2014/main" id="{21D34972-E00D-0040-AE88-7143D83BA2F1}"/>
              </a:ext>
            </a:extLst>
          </p:cNvPr>
          <p:cNvCxnSpPr>
            <a:cxnSpLocks/>
            <a:stCxn id="41" idx="2"/>
          </p:cNvCxnSpPr>
          <p:nvPr/>
        </p:nvCxnSpPr>
        <p:spPr>
          <a:xfrm rot="5400000">
            <a:off x="5170208" y="4231677"/>
            <a:ext cx="1536394" cy="207001"/>
          </a:xfrm>
          <a:prstGeom prst="curvedConnector3">
            <a:avLst>
              <a:gd name="adj1" fmla="val 50000"/>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8" name="구부러진 연결선[U] 27">
            <a:extLst>
              <a:ext uri="{FF2B5EF4-FFF2-40B4-BE49-F238E27FC236}">
                <a16:creationId xmlns:a16="http://schemas.microsoft.com/office/drawing/2014/main" id="{271EDF41-4912-F044-9317-2722C142F1BF}"/>
              </a:ext>
            </a:extLst>
          </p:cNvPr>
          <p:cNvCxnSpPr>
            <a:cxnSpLocks/>
            <a:stCxn id="41" idx="2"/>
          </p:cNvCxnSpPr>
          <p:nvPr/>
        </p:nvCxnSpPr>
        <p:spPr>
          <a:xfrm rot="16200000" flipH="1">
            <a:off x="5890207" y="3718677"/>
            <a:ext cx="1536394" cy="1232999"/>
          </a:xfrm>
          <a:prstGeom prst="curvedConnector3">
            <a:avLst>
              <a:gd name="adj1" fmla="val 50000"/>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9" name="모서리가 둥근 직사각형 28">
            <a:extLst>
              <a:ext uri="{FF2B5EF4-FFF2-40B4-BE49-F238E27FC236}">
                <a16:creationId xmlns:a16="http://schemas.microsoft.com/office/drawing/2014/main" id="{36D688D6-8515-C449-A5F0-D56B1C563CAC}"/>
              </a:ext>
            </a:extLst>
          </p:cNvPr>
          <p:cNvSpPr/>
          <p:nvPr/>
        </p:nvSpPr>
        <p:spPr>
          <a:xfrm>
            <a:off x="3462954" y="1817416"/>
            <a:ext cx="2937464" cy="489004"/>
          </a:xfrm>
          <a:prstGeom prst="roundRect">
            <a:avLst>
              <a:gd name="adj" fmla="val 2303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DNS</a:t>
            </a:r>
          </a:p>
          <a:p>
            <a:pPr algn="ctr"/>
            <a:r>
              <a:rPr kumimoji="1" lang="en-US" altLang="ko-KR" sz="1200" dirty="0" err="1">
                <a:solidFill>
                  <a:schemeClr val="tx1"/>
                </a:solidFill>
              </a:rPr>
              <a:t>myservice.sk</a:t>
            </a:r>
            <a:r>
              <a:rPr kumimoji="1" lang="en-US" altLang="ko-KR" sz="1200" err="1">
                <a:solidFill>
                  <a:schemeClr val="tx1"/>
                </a:solidFill>
              </a:rPr>
              <a:t>.</a:t>
            </a:r>
            <a:r>
              <a:rPr kumimoji="1" lang="en-US" altLang="ko-KR" sz="1200">
                <a:solidFill>
                  <a:schemeClr val="tx1"/>
                </a:solidFill>
              </a:rPr>
              <a:t>cloud</a:t>
            </a:r>
            <a:endParaRPr kumimoji="1" lang="ko-KR" altLang="en-US" sz="1200" dirty="0">
              <a:solidFill>
                <a:schemeClr val="tx1"/>
              </a:solidFill>
            </a:endParaRPr>
          </a:p>
        </p:txBody>
      </p:sp>
      <p:sp>
        <p:nvSpPr>
          <p:cNvPr id="30" name="타원 29">
            <a:extLst>
              <a:ext uri="{FF2B5EF4-FFF2-40B4-BE49-F238E27FC236}">
                <a16:creationId xmlns:a16="http://schemas.microsoft.com/office/drawing/2014/main" id="{15B3C82C-2618-2B48-9388-B75793401DC0}"/>
              </a:ext>
            </a:extLst>
          </p:cNvPr>
          <p:cNvSpPr/>
          <p:nvPr/>
        </p:nvSpPr>
        <p:spPr>
          <a:xfrm>
            <a:off x="3390946" y="1984381"/>
            <a:ext cx="144016" cy="1440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endParaRPr>
          </a:p>
        </p:txBody>
      </p:sp>
      <p:sp>
        <p:nvSpPr>
          <p:cNvPr id="31" name="모서리가 둥근 사각형 설명선[R] 30">
            <a:extLst>
              <a:ext uri="{FF2B5EF4-FFF2-40B4-BE49-F238E27FC236}">
                <a16:creationId xmlns:a16="http://schemas.microsoft.com/office/drawing/2014/main" id="{EA4C56A8-C084-6242-811B-B51C1819BB2E}"/>
              </a:ext>
            </a:extLst>
          </p:cNvPr>
          <p:cNvSpPr/>
          <p:nvPr/>
        </p:nvSpPr>
        <p:spPr>
          <a:xfrm>
            <a:off x="1780706" y="1391550"/>
            <a:ext cx="1516110" cy="455735"/>
          </a:xfrm>
          <a:prstGeom prst="wedgeRoundRectCallout">
            <a:avLst>
              <a:gd name="adj1" fmla="val 57471"/>
              <a:gd name="adj2" fmla="val 94063"/>
              <a:gd name="adj3" fmla="val 16667"/>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dirty="0">
                <a:solidFill>
                  <a:schemeClr val="tx1"/>
                </a:solidFill>
              </a:rPr>
              <a:t>Ingress</a:t>
            </a:r>
            <a:endParaRPr kumimoji="1" lang="ko-KR" altLang="en-US" sz="1600" b="1" dirty="0">
              <a:solidFill>
                <a:schemeClr val="tx1"/>
              </a:solidFill>
            </a:endParaRPr>
          </a:p>
        </p:txBody>
      </p:sp>
      <p:cxnSp>
        <p:nvCxnSpPr>
          <p:cNvPr id="32" name="구부러진 연결선[U] 31">
            <a:extLst>
              <a:ext uri="{FF2B5EF4-FFF2-40B4-BE49-F238E27FC236}">
                <a16:creationId xmlns:a16="http://schemas.microsoft.com/office/drawing/2014/main" id="{1A7FBC6F-1043-7B42-B812-3704D7E2AA20}"/>
              </a:ext>
            </a:extLst>
          </p:cNvPr>
          <p:cNvCxnSpPr>
            <a:cxnSpLocks/>
            <a:stCxn id="3" idx="3"/>
            <a:endCxn id="30" idx="2"/>
          </p:cNvCxnSpPr>
          <p:nvPr/>
        </p:nvCxnSpPr>
        <p:spPr>
          <a:xfrm flipV="1">
            <a:off x="2335054" y="2056389"/>
            <a:ext cx="1055892" cy="76005"/>
          </a:xfrm>
          <a:prstGeom prst="curvedConnector3">
            <a:avLst>
              <a:gd name="adj1" fmla="val 50000"/>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6" name="구부러진 연결선[U] 35">
            <a:extLst>
              <a:ext uri="{FF2B5EF4-FFF2-40B4-BE49-F238E27FC236}">
                <a16:creationId xmlns:a16="http://schemas.microsoft.com/office/drawing/2014/main" id="{B368F56F-E45A-CD45-9CA1-300E15A9C703}"/>
              </a:ext>
            </a:extLst>
          </p:cNvPr>
          <p:cNvCxnSpPr>
            <a:cxnSpLocks/>
            <a:stCxn id="29" idx="2"/>
            <a:endCxn id="8" idx="1"/>
          </p:cNvCxnSpPr>
          <p:nvPr/>
        </p:nvCxnSpPr>
        <p:spPr>
          <a:xfrm rot="5400000">
            <a:off x="3389314" y="1780106"/>
            <a:ext cx="1016058" cy="2068686"/>
          </a:xfrm>
          <a:prstGeom prst="curvedConnector4">
            <a:avLst>
              <a:gd name="adj1" fmla="val 37968"/>
              <a:gd name="adj2" fmla="val 111050"/>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41" name="모서리가 둥근 직사각형 40">
            <a:extLst>
              <a:ext uri="{FF2B5EF4-FFF2-40B4-BE49-F238E27FC236}">
                <a16:creationId xmlns:a16="http://schemas.microsoft.com/office/drawing/2014/main" id="{233D60CE-79E5-4D47-8FE5-BA3674EFD195}"/>
              </a:ext>
            </a:extLst>
          </p:cNvPr>
          <p:cNvSpPr/>
          <p:nvPr/>
        </p:nvSpPr>
        <p:spPr>
          <a:xfrm>
            <a:off x="5188870" y="3077976"/>
            <a:ext cx="1706069" cy="489004"/>
          </a:xfrm>
          <a:prstGeom prst="roundRect">
            <a:avLst>
              <a:gd name="adj" fmla="val 2303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solidFill>
              </a:rPr>
              <a:t>App. Service</a:t>
            </a:r>
            <a:endParaRPr kumimoji="1" lang="ko-KR" altLang="en-US" sz="1600" dirty="0">
              <a:solidFill>
                <a:schemeClr val="tx1"/>
              </a:solidFill>
            </a:endParaRPr>
          </a:p>
        </p:txBody>
      </p:sp>
      <p:cxnSp>
        <p:nvCxnSpPr>
          <p:cNvPr id="47" name="구부러진 연결선[U] 46">
            <a:extLst>
              <a:ext uri="{FF2B5EF4-FFF2-40B4-BE49-F238E27FC236}">
                <a16:creationId xmlns:a16="http://schemas.microsoft.com/office/drawing/2014/main" id="{A26885C7-CDFA-6F4C-A0D3-BBD6498DEEEF}"/>
              </a:ext>
            </a:extLst>
          </p:cNvPr>
          <p:cNvCxnSpPr>
            <a:cxnSpLocks/>
            <a:stCxn id="8" idx="2"/>
            <a:endCxn id="11" idx="1"/>
          </p:cNvCxnSpPr>
          <p:nvPr/>
        </p:nvCxnSpPr>
        <p:spPr>
          <a:xfrm rot="5400000">
            <a:off x="1656521" y="3288362"/>
            <a:ext cx="1780897" cy="2338132"/>
          </a:xfrm>
          <a:prstGeom prst="curvedConnector4">
            <a:avLst>
              <a:gd name="adj1" fmla="val 43135"/>
              <a:gd name="adj2" fmla="val 109777"/>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53" name="구부러진 연결선[U] 52">
            <a:extLst>
              <a:ext uri="{FF2B5EF4-FFF2-40B4-BE49-F238E27FC236}">
                <a16:creationId xmlns:a16="http://schemas.microsoft.com/office/drawing/2014/main" id="{2ECDF376-57D6-1642-AE7E-6A2755820870}"/>
              </a:ext>
            </a:extLst>
          </p:cNvPr>
          <p:cNvCxnSpPr>
            <a:cxnSpLocks/>
            <a:stCxn id="11" idx="3"/>
            <a:endCxn id="41" idx="1"/>
          </p:cNvCxnSpPr>
          <p:nvPr/>
        </p:nvCxnSpPr>
        <p:spPr>
          <a:xfrm flipV="1">
            <a:off x="2709903" y="3322478"/>
            <a:ext cx="2478967" cy="2025399"/>
          </a:xfrm>
          <a:prstGeom prst="curvedConnector3">
            <a:avLst>
              <a:gd name="adj1" fmla="val 6865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09254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12FBB49-84BD-CD44-8C64-FC305F2C6D68}"/>
              </a:ext>
            </a:extLst>
          </p:cNvPr>
          <p:cNvSpPr>
            <a:spLocks noGrp="1"/>
          </p:cNvSpPr>
          <p:nvPr>
            <p:ph type="title"/>
          </p:nvPr>
        </p:nvSpPr>
        <p:spPr/>
        <p:txBody>
          <a:bodyPr/>
          <a:lstStyle/>
          <a:p>
            <a:r>
              <a:rPr kumimoji="1" lang="en-US" altLang="ko-KR" dirty="0"/>
              <a:t>Service/Ingress</a:t>
            </a:r>
            <a:endParaRPr kumimoji="1" lang="ko-KR" altLang="en-US" dirty="0"/>
          </a:p>
        </p:txBody>
      </p:sp>
      <p:sp>
        <p:nvSpPr>
          <p:cNvPr id="3" name="직사각형 2">
            <a:extLst>
              <a:ext uri="{FF2B5EF4-FFF2-40B4-BE49-F238E27FC236}">
                <a16:creationId xmlns:a16="http://schemas.microsoft.com/office/drawing/2014/main" id="{B5371F78-68F2-E549-9DAB-4A470A9CD2A6}"/>
              </a:ext>
            </a:extLst>
          </p:cNvPr>
          <p:cNvSpPr/>
          <p:nvPr/>
        </p:nvSpPr>
        <p:spPr>
          <a:xfrm>
            <a:off x="6305600" y="1916832"/>
            <a:ext cx="3331960" cy="43635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numCol="2" rtlCol="0" anchor="ctr">
            <a:normAutofit/>
          </a:bodyPr>
          <a:lstStyle/>
          <a:p>
            <a:endParaRPr kumimoji="1" lang="ko-KR" altLang="en-US" sz="1200" b="1" dirty="0">
              <a:solidFill>
                <a:schemeClr val="tx1"/>
              </a:solidFill>
            </a:endParaRPr>
          </a:p>
        </p:txBody>
      </p:sp>
      <p:sp>
        <p:nvSpPr>
          <p:cNvPr id="4" name="직사각형 3">
            <a:extLst>
              <a:ext uri="{FF2B5EF4-FFF2-40B4-BE49-F238E27FC236}">
                <a16:creationId xmlns:a16="http://schemas.microsoft.com/office/drawing/2014/main" id="{EBB589E4-0704-9C4D-880E-D41C88614557}"/>
              </a:ext>
            </a:extLst>
          </p:cNvPr>
          <p:cNvSpPr/>
          <p:nvPr/>
        </p:nvSpPr>
        <p:spPr>
          <a:xfrm>
            <a:off x="3135880" y="1916833"/>
            <a:ext cx="2952328" cy="43635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numCol="2" rtlCol="0" anchor="ctr">
            <a:normAutofit/>
          </a:bodyPr>
          <a:lstStyle/>
          <a:p>
            <a:endParaRPr kumimoji="1" lang="ko-KR" altLang="en-US" sz="1200" b="1" dirty="0">
              <a:solidFill>
                <a:schemeClr val="tx1"/>
              </a:solidFill>
            </a:endParaRPr>
          </a:p>
        </p:txBody>
      </p:sp>
      <p:sp>
        <p:nvSpPr>
          <p:cNvPr id="5" name="직사각형 4">
            <a:extLst>
              <a:ext uri="{FF2B5EF4-FFF2-40B4-BE49-F238E27FC236}">
                <a16:creationId xmlns:a16="http://schemas.microsoft.com/office/drawing/2014/main" id="{5075EC56-E48D-BD48-8F11-A0AAC8BAC253}"/>
              </a:ext>
            </a:extLst>
          </p:cNvPr>
          <p:cNvSpPr/>
          <p:nvPr/>
        </p:nvSpPr>
        <p:spPr>
          <a:xfrm>
            <a:off x="344488" y="1916833"/>
            <a:ext cx="2691197" cy="43472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numCol="2" rtlCol="0" anchor="ctr">
            <a:normAutofit/>
          </a:bodyPr>
          <a:lstStyle/>
          <a:p>
            <a:endParaRPr kumimoji="1" lang="ko-KR" altLang="en-US" sz="1200" b="1" dirty="0">
              <a:solidFill>
                <a:schemeClr val="tx1"/>
              </a:solidFill>
            </a:endParaRPr>
          </a:p>
        </p:txBody>
      </p:sp>
      <p:sp>
        <p:nvSpPr>
          <p:cNvPr id="6" name="직사각형 5">
            <a:extLst>
              <a:ext uri="{FF2B5EF4-FFF2-40B4-BE49-F238E27FC236}">
                <a16:creationId xmlns:a16="http://schemas.microsoft.com/office/drawing/2014/main" id="{F1FFD83C-B2D0-7648-A9DA-359E8816410F}"/>
              </a:ext>
            </a:extLst>
          </p:cNvPr>
          <p:cNvSpPr/>
          <p:nvPr/>
        </p:nvSpPr>
        <p:spPr>
          <a:xfrm>
            <a:off x="446740" y="2328390"/>
            <a:ext cx="2880320" cy="2492990"/>
          </a:xfrm>
          <a:prstGeom prst="rect">
            <a:avLst/>
          </a:prstGeom>
          <a:noFill/>
        </p:spPr>
        <p:txBody>
          <a:bodyPr wrap="square" rtlCol="0">
            <a:spAutoFit/>
          </a:bodyPr>
          <a:lstStyle/>
          <a:p>
            <a:r>
              <a:rPr lang="en-US" altLang="ko-KR" sz="1200" b="1" dirty="0" err="1"/>
              <a:t>apiVersion</a:t>
            </a:r>
            <a:r>
              <a:rPr lang="en-US" altLang="ko-KR" sz="1200" b="1" dirty="0"/>
              <a:t>: v1 </a:t>
            </a:r>
          </a:p>
          <a:p>
            <a:r>
              <a:rPr lang="en-US" altLang="ko-KR" sz="1200" b="1" dirty="0">
                <a:solidFill>
                  <a:srgbClr val="FF0000"/>
                </a:solidFill>
              </a:rPr>
              <a:t>kind: Service </a:t>
            </a:r>
          </a:p>
          <a:p>
            <a:r>
              <a:rPr lang="en-US" altLang="ko-KR" sz="1200" b="1" dirty="0"/>
              <a:t>   metadata: </a:t>
            </a:r>
          </a:p>
          <a:p>
            <a:r>
              <a:rPr lang="en-US" altLang="ko-KR" sz="1200" b="1" dirty="0"/>
              <a:t>      name: </a:t>
            </a:r>
            <a:r>
              <a:rPr lang="en-US" altLang="ko-KR" sz="1200" b="1" dirty="0">
                <a:solidFill>
                  <a:srgbClr val="FF0000"/>
                </a:solidFill>
              </a:rPr>
              <a:t>my-</a:t>
            </a:r>
            <a:r>
              <a:rPr lang="en-US" altLang="ko-KR" sz="1200" b="1" dirty="0" err="1">
                <a:solidFill>
                  <a:srgbClr val="FF0000"/>
                </a:solidFill>
              </a:rPr>
              <a:t>cip</a:t>
            </a:r>
            <a:r>
              <a:rPr lang="en-US" altLang="ko-KR" sz="1200" b="1" dirty="0">
                <a:solidFill>
                  <a:srgbClr val="FF0000"/>
                </a:solidFill>
              </a:rPr>
              <a:t>-service </a:t>
            </a:r>
          </a:p>
          <a:p>
            <a:r>
              <a:rPr lang="en-US" altLang="ko-KR" sz="1200" b="1" dirty="0"/>
              <a:t>spec:</a:t>
            </a:r>
          </a:p>
          <a:p>
            <a:r>
              <a:rPr lang="en-US" altLang="ko-KR" sz="1200" b="1" dirty="0"/>
              <a:t>   </a:t>
            </a:r>
            <a:r>
              <a:rPr lang="en-US" altLang="ko-KR" sz="1200" b="1" dirty="0">
                <a:solidFill>
                  <a:srgbClr val="FF0000"/>
                </a:solidFill>
              </a:rPr>
              <a:t>type: </a:t>
            </a:r>
            <a:r>
              <a:rPr lang="en-US" altLang="ko-KR" sz="1200" b="1" dirty="0" err="1">
                <a:solidFill>
                  <a:srgbClr val="FF0000"/>
                </a:solidFill>
              </a:rPr>
              <a:t>ClusterIP</a:t>
            </a:r>
            <a:r>
              <a:rPr lang="en-US" altLang="ko-KR" sz="1200" b="1" dirty="0">
                <a:solidFill>
                  <a:srgbClr val="FF0000"/>
                </a:solidFill>
              </a:rPr>
              <a:t> </a:t>
            </a:r>
          </a:p>
          <a:p>
            <a:r>
              <a:rPr lang="en-US" altLang="ko-KR" sz="1200" b="1" dirty="0"/>
              <a:t>   </a:t>
            </a:r>
            <a:r>
              <a:rPr lang="en-US" altLang="ko-KR" sz="1200" b="1" dirty="0">
                <a:solidFill>
                  <a:srgbClr val="FF0000"/>
                </a:solidFill>
              </a:rPr>
              <a:t>selector: </a:t>
            </a:r>
          </a:p>
          <a:p>
            <a:r>
              <a:rPr lang="en-US" altLang="ko-KR" sz="1200" b="1" dirty="0"/>
              <a:t>        app: metrics </a:t>
            </a:r>
          </a:p>
          <a:p>
            <a:r>
              <a:rPr lang="en-US" altLang="ko-KR" sz="1200" b="1" dirty="0"/>
              <a:t>        department: sales</a:t>
            </a:r>
          </a:p>
          <a:p>
            <a:r>
              <a:rPr lang="en-US" altLang="ko-KR" sz="1200" b="1" dirty="0"/>
              <a:t>   ports:</a:t>
            </a:r>
          </a:p>
          <a:p>
            <a:r>
              <a:rPr lang="en-US" altLang="ko-KR" sz="1200" b="1" dirty="0"/>
              <a:t>      - protocol: TCP </a:t>
            </a:r>
          </a:p>
          <a:p>
            <a:r>
              <a:rPr lang="en-US" altLang="ko-KR" sz="1200" b="1" dirty="0"/>
              <a:t>        port: 80 </a:t>
            </a:r>
          </a:p>
          <a:p>
            <a:r>
              <a:rPr lang="en-US" altLang="ko-KR" sz="1200" b="1" dirty="0"/>
              <a:t>        </a:t>
            </a:r>
            <a:r>
              <a:rPr lang="en-US" altLang="ko-KR" sz="1200" b="1" dirty="0" err="1"/>
              <a:t>targetPort</a:t>
            </a:r>
            <a:r>
              <a:rPr lang="en-US" altLang="ko-KR" sz="1200" b="1" dirty="0"/>
              <a:t>: 8080</a:t>
            </a:r>
            <a:endParaRPr lang="ko-KR" altLang="en-US" sz="1200" b="1" dirty="0"/>
          </a:p>
        </p:txBody>
      </p:sp>
      <p:sp>
        <p:nvSpPr>
          <p:cNvPr id="7" name="직사각형 6">
            <a:extLst>
              <a:ext uri="{FF2B5EF4-FFF2-40B4-BE49-F238E27FC236}">
                <a16:creationId xmlns:a16="http://schemas.microsoft.com/office/drawing/2014/main" id="{51C4CC7C-BDCD-A54B-8B28-6FB26442570F}"/>
              </a:ext>
            </a:extLst>
          </p:cNvPr>
          <p:cNvSpPr/>
          <p:nvPr/>
        </p:nvSpPr>
        <p:spPr>
          <a:xfrm>
            <a:off x="3296816" y="2263512"/>
            <a:ext cx="3008784" cy="2677656"/>
          </a:xfrm>
          <a:prstGeom prst="rect">
            <a:avLst/>
          </a:prstGeom>
          <a:noFill/>
        </p:spPr>
        <p:txBody>
          <a:bodyPr wrap="square" rtlCol="0">
            <a:spAutoFit/>
          </a:bodyPr>
          <a:lstStyle/>
          <a:p>
            <a:r>
              <a:rPr lang="en-US" altLang="ko-KR" sz="1200" b="1" dirty="0" err="1"/>
              <a:t>apiVersion</a:t>
            </a:r>
            <a:r>
              <a:rPr lang="en-US" altLang="ko-KR" sz="1200" b="1" dirty="0"/>
              <a:t>: v1</a:t>
            </a:r>
          </a:p>
          <a:p>
            <a:r>
              <a:rPr lang="en-US" altLang="ko-KR" sz="1200" b="1" dirty="0">
                <a:solidFill>
                  <a:srgbClr val="FF0000"/>
                </a:solidFill>
              </a:rPr>
              <a:t>kind: Service </a:t>
            </a:r>
          </a:p>
          <a:p>
            <a:r>
              <a:rPr lang="en-US" altLang="ko-KR" sz="1200" b="1" dirty="0"/>
              <a:t>    metadata: </a:t>
            </a:r>
          </a:p>
          <a:p>
            <a:r>
              <a:rPr lang="en-US" altLang="ko-KR" sz="1200" b="1" dirty="0"/>
              <a:t>       name: </a:t>
            </a:r>
            <a:r>
              <a:rPr lang="en-US" altLang="ko-KR" sz="1200" b="1" dirty="0">
                <a:solidFill>
                  <a:srgbClr val="FF0000"/>
                </a:solidFill>
              </a:rPr>
              <a:t>my-np-service </a:t>
            </a:r>
          </a:p>
          <a:p>
            <a:r>
              <a:rPr lang="en-US" altLang="ko-KR" sz="1200" b="1" dirty="0"/>
              <a:t>spec: </a:t>
            </a:r>
          </a:p>
          <a:p>
            <a:r>
              <a:rPr lang="en-US" altLang="ko-KR" sz="1200" b="1" dirty="0">
                <a:solidFill>
                  <a:srgbClr val="FF0000"/>
                </a:solidFill>
              </a:rPr>
              <a:t>   type: </a:t>
            </a:r>
            <a:r>
              <a:rPr lang="en-US" altLang="ko-KR" sz="1200" b="1" dirty="0" err="1">
                <a:solidFill>
                  <a:srgbClr val="FF0000"/>
                </a:solidFill>
              </a:rPr>
              <a:t>NodePort</a:t>
            </a:r>
            <a:r>
              <a:rPr lang="en-US" altLang="ko-KR" sz="1200" b="1" dirty="0">
                <a:solidFill>
                  <a:srgbClr val="FF0000"/>
                </a:solidFill>
              </a:rPr>
              <a:t> </a:t>
            </a:r>
          </a:p>
          <a:p>
            <a:r>
              <a:rPr lang="en-US" altLang="ko-KR" sz="1200" b="1" dirty="0"/>
              <a:t>   </a:t>
            </a:r>
            <a:r>
              <a:rPr lang="en-US" altLang="ko-KR" sz="1200" b="1" dirty="0">
                <a:solidFill>
                  <a:srgbClr val="FF0000"/>
                </a:solidFill>
              </a:rPr>
              <a:t>selector:</a:t>
            </a:r>
          </a:p>
          <a:p>
            <a:r>
              <a:rPr lang="en-US" altLang="ko-KR" sz="1200" b="1" dirty="0"/>
              <a:t>        app: metrics </a:t>
            </a:r>
          </a:p>
          <a:p>
            <a:r>
              <a:rPr lang="en-US" altLang="ko-KR" sz="1200" b="1" dirty="0"/>
              <a:t>        department: engineering </a:t>
            </a:r>
          </a:p>
          <a:p>
            <a:r>
              <a:rPr lang="en-US" altLang="ko-KR" sz="1200" b="1" dirty="0"/>
              <a:t>   ports: </a:t>
            </a:r>
          </a:p>
          <a:p>
            <a:r>
              <a:rPr lang="en-US" altLang="ko-KR" sz="1200" b="1" dirty="0"/>
              <a:t>      - protocol: TCP </a:t>
            </a:r>
          </a:p>
          <a:p>
            <a:r>
              <a:rPr lang="en-US" altLang="ko-KR" sz="1200" b="1" dirty="0"/>
              <a:t>         port: 80</a:t>
            </a:r>
          </a:p>
          <a:p>
            <a:r>
              <a:rPr lang="en-US" altLang="ko-KR" sz="1200" b="1" dirty="0"/>
              <a:t>         </a:t>
            </a:r>
            <a:r>
              <a:rPr lang="en-US" altLang="ko-KR" sz="1200" b="1" dirty="0" err="1"/>
              <a:t>targetPort</a:t>
            </a:r>
            <a:r>
              <a:rPr lang="en-US" altLang="ko-KR" sz="1200" b="1" dirty="0"/>
              <a:t>: 8080</a:t>
            </a:r>
          </a:p>
          <a:p>
            <a:r>
              <a:rPr lang="ko-KR" altLang="en-US" sz="1200" b="1" dirty="0"/>
              <a:t>         </a:t>
            </a:r>
            <a:r>
              <a:rPr lang="en-US" altLang="ko-KR" sz="1200" b="1" dirty="0" err="1">
                <a:solidFill>
                  <a:srgbClr val="FF0000"/>
                </a:solidFill>
              </a:rPr>
              <a:t>nodePort</a:t>
            </a:r>
            <a:r>
              <a:rPr lang="en-US" altLang="ko-KR" sz="1200" b="1" dirty="0">
                <a:solidFill>
                  <a:srgbClr val="FF0000"/>
                </a:solidFill>
              </a:rPr>
              <a:t>: 30036</a:t>
            </a:r>
            <a:endParaRPr lang="ko-KR" altLang="en-US" sz="1200" b="1" dirty="0">
              <a:solidFill>
                <a:srgbClr val="FF0000"/>
              </a:solidFill>
            </a:endParaRPr>
          </a:p>
        </p:txBody>
      </p:sp>
      <p:sp>
        <p:nvSpPr>
          <p:cNvPr id="8" name="직사각형 7">
            <a:extLst>
              <a:ext uri="{FF2B5EF4-FFF2-40B4-BE49-F238E27FC236}">
                <a16:creationId xmlns:a16="http://schemas.microsoft.com/office/drawing/2014/main" id="{48859C8C-F832-7746-B13B-B7DB79F83EF5}"/>
              </a:ext>
            </a:extLst>
          </p:cNvPr>
          <p:cNvSpPr/>
          <p:nvPr/>
        </p:nvSpPr>
        <p:spPr>
          <a:xfrm>
            <a:off x="6320552" y="2139083"/>
            <a:ext cx="3296048" cy="3970318"/>
          </a:xfrm>
          <a:prstGeom prst="rect">
            <a:avLst/>
          </a:prstGeom>
          <a:noFill/>
        </p:spPr>
        <p:txBody>
          <a:bodyPr wrap="square" rtlCol="0">
            <a:spAutoFit/>
          </a:bodyPr>
          <a:lstStyle/>
          <a:p>
            <a:r>
              <a:rPr lang="pl-PL" altLang="ko-KR" sz="1200" b="1" dirty="0" err="1"/>
              <a:t>apiVersion</a:t>
            </a:r>
            <a:r>
              <a:rPr lang="pl-PL" altLang="ko-KR" sz="1200" b="1" dirty="0"/>
              <a:t>: </a:t>
            </a:r>
            <a:r>
              <a:rPr lang="pl-PL" altLang="ko-KR" sz="1200" b="1" dirty="0" err="1"/>
              <a:t>extensions</a:t>
            </a:r>
            <a:r>
              <a:rPr lang="pl-PL" altLang="ko-KR" sz="1200" b="1" dirty="0"/>
              <a:t>/v1beta1</a:t>
            </a:r>
          </a:p>
          <a:p>
            <a:r>
              <a:rPr lang="pl-PL" altLang="ko-KR" sz="1200" b="1" dirty="0" err="1">
                <a:solidFill>
                  <a:srgbClr val="FF0000"/>
                </a:solidFill>
              </a:rPr>
              <a:t>kind</a:t>
            </a:r>
            <a:r>
              <a:rPr lang="pl-PL" altLang="ko-KR" sz="1200" b="1" dirty="0">
                <a:solidFill>
                  <a:srgbClr val="FF0000"/>
                </a:solidFill>
              </a:rPr>
              <a:t>: </a:t>
            </a:r>
            <a:r>
              <a:rPr lang="pl-PL" altLang="ko-KR" sz="1200" b="1" dirty="0" err="1">
                <a:solidFill>
                  <a:srgbClr val="FF0000"/>
                </a:solidFill>
              </a:rPr>
              <a:t>Ingress</a:t>
            </a:r>
            <a:endParaRPr lang="pl-PL" altLang="ko-KR" sz="1200" b="1" dirty="0">
              <a:solidFill>
                <a:srgbClr val="FF0000"/>
              </a:solidFill>
            </a:endParaRPr>
          </a:p>
          <a:p>
            <a:r>
              <a:rPr lang="pl-PL" altLang="ko-KR" sz="1200" b="1" dirty="0" err="1"/>
              <a:t>metadata</a:t>
            </a:r>
            <a:r>
              <a:rPr lang="pl-PL" altLang="ko-KR" sz="1200" b="1" dirty="0"/>
              <a:t>:</a:t>
            </a:r>
          </a:p>
          <a:p>
            <a:r>
              <a:rPr lang="pl-PL" altLang="ko-KR" sz="1200" b="1" dirty="0"/>
              <a:t>  </a:t>
            </a:r>
            <a:r>
              <a:rPr lang="pl-PL" altLang="ko-KR" sz="1200" b="1" dirty="0" err="1"/>
              <a:t>name</a:t>
            </a:r>
            <a:r>
              <a:rPr lang="pl-PL" altLang="ko-KR" sz="1200" b="1" dirty="0"/>
              <a:t>: test</a:t>
            </a:r>
          </a:p>
          <a:p>
            <a:r>
              <a:rPr lang="pl-PL" altLang="ko-KR" sz="1200" b="1" dirty="0"/>
              <a:t>  </a:t>
            </a:r>
            <a:r>
              <a:rPr lang="pl-PL" altLang="ko-KR" sz="1200" b="1" dirty="0" err="1"/>
              <a:t>annotations</a:t>
            </a:r>
            <a:r>
              <a:rPr lang="pl-PL" altLang="ko-KR" sz="1200" b="1" dirty="0"/>
              <a:t>:</a:t>
            </a:r>
          </a:p>
          <a:p>
            <a:r>
              <a:rPr lang="pl-PL" altLang="ko-KR" sz="1200" b="1" dirty="0"/>
              <a:t>    </a:t>
            </a:r>
            <a:r>
              <a:rPr lang="pl-PL" altLang="ko-KR" sz="1200" b="1" dirty="0" err="1"/>
              <a:t>nginx.ingress.kubernetes.io</a:t>
            </a:r>
            <a:r>
              <a:rPr lang="pl-PL" altLang="ko-KR" sz="1200" b="1" dirty="0"/>
              <a:t>/</a:t>
            </a:r>
            <a:r>
              <a:rPr lang="pl-PL" altLang="ko-KR" sz="1200" b="1" dirty="0" err="1"/>
              <a:t>rewrite</a:t>
            </a:r>
            <a:r>
              <a:rPr lang="pl-PL" altLang="ko-KR" sz="1200" b="1" dirty="0"/>
              <a:t>-target: /</a:t>
            </a:r>
          </a:p>
          <a:p>
            <a:r>
              <a:rPr lang="pl-PL" altLang="ko-KR" sz="1200" b="1" dirty="0"/>
              <a:t>spec:</a:t>
            </a:r>
          </a:p>
          <a:p>
            <a:r>
              <a:rPr lang="pl-PL" altLang="ko-KR" sz="1200" b="1" dirty="0"/>
              <a:t>  </a:t>
            </a:r>
            <a:r>
              <a:rPr lang="pl-PL" altLang="ko-KR" sz="1200" b="1" dirty="0" err="1"/>
              <a:t>rules</a:t>
            </a:r>
            <a:r>
              <a:rPr lang="pl-PL" altLang="ko-KR" sz="1200" b="1" dirty="0"/>
              <a:t>:</a:t>
            </a:r>
          </a:p>
          <a:p>
            <a:r>
              <a:rPr lang="pl-PL" altLang="ko-KR" sz="1200" b="1" dirty="0"/>
              <a:t>  </a:t>
            </a:r>
            <a:r>
              <a:rPr lang="pl-PL" altLang="ko-KR" sz="1200" b="1" dirty="0">
                <a:solidFill>
                  <a:srgbClr val="FF0000"/>
                </a:solidFill>
              </a:rPr>
              <a:t>- host: </a:t>
            </a:r>
            <a:r>
              <a:rPr lang="pl-PL" altLang="ko-KR" sz="1200" b="1" dirty="0" err="1">
                <a:solidFill>
                  <a:srgbClr val="FF0000"/>
                </a:solidFill>
              </a:rPr>
              <a:t>foo.bar.com</a:t>
            </a:r>
            <a:endParaRPr lang="pl-PL" altLang="ko-KR" sz="1200" b="1" dirty="0">
              <a:solidFill>
                <a:srgbClr val="FF0000"/>
              </a:solidFill>
            </a:endParaRPr>
          </a:p>
          <a:p>
            <a:r>
              <a:rPr lang="pl-PL" altLang="ko-KR" sz="1200" b="1" dirty="0"/>
              <a:t>    http:</a:t>
            </a:r>
          </a:p>
          <a:p>
            <a:r>
              <a:rPr lang="pl-PL" altLang="ko-KR" sz="1200" b="1" dirty="0"/>
              <a:t>      </a:t>
            </a:r>
            <a:r>
              <a:rPr lang="pl-PL" altLang="ko-KR" sz="1200" b="1" dirty="0" err="1"/>
              <a:t>paths</a:t>
            </a:r>
            <a:r>
              <a:rPr lang="pl-PL" altLang="ko-KR" sz="1200" b="1" dirty="0"/>
              <a:t>:</a:t>
            </a:r>
          </a:p>
          <a:p>
            <a:r>
              <a:rPr lang="pl-PL" altLang="ko-KR" sz="1200" b="1" dirty="0"/>
              <a:t>      - </a:t>
            </a:r>
            <a:r>
              <a:rPr lang="pl-PL" altLang="ko-KR" sz="1200" b="1" dirty="0" err="1"/>
              <a:t>path</a:t>
            </a:r>
            <a:r>
              <a:rPr lang="pl-PL" altLang="ko-KR" sz="1200" b="1" dirty="0"/>
              <a:t>: /foos1</a:t>
            </a:r>
          </a:p>
          <a:p>
            <a:r>
              <a:rPr lang="pl-PL" altLang="ko-KR" sz="1200" b="1" dirty="0"/>
              <a:t>        </a:t>
            </a:r>
            <a:r>
              <a:rPr lang="pl-PL" altLang="ko-KR" sz="1200" b="1" dirty="0" err="1"/>
              <a:t>backend</a:t>
            </a:r>
            <a:r>
              <a:rPr lang="pl-PL" altLang="ko-KR" sz="1200" b="1" dirty="0"/>
              <a:t>:</a:t>
            </a:r>
          </a:p>
          <a:p>
            <a:r>
              <a:rPr lang="pl-PL" altLang="ko-KR" sz="1200" b="1" dirty="0"/>
              <a:t>          </a:t>
            </a:r>
            <a:r>
              <a:rPr lang="pl-PL" altLang="ko-KR" sz="1200" b="1" dirty="0" err="1">
                <a:solidFill>
                  <a:srgbClr val="FF0000"/>
                </a:solidFill>
              </a:rPr>
              <a:t>serviceName</a:t>
            </a:r>
            <a:r>
              <a:rPr lang="pl-PL" altLang="ko-KR" sz="1200" b="1" dirty="0">
                <a:solidFill>
                  <a:srgbClr val="FF0000"/>
                </a:solidFill>
              </a:rPr>
              <a:t>: </a:t>
            </a:r>
            <a:r>
              <a:rPr lang="en-US" altLang="ko-KR" sz="1200" b="1" dirty="0">
                <a:solidFill>
                  <a:srgbClr val="FF0000"/>
                </a:solidFill>
              </a:rPr>
              <a:t>my-</a:t>
            </a:r>
            <a:r>
              <a:rPr lang="en-US" altLang="ko-KR" sz="1200" b="1" dirty="0" err="1">
                <a:solidFill>
                  <a:srgbClr val="FF0000"/>
                </a:solidFill>
              </a:rPr>
              <a:t>cip</a:t>
            </a:r>
            <a:r>
              <a:rPr lang="en-US" altLang="ko-KR" sz="1200" b="1" dirty="0">
                <a:solidFill>
                  <a:srgbClr val="FF0000"/>
                </a:solidFill>
              </a:rPr>
              <a:t>-service</a:t>
            </a:r>
            <a:endParaRPr lang="pl-PL" altLang="ko-KR" sz="1200" b="1" dirty="0">
              <a:solidFill>
                <a:srgbClr val="FF0000"/>
              </a:solidFill>
            </a:endParaRPr>
          </a:p>
          <a:p>
            <a:r>
              <a:rPr lang="pl-PL" altLang="ko-KR" sz="1200" b="1" dirty="0"/>
              <a:t>          </a:t>
            </a:r>
            <a:r>
              <a:rPr lang="pl-PL" altLang="ko-KR" sz="1200" b="1" dirty="0" err="1"/>
              <a:t>servicePort</a:t>
            </a:r>
            <a:r>
              <a:rPr lang="pl-PL" altLang="ko-KR" sz="1200" b="1" dirty="0"/>
              <a:t>: 80</a:t>
            </a:r>
          </a:p>
          <a:p>
            <a:r>
              <a:rPr lang="pl-PL" altLang="ko-KR" sz="1200" b="1" dirty="0"/>
              <a:t>      - </a:t>
            </a:r>
            <a:r>
              <a:rPr lang="pl-PL" altLang="ko-KR" sz="1200" b="1" dirty="0" err="1"/>
              <a:t>path</a:t>
            </a:r>
            <a:r>
              <a:rPr lang="pl-PL" altLang="ko-KR" sz="1200" b="1" dirty="0"/>
              <a:t>: /bars2</a:t>
            </a:r>
          </a:p>
          <a:p>
            <a:r>
              <a:rPr lang="pl-PL" altLang="ko-KR" sz="1200" b="1" dirty="0"/>
              <a:t>        </a:t>
            </a:r>
            <a:r>
              <a:rPr lang="pl-PL" altLang="ko-KR" sz="1200" b="1" dirty="0" err="1"/>
              <a:t>backend</a:t>
            </a:r>
            <a:r>
              <a:rPr lang="pl-PL" altLang="ko-KR" sz="1200" b="1" dirty="0"/>
              <a:t>:</a:t>
            </a:r>
          </a:p>
          <a:p>
            <a:r>
              <a:rPr lang="pl-PL" altLang="ko-KR" sz="1200" b="1" dirty="0"/>
              <a:t>          </a:t>
            </a:r>
            <a:r>
              <a:rPr lang="pl-PL" altLang="ko-KR" sz="1200" b="1" dirty="0" err="1">
                <a:solidFill>
                  <a:srgbClr val="FF0000"/>
                </a:solidFill>
              </a:rPr>
              <a:t>serviceName</a:t>
            </a:r>
            <a:r>
              <a:rPr lang="pl-PL" altLang="ko-KR" sz="1200" b="1" dirty="0">
                <a:solidFill>
                  <a:srgbClr val="FF0000"/>
                </a:solidFill>
              </a:rPr>
              <a:t>: </a:t>
            </a:r>
            <a:r>
              <a:rPr lang="en-US" altLang="ko-KR" sz="1200" b="1" dirty="0">
                <a:solidFill>
                  <a:srgbClr val="FF0000"/>
                </a:solidFill>
              </a:rPr>
              <a:t>my-np-service </a:t>
            </a:r>
            <a:endParaRPr lang="pl-PL" altLang="ko-KR" sz="1200" b="1" dirty="0">
              <a:solidFill>
                <a:srgbClr val="FF0000"/>
              </a:solidFill>
            </a:endParaRPr>
          </a:p>
          <a:p>
            <a:r>
              <a:rPr lang="pl-PL" altLang="ko-KR" sz="1200" b="1" dirty="0"/>
              <a:t>          </a:t>
            </a:r>
            <a:r>
              <a:rPr lang="pl-PL" altLang="ko-KR" sz="1200" b="1" dirty="0" err="1"/>
              <a:t>servicePort</a:t>
            </a:r>
            <a:r>
              <a:rPr lang="pl-PL" altLang="ko-KR" sz="1200" b="1" dirty="0"/>
              <a:t>: </a:t>
            </a:r>
            <a:r>
              <a:rPr lang="en-US" altLang="ko-KR" sz="1200" b="1" dirty="0"/>
              <a:t>80</a:t>
            </a:r>
            <a:endParaRPr lang="pl-PL" altLang="ko-KR" sz="1200" b="1" dirty="0"/>
          </a:p>
          <a:p>
            <a:endParaRPr lang="ko-KR" altLang="en-US" sz="1200" b="1" dirty="0"/>
          </a:p>
        </p:txBody>
      </p:sp>
      <p:sp>
        <p:nvSpPr>
          <p:cNvPr id="9" name="직사각형 8">
            <a:extLst>
              <a:ext uri="{FF2B5EF4-FFF2-40B4-BE49-F238E27FC236}">
                <a16:creationId xmlns:a16="http://schemas.microsoft.com/office/drawing/2014/main" id="{B405283B-DBF7-2E45-85FD-049D37E9FB73}"/>
              </a:ext>
            </a:extLst>
          </p:cNvPr>
          <p:cNvSpPr/>
          <p:nvPr/>
        </p:nvSpPr>
        <p:spPr>
          <a:xfrm>
            <a:off x="3135880" y="6296539"/>
            <a:ext cx="2553904" cy="261610"/>
          </a:xfrm>
          <a:prstGeom prst="rect">
            <a:avLst/>
          </a:prstGeom>
        </p:spPr>
        <p:txBody>
          <a:bodyPr wrap="none">
            <a:spAutoFit/>
          </a:bodyPr>
          <a:lstStyle/>
          <a:p>
            <a:r>
              <a:rPr lang="en-US" altLang="ko-KR" sz="1100" b="1" dirty="0" err="1"/>
              <a:t>NodePort</a:t>
            </a:r>
            <a:r>
              <a:rPr lang="ko-KR" altLang="en-US" sz="1100" b="1" dirty="0">
                <a:latin typeface="medium-content-serif-font" charset="0"/>
              </a:rPr>
              <a:t>범위</a:t>
            </a:r>
            <a:r>
              <a:rPr lang="en-US" altLang="ko-KR" sz="1100" b="1" dirty="0">
                <a:latin typeface="medium-content-serif-font" charset="0"/>
              </a:rPr>
              <a:t> (typically 30000–32767)</a:t>
            </a:r>
            <a:endParaRPr lang="ko-KR" altLang="en-US" sz="1100" b="1" dirty="0"/>
          </a:p>
        </p:txBody>
      </p:sp>
      <p:grpSp>
        <p:nvGrpSpPr>
          <p:cNvPr id="10" name="그룹 9">
            <a:extLst>
              <a:ext uri="{FF2B5EF4-FFF2-40B4-BE49-F238E27FC236}">
                <a16:creationId xmlns:a16="http://schemas.microsoft.com/office/drawing/2014/main" id="{DE099D77-83FC-6748-B5BD-FDAECA0DAAA6}"/>
              </a:ext>
            </a:extLst>
          </p:cNvPr>
          <p:cNvGrpSpPr/>
          <p:nvPr/>
        </p:nvGrpSpPr>
        <p:grpSpPr>
          <a:xfrm>
            <a:off x="416496" y="1484784"/>
            <a:ext cx="5599704" cy="324000"/>
            <a:chOff x="272539" y="1620083"/>
            <a:chExt cx="4535745" cy="324000"/>
          </a:xfrm>
        </p:grpSpPr>
        <p:sp>
          <p:nvSpPr>
            <p:cNvPr id="11" name="직사각형 10">
              <a:extLst>
                <a:ext uri="{FF2B5EF4-FFF2-40B4-BE49-F238E27FC236}">
                  <a16:creationId xmlns:a16="http://schemas.microsoft.com/office/drawing/2014/main" id="{DB6B66CA-7CAC-4D47-BD51-58D1885C88B8}"/>
                </a:ext>
              </a:extLst>
            </p:cNvPr>
            <p:cNvSpPr/>
            <p:nvPr/>
          </p:nvSpPr>
          <p:spPr>
            <a:xfrm>
              <a:off x="272795" y="1620083"/>
              <a:ext cx="4535489" cy="324000"/>
            </a:xfrm>
            <a:prstGeom prst="rect">
              <a:avLst/>
            </a:prstGeom>
            <a:noFill/>
            <a:ln w="6350" cap="flat" cmpd="sng" algn="ctr">
              <a:noFill/>
              <a:prstDash val="solid"/>
            </a:ln>
            <a:effectLst/>
          </p:spPr>
          <p:txBody>
            <a:bodyPr lIns="0" rIns="0" rtlCol="0" anchor="ctr"/>
            <a:lstStyle/>
            <a:p>
              <a:pPr marL="0" marR="0" lvl="0" indent="0" algn="ctr" defTabSz="889000" eaLnBrk="1" fontAlgn="base" latinLnBrk="0" hangingPunct="1">
                <a:lnSpc>
                  <a:spcPct val="90000"/>
                </a:lnSpc>
                <a:spcBef>
                  <a:spcPct val="0"/>
                </a:spcBef>
                <a:spcAft>
                  <a:spcPct val="35000"/>
                </a:spcAft>
                <a:buClrTx/>
                <a:buSzTx/>
                <a:buFontTx/>
                <a:buNone/>
                <a:tabLst/>
                <a:defRPr/>
              </a:pPr>
              <a:r>
                <a:rPr kumimoji="1" lang="en-US" altLang="ko-KR" b="1" i="0" u="none" strike="noStrike" kern="0" cap="none" spc="0" normalizeH="0" baseline="0" noProof="0" dirty="0">
                  <a:ln>
                    <a:noFill/>
                  </a:ln>
                  <a:solidFill>
                    <a:srgbClr val="000000"/>
                  </a:solidFill>
                  <a:effectLst/>
                  <a:uLnTx/>
                  <a:uFillTx/>
                  <a:latin typeface="맑은 고딕"/>
                  <a:ea typeface="맑은 고딕"/>
                  <a:cs typeface="+mn-cs"/>
                </a:rPr>
                <a:t>[</a:t>
              </a:r>
              <a:r>
                <a:rPr kumimoji="1" lang="en-US" altLang="ko-KR" b="1" kern="0" dirty="0">
                  <a:solidFill>
                    <a:srgbClr val="000000"/>
                  </a:solidFill>
                  <a:latin typeface="맑은 고딕"/>
                  <a:ea typeface="맑은 고딕"/>
                </a:rPr>
                <a:t>service</a:t>
              </a:r>
              <a:r>
                <a:rPr kumimoji="1" lang="en-US" altLang="ko-KR" b="1" i="0" u="none" strike="noStrike" kern="0" cap="none" spc="0" normalizeH="0" baseline="0" noProof="0" dirty="0">
                  <a:ln>
                    <a:noFill/>
                  </a:ln>
                  <a:solidFill>
                    <a:srgbClr val="000000"/>
                  </a:solidFill>
                  <a:effectLst/>
                  <a:uLnTx/>
                  <a:uFillTx/>
                  <a:latin typeface="맑은 고딕"/>
                  <a:ea typeface="맑은 고딕"/>
                  <a:cs typeface="+mn-cs"/>
                </a:rPr>
                <a:t>]</a:t>
              </a:r>
              <a:endParaRPr kumimoji="1" lang="ko-KR" altLang="en-US" b="1" i="0" u="none" strike="noStrike" kern="0" cap="none" spc="0" normalizeH="0" baseline="0" noProof="0" dirty="0">
                <a:ln>
                  <a:noFill/>
                </a:ln>
                <a:solidFill>
                  <a:srgbClr val="000000"/>
                </a:solidFill>
                <a:effectLst/>
                <a:uLnTx/>
                <a:uFillTx/>
                <a:latin typeface="맑은 고딕"/>
                <a:ea typeface="맑은 고딕"/>
                <a:cs typeface="+mn-cs"/>
              </a:endParaRPr>
            </a:p>
          </p:txBody>
        </p:sp>
        <p:cxnSp>
          <p:nvCxnSpPr>
            <p:cNvPr id="12" name="직선 연결선 5">
              <a:extLst>
                <a:ext uri="{FF2B5EF4-FFF2-40B4-BE49-F238E27FC236}">
                  <a16:creationId xmlns:a16="http://schemas.microsoft.com/office/drawing/2014/main" id="{3A826E68-C583-CE4A-9459-BD2846C307D2}"/>
                </a:ext>
              </a:extLst>
            </p:cNvPr>
            <p:cNvCxnSpPr/>
            <p:nvPr/>
          </p:nvCxnSpPr>
          <p:spPr>
            <a:xfrm>
              <a:off x="272539" y="1922442"/>
              <a:ext cx="4535744" cy="0"/>
            </a:xfrm>
            <a:prstGeom prst="line">
              <a:avLst/>
            </a:prstGeom>
            <a:noFill/>
            <a:ln w="3175" cap="flat" cmpd="sng" algn="ctr">
              <a:solidFill>
                <a:srgbClr val="000000">
                  <a:lumMod val="75000"/>
                  <a:lumOff val="25000"/>
                </a:srgbClr>
              </a:solidFill>
              <a:prstDash val="solid"/>
            </a:ln>
            <a:effectLst/>
          </p:spPr>
        </p:cxnSp>
      </p:grpSp>
      <p:grpSp>
        <p:nvGrpSpPr>
          <p:cNvPr id="13" name="그룹 12">
            <a:extLst>
              <a:ext uri="{FF2B5EF4-FFF2-40B4-BE49-F238E27FC236}">
                <a16:creationId xmlns:a16="http://schemas.microsoft.com/office/drawing/2014/main" id="{64D839C7-4341-8A46-8142-A39B8FAEADFD}"/>
              </a:ext>
            </a:extLst>
          </p:cNvPr>
          <p:cNvGrpSpPr/>
          <p:nvPr/>
        </p:nvGrpSpPr>
        <p:grpSpPr>
          <a:xfrm>
            <a:off x="6305600" y="1484784"/>
            <a:ext cx="3574379" cy="324000"/>
            <a:chOff x="272539" y="1620083"/>
            <a:chExt cx="4935334" cy="324000"/>
          </a:xfrm>
        </p:grpSpPr>
        <p:sp>
          <p:nvSpPr>
            <p:cNvPr id="14" name="직사각형 13">
              <a:extLst>
                <a:ext uri="{FF2B5EF4-FFF2-40B4-BE49-F238E27FC236}">
                  <a16:creationId xmlns:a16="http://schemas.microsoft.com/office/drawing/2014/main" id="{0B24F956-7C3C-6D45-BB29-ABD86E3B0C6C}"/>
                </a:ext>
              </a:extLst>
            </p:cNvPr>
            <p:cNvSpPr/>
            <p:nvPr/>
          </p:nvSpPr>
          <p:spPr>
            <a:xfrm>
              <a:off x="272796" y="1620083"/>
              <a:ext cx="4935077" cy="324000"/>
            </a:xfrm>
            <a:prstGeom prst="rect">
              <a:avLst/>
            </a:prstGeom>
            <a:noFill/>
            <a:ln w="6350" cap="flat" cmpd="sng" algn="ctr">
              <a:noFill/>
              <a:prstDash val="solid"/>
            </a:ln>
            <a:effectLst/>
          </p:spPr>
          <p:txBody>
            <a:bodyPr lIns="0" rIns="0" rtlCol="0" anchor="ctr"/>
            <a:lstStyle/>
            <a:p>
              <a:pPr marL="0" marR="0" lvl="0" indent="0" algn="ctr" defTabSz="889000" eaLnBrk="1" fontAlgn="base" latinLnBrk="0" hangingPunct="1">
                <a:lnSpc>
                  <a:spcPct val="90000"/>
                </a:lnSpc>
                <a:spcBef>
                  <a:spcPct val="0"/>
                </a:spcBef>
                <a:spcAft>
                  <a:spcPct val="35000"/>
                </a:spcAft>
                <a:buClrTx/>
                <a:buSzTx/>
                <a:buFontTx/>
                <a:buNone/>
                <a:tabLst/>
                <a:defRPr/>
              </a:pPr>
              <a:r>
                <a:rPr kumimoji="1" lang="en-US" altLang="ko-KR" b="1" kern="0" dirty="0">
                  <a:solidFill>
                    <a:srgbClr val="000000"/>
                  </a:solidFill>
                  <a:latin typeface="맑은 고딕"/>
                  <a:ea typeface="맑은 고딕"/>
                </a:rPr>
                <a:t>[ ingress</a:t>
              </a:r>
              <a:r>
                <a:rPr kumimoji="1" lang="ko-KR" altLang="en-US" b="1" kern="0" dirty="0">
                  <a:solidFill>
                    <a:srgbClr val="000000"/>
                  </a:solidFill>
                  <a:latin typeface="맑은 고딕"/>
                  <a:ea typeface="맑은 고딕"/>
                </a:rPr>
                <a:t> </a:t>
              </a:r>
              <a:r>
                <a:rPr kumimoji="1" lang="en-US" altLang="ko-KR" b="1" kern="0" dirty="0">
                  <a:solidFill>
                    <a:srgbClr val="000000"/>
                  </a:solidFill>
                  <a:latin typeface="맑은 고딕"/>
                  <a:ea typeface="맑은 고딕"/>
                </a:rPr>
                <a:t>]</a:t>
              </a:r>
              <a:endParaRPr kumimoji="1" lang="ko-KR" altLang="en-US" b="1" i="0" u="none" strike="noStrike" kern="0" cap="none" spc="0" normalizeH="0" baseline="0" noProof="0" dirty="0">
                <a:ln>
                  <a:noFill/>
                </a:ln>
                <a:solidFill>
                  <a:srgbClr val="000000"/>
                </a:solidFill>
                <a:effectLst/>
                <a:uLnTx/>
                <a:uFillTx/>
                <a:latin typeface="맑은 고딕"/>
                <a:ea typeface="맑은 고딕"/>
                <a:cs typeface="+mn-cs"/>
              </a:endParaRPr>
            </a:p>
          </p:txBody>
        </p:sp>
        <p:cxnSp>
          <p:nvCxnSpPr>
            <p:cNvPr id="15" name="직선 연결선 44">
              <a:extLst>
                <a:ext uri="{FF2B5EF4-FFF2-40B4-BE49-F238E27FC236}">
                  <a16:creationId xmlns:a16="http://schemas.microsoft.com/office/drawing/2014/main" id="{BCA7F2A1-21B7-F54E-90FA-FF66E78B0047}"/>
                </a:ext>
              </a:extLst>
            </p:cNvPr>
            <p:cNvCxnSpPr/>
            <p:nvPr/>
          </p:nvCxnSpPr>
          <p:spPr>
            <a:xfrm>
              <a:off x="272539" y="1922442"/>
              <a:ext cx="4535744" cy="0"/>
            </a:xfrm>
            <a:prstGeom prst="line">
              <a:avLst/>
            </a:prstGeom>
            <a:noFill/>
            <a:ln w="3175" cap="flat" cmpd="sng" algn="ctr">
              <a:solidFill>
                <a:srgbClr val="000000">
                  <a:lumMod val="75000"/>
                  <a:lumOff val="25000"/>
                </a:srgbClr>
              </a:solidFill>
              <a:prstDash val="solid"/>
            </a:ln>
            <a:effectLst/>
          </p:spPr>
        </p:cxnSp>
      </p:grpSp>
      <p:sp>
        <p:nvSpPr>
          <p:cNvPr id="16" name="직사각형 15">
            <a:extLst>
              <a:ext uri="{FF2B5EF4-FFF2-40B4-BE49-F238E27FC236}">
                <a16:creationId xmlns:a16="http://schemas.microsoft.com/office/drawing/2014/main" id="{D6FA9EE0-D016-7D40-AE29-B364D761FB33}"/>
              </a:ext>
            </a:extLst>
          </p:cNvPr>
          <p:cNvSpPr/>
          <p:nvPr/>
        </p:nvSpPr>
        <p:spPr>
          <a:xfrm>
            <a:off x="684857" y="5837953"/>
            <a:ext cx="2010457" cy="324000"/>
          </a:xfrm>
          <a:prstGeom prst="rect">
            <a:avLst/>
          </a:prstGeom>
          <a:noFill/>
          <a:ln w="6350" cap="flat" cmpd="sng" algn="ctr">
            <a:noFill/>
            <a:prstDash val="solid"/>
          </a:ln>
          <a:effectLst/>
        </p:spPr>
        <p:txBody>
          <a:bodyPr lIns="0" rIns="0" rtlCol="0" anchor="ctr"/>
          <a:lstStyle/>
          <a:p>
            <a:pPr marL="0" marR="0" lvl="0" indent="0" algn="ctr" defTabSz="889000" eaLnBrk="1" fontAlgn="base" latinLnBrk="0" hangingPunct="1">
              <a:lnSpc>
                <a:spcPct val="90000"/>
              </a:lnSpc>
              <a:spcBef>
                <a:spcPct val="0"/>
              </a:spcBef>
              <a:spcAft>
                <a:spcPct val="35000"/>
              </a:spcAft>
              <a:buClrTx/>
              <a:buSzTx/>
              <a:buFontTx/>
              <a:buNone/>
              <a:tabLst/>
              <a:defRPr/>
            </a:pPr>
            <a:r>
              <a:rPr kumimoji="1" lang="en-US" altLang="ko-KR" sz="1400" b="1" kern="0" dirty="0">
                <a:solidFill>
                  <a:srgbClr val="000000"/>
                </a:solidFill>
                <a:latin typeface="맑은 고딕"/>
                <a:ea typeface="맑은 고딕"/>
              </a:rPr>
              <a:t>[ </a:t>
            </a:r>
            <a:r>
              <a:rPr kumimoji="1" lang="en-US" altLang="ko-KR" sz="1400" b="1" kern="0" dirty="0" err="1">
                <a:solidFill>
                  <a:srgbClr val="000000"/>
                </a:solidFill>
                <a:latin typeface="맑은 고딕"/>
                <a:ea typeface="맑은 고딕"/>
              </a:rPr>
              <a:t>ClusterIP</a:t>
            </a:r>
            <a:r>
              <a:rPr kumimoji="1" lang="ko-KR" altLang="en-US" sz="1400" b="1" kern="0" dirty="0">
                <a:solidFill>
                  <a:srgbClr val="000000"/>
                </a:solidFill>
                <a:latin typeface="맑은 고딕"/>
                <a:ea typeface="맑은 고딕"/>
              </a:rPr>
              <a:t> </a:t>
            </a:r>
            <a:r>
              <a:rPr kumimoji="1" lang="en-US" altLang="ko-KR" sz="1400" b="1" kern="0" dirty="0">
                <a:solidFill>
                  <a:srgbClr val="000000"/>
                </a:solidFill>
                <a:latin typeface="맑은 고딕"/>
                <a:ea typeface="맑은 고딕"/>
              </a:rPr>
              <a:t>]</a:t>
            </a:r>
            <a:endParaRPr kumimoji="1" lang="ko-KR" altLang="en-US" sz="1400" b="1" i="0" u="none" strike="noStrike" kern="0" cap="none" spc="0" normalizeH="0" baseline="0" noProof="0" dirty="0">
              <a:ln>
                <a:noFill/>
              </a:ln>
              <a:solidFill>
                <a:srgbClr val="000000"/>
              </a:solidFill>
              <a:effectLst/>
              <a:uLnTx/>
              <a:uFillTx/>
              <a:latin typeface="맑은 고딕"/>
              <a:ea typeface="맑은 고딕"/>
              <a:cs typeface="+mn-cs"/>
            </a:endParaRPr>
          </a:p>
        </p:txBody>
      </p:sp>
      <p:sp>
        <p:nvSpPr>
          <p:cNvPr id="17" name="직사각형 16">
            <a:extLst>
              <a:ext uri="{FF2B5EF4-FFF2-40B4-BE49-F238E27FC236}">
                <a16:creationId xmlns:a16="http://schemas.microsoft.com/office/drawing/2014/main" id="{48E47201-0C26-234B-9EFC-8A1813DA6ADE}"/>
              </a:ext>
            </a:extLst>
          </p:cNvPr>
          <p:cNvSpPr/>
          <p:nvPr/>
        </p:nvSpPr>
        <p:spPr>
          <a:xfrm>
            <a:off x="3584848" y="5841304"/>
            <a:ext cx="2010457" cy="324000"/>
          </a:xfrm>
          <a:prstGeom prst="rect">
            <a:avLst/>
          </a:prstGeom>
          <a:noFill/>
          <a:ln w="6350" cap="flat" cmpd="sng" algn="ctr">
            <a:noFill/>
            <a:prstDash val="solid"/>
          </a:ln>
          <a:effectLst/>
        </p:spPr>
        <p:txBody>
          <a:bodyPr lIns="0" rIns="0" rtlCol="0" anchor="ctr"/>
          <a:lstStyle/>
          <a:p>
            <a:pPr marL="0" marR="0" lvl="0" indent="0" algn="ctr" defTabSz="889000" eaLnBrk="1" fontAlgn="base" latinLnBrk="0" hangingPunct="1">
              <a:lnSpc>
                <a:spcPct val="90000"/>
              </a:lnSpc>
              <a:spcBef>
                <a:spcPct val="0"/>
              </a:spcBef>
              <a:spcAft>
                <a:spcPct val="35000"/>
              </a:spcAft>
              <a:buClrTx/>
              <a:buSzTx/>
              <a:buFontTx/>
              <a:buNone/>
              <a:tabLst/>
              <a:defRPr/>
            </a:pPr>
            <a:r>
              <a:rPr kumimoji="1" lang="en-US" altLang="ko-KR" sz="1400" b="1" kern="0" dirty="0">
                <a:solidFill>
                  <a:srgbClr val="000000"/>
                </a:solidFill>
                <a:latin typeface="맑은 고딕"/>
                <a:ea typeface="맑은 고딕"/>
              </a:rPr>
              <a:t>[ </a:t>
            </a:r>
            <a:r>
              <a:rPr kumimoji="1" lang="en-US" altLang="ko-KR" sz="1400" b="1" kern="0" dirty="0" err="1">
                <a:solidFill>
                  <a:srgbClr val="000000"/>
                </a:solidFill>
                <a:latin typeface="맑은 고딕"/>
                <a:ea typeface="맑은 고딕"/>
              </a:rPr>
              <a:t>NodePort</a:t>
            </a:r>
            <a:r>
              <a:rPr kumimoji="1" lang="ko-KR" altLang="en-US" sz="1400" b="1" kern="0" dirty="0">
                <a:solidFill>
                  <a:srgbClr val="000000"/>
                </a:solidFill>
                <a:latin typeface="맑은 고딕"/>
                <a:ea typeface="맑은 고딕"/>
              </a:rPr>
              <a:t> </a:t>
            </a:r>
            <a:r>
              <a:rPr kumimoji="1" lang="en-US" altLang="ko-KR" sz="1400" b="1" kern="0" dirty="0">
                <a:solidFill>
                  <a:srgbClr val="000000"/>
                </a:solidFill>
                <a:latin typeface="맑은 고딕"/>
                <a:ea typeface="맑은 고딕"/>
              </a:rPr>
              <a:t>]</a:t>
            </a:r>
            <a:endParaRPr kumimoji="1" lang="ko-KR" altLang="en-US" sz="1400" b="1" i="0" u="none" strike="noStrike" kern="0" cap="none" spc="0" normalizeH="0" baseline="0" noProof="0" dirty="0">
              <a:ln>
                <a:noFill/>
              </a:ln>
              <a:solidFill>
                <a:srgbClr val="000000"/>
              </a:solidFill>
              <a:effectLst/>
              <a:uLnTx/>
              <a:uFillTx/>
              <a:latin typeface="맑은 고딕"/>
              <a:ea typeface="맑은 고딕"/>
              <a:cs typeface="+mn-cs"/>
            </a:endParaRPr>
          </a:p>
        </p:txBody>
      </p:sp>
    </p:spTree>
    <p:extLst>
      <p:ext uri="{BB962C8B-B14F-4D97-AF65-F5344CB8AC3E}">
        <p14:creationId xmlns:p14="http://schemas.microsoft.com/office/powerpoint/2010/main" val="23396535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6CD3F5-FE07-F54C-8AE1-4E2848FD2BED}"/>
              </a:ext>
            </a:extLst>
          </p:cNvPr>
          <p:cNvSpPr>
            <a:spLocks noGrp="1"/>
          </p:cNvSpPr>
          <p:nvPr>
            <p:ph type="title"/>
          </p:nvPr>
        </p:nvSpPr>
        <p:spPr/>
        <p:txBody>
          <a:bodyPr/>
          <a:lstStyle/>
          <a:p>
            <a:r>
              <a:rPr kumimoji="1" lang="en-US" altLang="ko-KR" dirty="0"/>
              <a:t>Service </a:t>
            </a:r>
            <a:r>
              <a:rPr kumimoji="1" lang="ko-KR" altLang="en-US" dirty="0"/>
              <a:t>실습</a:t>
            </a:r>
          </a:p>
        </p:txBody>
      </p:sp>
      <p:sp>
        <p:nvSpPr>
          <p:cNvPr id="7" name="텍스트 개체 틀 2">
            <a:extLst>
              <a:ext uri="{FF2B5EF4-FFF2-40B4-BE49-F238E27FC236}">
                <a16:creationId xmlns:a16="http://schemas.microsoft.com/office/drawing/2014/main" id="{A209BFE9-81C8-474F-B91B-7460F1CBCEE8}"/>
              </a:ext>
            </a:extLst>
          </p:cNvPr>
          <p:cNvSpPr txBox="1">
            <a:spLocks/>
          </p:cNvSpPr>
          <p:nvPr/>
        </p:nvSpPr>
        <p:spPr>
          <a:xfrm>
            <a:off x="281786" y="1412776"/>
            <a:ext cx="9359900" cy="4572508"/>
          </a:xfrm>
          <a:prstGeom prst="rect">
            <a:avLst/>
          </a:prstGeom>
        </p:spPr>
        <p:txBody>
          <a:bodyPr>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ko-KR" sz="1600" b="1" dirty="0"/>
              <a:t>Service</a:t>
            </a:r>
          </a:p>
          <a:p>
            <a:pPr marL="761955" lvl="1" indent="-400050">
              <a:buFont typeface="Wingdings" pitchFamily="2" charset="2"/>
              <a:buChar char="ü"/>
            </a:pPr>
            <a:r>
              <a:rPr kumimoji="1" lang="en-US" altLang="ko-KR" sz="1600" b="1" dirty="0" err="1"/>
              <a:t>Nodeport</a:t>
            </a:r>
            <a:r>
              <a:rPr kumimoji="1" lang="en-US" altLang="ko-KR" sz="1600" b="1" dirty="0"/>
              <a:t> </a:t>
            </a:r>
            <a:r>
              <a:rPr kumimoji="1" lang="ko-KR" altLang="en-US" sz="1600" b="1" dirty="0"/>
              <a:t>형식으로 </a:t>
            </a:r>
            <a:r>
              <a:rPr kumimoji="1" lang="en-US" altLang="ko-KR" sz="1600" b="1" dirty="0"/>
              <a:t>Service </a:t>
            </a:r>
            <a:r>
              <a:rPr kumimoji="1" lang="ko-KR" altLang="en-US" sz="1600" b="1" dirty="0"/>
              <a:t>생성</a:t>
            </a:r>
            <a:endParaRPr kumimoji="1" lang="en-US" altLang="ko-KR" sz="1600" b="1" dirty="0"/>
          </a:p>
          <a:p>
            <a:pPr>
              <a:buFont typeface="Arial" pitchFamily="34" charset="0"/>
              <a:buAutoNum type="romanUcPeriod" startAt="3"/>
            </a:pPr>
            <a:endParaRPr kumimoji="1" lang="en-US" altLang="ko-KR" sz="1600" b="1" dirty="0"/>
          </a:p>
          <a:p>
            <a:pPr>
              <a:buFont typeface="Arial" pitchFamily="34" charset="0"/>
              <a:buAutoNum type="romanUcPeriod" startAt="3"/>
            </a:pPr>
            <a:endParaRPr kumimoji="1" lang="en-US" altLang="ko-KR" sz="1600" b="1" dirty="0"/>
          </a:p>
          <a:p>
            <a:pPr>
              <a:buFont typeface="Arial" pitchFamily="34" charset="0"/>
              <a:buAutoNum type="romanUcPeriod" startAt="3"/>
            </a:pPr>
            <a:endParaRPr kumimoji="1" lang="en-US" altLang="ko-KR" sz="1600" b="1" dirty="0"/>
          </a:p>
          <a:p>
            <a:pPr>
              <a:buFont typeface="Arial" pitchFamily="34" charset="0"/>
              <a:buAutoNum type="romanUcPeriod" startAt="3"/>
            </a:pPr>
            <a:endParaRPr kumimoji="1" lang="en-US" altLang="ko-KR" sz="1600" b="1" dirty="0"/>
          </a:p>
          <a:p>
            <a:pPr>
              <a:buFont typeface="Arial" pitchFamily="34" charset="0"/>
              <a:buAutoNum type="romanUcPeriod" startAt="3"/>
            </a:pPr>
            <a:endParaRPr kumimoji="1" lang="en-US" altLang="ko-KR" sz="1600" b="1" dirty="0"/>
          </a:p>
          <a:p>
            <a:pPr lvl="1" indent="0">
              <a:buFont typeface="Arial" pitchFamily="34" charset="0"/>
              <a:buNone/>
            </a:pPr>
            <a:endParaRPr kumimoji="1" lang="en-US" altLang="ko-KR" sz="1600" b="1" dirty="0"/>
          </a:p>
          <a:p>
            <a:pPr lvl="1" indent="0">
              <a:buFont typeface="Arial" pitchFamily="34" charset="0"/>
              <a:buNone/>
            </a:pPr>
            <a:endParaRPr kumimoji="1" lang="en-US" altLang="ko-KR" sz="1600" b="1" dirty="0"/>
          </a:p>
          <a:p>
            <a:pPr marL="704805" lvl="1" indent="-342900">
              <a:buFont typeface="Wingdings" pitchFamily="2" charset="2"/>
              <a:buChar char="ü"/>
            </a:pPr>
            <a:r>
              <a:rPr kumimoji="1" lang="ko-KR" altLang="en-US" sz="1600" b="1" dirty="0"/>
              <a:t>생성 된 </a:t>
            </a:r>
            <a:r>
              <a:rPr kumimoji="1" lang="en-US" altLang="ko-KR" sz="1600" b="1" dirty="0"/>
              <a:t>Service </a:t>
            </a:r>
            <a:r>
              <a:rPr kumimoji="1" lang="ko-KR" altLang="en-US" sz="1600" b="1" dirty="0"/>
              <a:t>조회</a:t>
            </a:r>
            <a:endParaRPr kumimoji="1" lang="en-US" altLang="ko-KR" sz="1600" b="1" dirty="0"/>
          </a:p>
          <a:p>
            <a:pPr>
              <a:buFont typeface="Arial" pitchFamily="34" charset="0"/>
              <a:buAutoNum type="romanUcPeriod" startAt="3"/>
            </a:pPr>
            <a:endParaRPr kumimoji="1" lang="en-US" altLang="ko-KR" sz="1600" b="1" dirty="0"/>
          </a:p>
          <a:p>
            <a:pPr>
              <a:buFont typeface="Arial" pitchFamily="34" charset="0"/>
              <a:buAutoNum type="romanUcPeriod" startAt="3"/>
            </a:pPr>
            <a:endParaRPr kumimoji="1" lang="en-US" altLang="ko-KR" sz="1600" b="1" dirty="0"/>
          </a:p>
          <a:p>
            <a:pPr>
              <a:buFont typeface="Arial" pitchFamily="34" charset="0"/>
              <a:buAutoNum type="romanUcPeriod" startAt="3"/>
            </a:pPr>
            <a:endParaRPr kumimoji="1" lang="en-US" altLang="ko-KR" sz="1600" b="1" dirty="0"/>
          </a:p>
          <a:p>
            <a:pPr>
              <a:buFont typeface="Arial" pitchFamily="34" charset="0"/>
              <a:buAutoNum type="romanUcPeriod" startAt="3"/>
            </a:pPr>
            <a:endParaRPr kumimoji="1" lang="en-US" altLang="ko-KR" sz="1600" b="1" dirty="0"/>
          </a:p>
          <a:p>
            <a:pPr>
              <a:buFont typeface="Arial" pitchFamily="34" charset="0"/>
              <a:buAutoNum type="romanUcPeriod" startAt="3"/>
            </a:pPr>
            <a:endParaRPr kumimoji="1" lang="en-US" altLang="ko-KR" sz="1600" b="1" dirty="0"/>
          </a:p>
          <a:p>
            <a:pPr>
              <a:buFont typeface="Arial" pitchFamily="34" charset="0"/>
              <a:buAutoNum type="romanUcPeriod" startAt="3"/>
            </a:pPr>
            <a:endParaRPr kumimoji="1" lang="en-US" altLang="ko-KR" sz="1600" b="1" dirty="0"/>
          </a:p>
          <a:p>
            <a:pPr>
              <a:buFont typeface="Arial" pitchFamily="34" charset="0"/>
              <a:buAutoNum type="romanUcPeriod" startAt="3"/>
            </a:pPr>
            <a:endParaRPr kumimoji="1" lang="en-US" altLang="ko-KR" sz="1600" b="1" dirty="0"/>
          </a:p>
          <a:p>
            <a:pPr>
              <a:buFont typeface="Arial" pitchFamily="34" charset="0"/>
              <a:buAutoNum type="romanUcPeriod" startAt="3"/>
            </a:pPr>
            <a:endParaRPr kumimoji="1" lang="en-US" altLang="ko-KR" sz="1600" b="1" dirty="0"/>
          </a:p>
          <a:p>
            <a:pPr>
              <a:buFont typeface="Arial" pitchFamily="34" charset="0"/>
              <a:buAutoNum type="romanUcPeriod" startAt="3"/>
            </a:pPr>
            <a:endParaRPr kumimoji="1" lang="en-US" altLang="ko-KR" sz="1600" b="1" dirty="0"/>
          </a:p>
          <a:p>
            <a:endParaRPr kumimoji="1" lang="en-US" altLang="ko-KR" sz="1600" b="1" dirty="0"/>
          </a:p>
        </p:txBody>
      </p:sp>
      <p:sp>
        <p:nvSpPr>
          <p:cNvPr id="8" name="직사각형 7">
            <a:extLst>
              <a:ext uri="{FF2B5EF4-FFF2-40B4-BE49-F238E27FC236}">
                <a16:creationId xmlns:a16="http://schemas.microsoft.com/office/drawing/2014/main" id="{16BA701D-A710-A943-B999-FC007ED97F51}"/>
              </a:ext>
            </a:extLst>
          </p:cNvPr>
          <p:cNvSpPr/>
          <p:nvPr/>
        </p:nvSpPr>
        <p:spPr>
          <a:xfrm>
            <a:off x="609620" y="2132856"/>
            <a:ext cx="8704232" cy="356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nsolas" panose="020B0609020204030204" pitchFamily="49" charset="0"/>
                <a:cs typeface="Consolas" panose="020B0609020204030204" pitchFamily="49" charset="0"/>
              </a:rPr>
              <a:t>$ </a:t>
            </a:r>
            <a:r>
              <a:rPr lang="en-US" altLang="ko-KR" dirty="0" err="1">
                <a:solidFill>
                  <a:schemeClr val="tx1"/>
                </a:solidFill>
                <a:latin typeface="Consolas" panose="020B0609020204030204" pitchFamily="49" charset="0"/>
                <a:cs typeface="Consolas" panose="020B0609020204030204" pitchFamily="49" charset="0"/>
              </a:rPr>
              <a:t>kubectl</a:t>
            </a:r>
            <a:r>
              <a:rPr lang="en-US" altLang="ko-KR" dirty="0">
                <a:solidFill>
                  <a:schemeClr val="tx1"/>
                </a:solidFill>
                <a:latin typeface="Consolas" panose="020B0609020204030204" pitchFamily="49" charset="0"/>
                <a:cs typeface="Consolas" panose="020B0609020204030204" pitchFamily="49" charset="0"/>
              </a:rPr>
              <a:t> create service </a:t>
            </a:r>
            <a:r>
              <a:rPr lang="en-US" altLang="ko-KR" dirty="0" err="1">
                <a:solidFill>
                  <a:schemeClr val="tx1"/>
                </a:solidFill>
                <a:latin typeface="Consolas" panose="020B0609020204030204" pitchFamily="49" charset="0"/>
                <a:cs typeface="Consolas" panose="020B0609020204030204" pitchFamily="49" charset="0"/>
              </a:rPr>
              <a:t>nodeport</a:t>
            </a:r>
            <a:r>
              <a:rPr lang="en-US" altLang="ko-KR" dirty="0">
                <a:solidFill>
                  <a:schemeClr val="tx1"/>
                </a:solidFill>
                <a:latin typeface="Consolas" panose="020B0609020204030204" pitchFamily="49" charset="0"/>
                <a:cs typeface="Consolas" panose="020B0609020204030204" pitchFamily="49" charset="0"/>
              </a:rPr>
              <a:t> nginx</a:t>
            </a:r>
            <a:r>
              <a:rPr lang="en-US" altLang="ko-KR" dirty="0">
                <a:solidFill>
                  <a:srgbClr val="FF0000"/>
                </a:solidFill>
                <a:latin typeface="Consolas" panose="020B0609020204030204" pitchFamily="49" charset="0"/>
                <a:cs typeface="Consolas" panose="020B0609020204030204" pitchFamily="49" charset="0"/>
              </a:rPr>
              <a:t>0XX</a:t>
            </a:r>
            <a:r>
              <a:rPr lang="en-US" altLang="ko-KR" dirty="0">
                <a:solidFill>
                  <a:schemeClr val="tx1"/>
                </a:solidFill>
                <a:latin typeface="Consolas" panose="020B0609020204030204" pitchFamily="49" charset="0"/>
                <a:cs typeface="Consolas" panose="020B0609020204030204" pitchFamily="49" charset="0"/>
              </a:rPr>
              <a:t> --</a:t>
            </a:r>
            <a:r>
              <a:rPr lang="en-US" altLang="ko-KR" dirty="0" err="1">
                <a:solidFill>
                  <a:schemeClr val="tx1"/>
                </a:solidFill>
                <a:latin typeface="Consolas" panose="020B0609020204030204" pitchFamily="49" charset="0"/>
                <a:cs typeface="Consolas" panose="020B0609020204030204" pitchFamily="49" charset="0"/>
              </a:rPr>
              <a:t>tcp</a:t>
            </a:r>
            <a:r>
              <a:rPr lang="en-US" altLang="ko-KR" dirty="0">
                <a:solidFill>
                  <a:schemeClr val="tx1"/>
                </a:solidFill>
                <a:latin typeface="Consolas" panose="020B0609020204030204" pitchFamily="49" charset="0"/>
                <a:cs typeface="Consolas" panose="020B0609020204030204" pitchFamily="49" charset="0"/>
              </a:rPr>
              <a:t>=80:80</a:t>
            </a:r>
            <a:endParaRPr kumimoji="1" lang="ko-KR" altLang="en-US" dirty="0">
              <a:solidFill>
                <a:schemeClr val="tx1"/>
              </a:solidFill>
              <a:latin typeface="Consolas" panose="020B0609020204030204" pitchFamily="49" charset="0"/>
              <a:cs typeface="Consolas" panose="020B0609020204030204" pitchFamily="49" charset="0"/>
            </a:endParaRPr>
          </a:p>
        </p:txBody>
      </p:sp>
      <p:sp>
        <p:nvSpPr>
          <p:cNvPr id="9" name="직사각형 8">
            <a:extLst>
              <a:ext uri="{FF2B5EF4-FFF2-40B4-BE49-F238E27FC236}">
                <a16:creationId xmlns:a16="http://schemas.microsoft.com/office/drawing/2014/main" id="{3CDBB38D-825C-9C42-971A-1E84A0FFD42D}"/>
              </a:ext>
            </a:extLst>
          </p:cNvPr>
          <p:cNvSpPr/>
          <p:nvPr/>
        </p:nvSpPr>
        <p:spPr>
          <a:xfrm>
            <a:off x="600884" y="4365104"/>
            <a:ext cx="8704232" cy="3600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nsolas" panose="020B0609020204030204" pitchFamily="49" charset="0"/>
                <a:cs typeface="Consolas" panose="020B0609020204030204" pitchFamily="49" charset="0"/>
              </a:rPr>
              <a:t>$ </a:t>
            </a:r>
            <a:r>
              <a:rPr lang="en" altLang="ko-KR" dirty="0" err="1">
                <a:solidFill>
                  <a:schemeClr val="tx1"/>
                </a:solidFill>
                <a:latin typeface="Consolas" panose="020B0609020204030204" pitchFamily="49" charset="0"/>
                <a:cs typeface="Consolas" panose="020B0609020204030204" pitchFamily="49" charset="0"/>
              </a:rPr>
              <a:t>kubectl</a:t>
            </a:r>
            <a:r>
              <a:rPr lang="en" altLang="ko-KR" dirty="0">
                <a:solidFill>
                  <a:schemeClr val="tx1"/>
                </a:solidFill>
                <a:latin typeface="Consolas" panose="020B0609020204030204" pitchFamily="49" charset="0"/>
                <a:cs typeface="Consolas" panose="020B0609020204030204" pitchFamily="49" charset="0"/>
              </a:rPr>
              <a:t> get service</a:t>
            </a:r>
            <a:endParaRPr kumimoji="1" lang="ko-KR" altLang="en-US" dirty="0">
              <a:solidFill>
                <a:schemeClr val="tx1"/>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90879248-DB0C-474B-BC4A-58F0E67FC88B}"/>
              </a:ext>
            </a:extLst>
          </p:cNvPr>
          <p:cNvSpPr/>
          <p:nvPr/>
        </p:nvSpPr>
        <p:spPr>
          <a:xfrm>
            <a:off x="1352600" y="2967335"/>
            <a:ext cx="7952515" cy="523220"/>
          </a:xfrm>
          <a:prstGeom prst="rect">
            <a:avLst/>
          </a:prstGeom>
          <a:ln>
            <a:solidFill>
              <a:schemeClr val="bg1">
                <a:lumMod val="50000"/>
              </a:schemeClr>
            </a:solidFill>
          </a:ln>
        </p:spPr>
        <p:txBody>
          <a:bodyPr wrap="square">
            <a:spAutoFit/>
          </a:bodyPr>
          <a:lstStyle/>
          <a:p>
            <a:r>
              <a:rPr lang="en-US" sz="1400" dirty="0">
                <a:solidFill>
                  <a:srgbClr val="000000"/>
                </a:solidFill>
                <a:latin typeface="Menlo" panose="020B0609030804020204" pitchFamily="49" charset="0"/>
              </a:rPr>
              <a:t>$ </a:t>
            </a:r>
            <a:r>
              <a:rPr lang="en-US" sz="1400" dirty="0" err="1">
                <a:solidFill>
                  <a:srgbClr val="FF0000"/>
                </a:solidFill>
                <a:latin typeface="Menlo" panose="020B0609030804020204" pitchFamily="49" charset="0"/>
              </a:rPr>
              <a:t>kubectl</a:t>
            </a:r>
            <a:r>
              <a:rPr lang="en-US" sz="1400" dirty="0">
                <a:solidFill>
                  <a:srgbClr val="FF0000"/>
                </a:solidFill>
                <a:latin typeface="Menlo" panose="020B0609030804020204" pitchFamily="49" charset="0"/>
              </a:rPr>
              <a:t> create service </a:t>
            </a:r>
            <a:r>
              <a:rPr lang="en-US" sz="1400" dirty="0" err="1">
                <a:solidFill>
                  <a:srgbClr val="FF0000"/>
                </a:solidFill>
                <a:latin typeface="Menlo" panose="020B0609030804020204" pitchFamily="49" charset="0"/>
              </a:rPr>
              <a:t>nodeport</a:t>
            </a:r>
            <a:r>
              <a:rPr lang="en-US" sz="1400" dirty="0">
                <a:solidFill>
                  <a:srgbClr val="FF0000"/>
                </a:solidFill>
                <a:latin typeface="Menlo" panose="020B0609030804020204" pitchFamily="49" charset="0"/>
              </a:rPr>
              <a:t> nginx001 --</a:t>
            </a:r>
            <a:r>
              <a:rPr lang="en-US" sz="1400" dirty="0" err="1">
                <a:solidFill>
                  <a:srgbClr val="FF0000"/>
                </a:solidFill>
                <a:latin typeface="Menlo" panose="020B0609030804020204" pitchFamily="49" charset="0"/>
              </a:rPr>
              <a:t>tcp</a:t>
            </a:r>
            <a:r>
              <a:rPr lang="en-US" sz="1400" dirty="0">
                <a:solidFill>
                  <a:srgbClr val="FF0000"/>
                </a:solidFill>
                <a:latin typeface="Menlo" panose="020B0609030804020204" pitchFamily="49" charset="0"/>
              </a:rPr>
              <a:t>=80:80</a:t>
            </a:r>
          </a:p>
          <a:p>
            <a:r>
              <a:rPr lang="en-US" sz="1400" dirty="0">
                <a:solidFill>
                  <a:srgbClr val="000000"/>
                </a:solidFill>
                <a:latin typeface="Menlo" panose="020B0609030804020204" pitchFamily="49" charset="0"/>
              </a:rPr>
              <a:t>service/nginx001 created</a:t>
            </a:r>
            <a:endParaRPr lang="en-US" sz="1400" dirty="0">
              <a:solidFill>
                <a:srgbClr val="000000"/>
              </a:solidFill>
              <a:effectLst/>
              <a:latin typeface="Menlo" panose="020B0609030804020204" pitchFamily="49" charset="0"/>
            </a:endParaRPr>
          </a:p>
        </p:txBody>
      </p:sp>
      <p:sp>
        <p:nvSpPr>
          <p:cNvPr id="4" name="Rectangle 3">
            <a:extLst>
              <a:ext uri="{FF2B5EF4-FFF2-40B4-BE49-F238E27FC236}">
                <a16:creationId xmlns:a16="http://schemas.microsoft.com/office/drawing/2014/main" id="{71C8951D-DFFB-4F44-B27C-DF6131D9DAB3}"/>
              </a:ext>
            </a:extLst>
          </p:cNvPr>
          <p:cNvSpPr/>
          <p:nvPr/>
        </p:nvSpPr>
        <p:spPr>
          <a:xfrm>
            <a:off x="1357256" y="5014917"/>
            <a:ext cx="7947859" cy="738664"/>
          </a:xfrm>
          <a:prstGeom prst="rect">
            <a:avLst/>
          </a:prstGeom>
          <a:ln>
            <a:solidFill>
              <a:schemeClr val="bg1">
                <a:lumMod val="50000"/>
              </a:schemeClr>
            </a:solidFill>
          </a:ln>
        </p:spPr>
        <p:txBody>
          <a:bodyPr wrap="square">
            <a:spAutoFit/>
          </a:bodyPr>
          <a:lstStyle/>
          <a:p>
            <a:r>
              <a:rPr lang="en-US" sz="1400" dirty="0">
                <a:solidFill>
                  <a:srgbClr val="000000"/>
                </a:solidFill>
                <a:latin typeface="Menlo" panose="020B0609030804020204" pitchFamily="49" charset="0"/>
              </a:rPr>
              <a:t>$ </a:t>
            </a:r>
            <a:r>
              <a:rPr lang="en-US" sz="1400" dirty="0" err="1">
                <a:solidFill>
                  <a:srgbClr val="FF0000"/>
                </a:solidFill>
                <a:latin typeface="Menlo" panose="020B0609030804020204" pitchFamily="49" charset="0"/>
              </a:rPr>
              <a:t>kubectl</a:t>
            </a:r>
            <a:r>
              <a:rPr lang="en-US" sz="1400" dirty="0">
                <a:solidFill>
                  <a:srgbClr val="FF0000"/>
                </a:solidFill>
                <a:latin typeface="Menlo" panose="020B0609030804020204" pitchFamily="49" charset="0"/>
              </a:rPr>
              <a:t> get service</a:t>
            </a:r>
          </a:p>
          <a:p>
            <a:r>
              <a:rPr lang="en-US" sz="1400" dirty="0">
                <a:solidFill>
                  <a:srgbClr val="000000"/>
                </a:solidFill>
                <a:latin typeface="Menlo" panose="020B0609030804020204" pitchFamily="49" charset="0"/>
              </a:rPr>
              <a:t>NAME       TYPE       CLUSTER-IP      EXTERNAL-IP   PORT(S)        AGE</a:t>
            </a:r>
          </a:p>
          <a:p>
            <a:r>
              <a:rPr lang="en-US" sz="1400" dirty="0">
                <a:solidFill>
                  <a:srgbClr val="000000"/>
                </a:solidFill>
                <a:latin typeface="Menlo" panose="020B0609030804020204" pitchFamily="49" charset="0"/>
              </a:rPr>
              <a:t>nginx001   </a:t>
            </a:r>
            <a:r>
              <a:rPr lang="en-US" sz="1400" dirty="0" err="1">
                <a:solidFill>
                  <a:srgbClr val="000000"/>
                </a:solidFill>
                <a:latin typeface="Menlo" panose="020B0609030804020204" pitchFamily="49" charset="0"/>
              </a:rPr>
              <a:t>NodePort</a:t>
            </a:r>
            <a:r>
              <a:rPr lang="en-US" sz="1400" dirty="0">
                <a:solidFill>
                  <a:srgbClr val="000000"/>
                </a:solidFill>
                <a:latin typeface="Menlo" panose="020B0609030804020204" pitchFamily="49" charset="0"/>
              </a:rPr>
              <a:t>   172.20.22.148   &lt;none&gt;        80:</a:t>
            </a:r>
            <a:r>
              <a:rPr lang="en-US" sz="1400" dirty="0">
                <a:solidFill>
                  <a:srgbClr val="FF0000"/>
                </a:solidFill>
                <a:latin typeface="Menlo" panose="020B0609030804020204" pitchFamily="49" charset="0"/>
              </a:rPr>
              <a:t>31800</a:t>
            </a:r>
            <a:r>
              <a:rPr lang="en-US" sz="1400" dirty="0">
                <a:solidFill>
                  <a:srgbClr val="000000"/>
                </a:solidFill>
                <a:latin typeface="Menlo" panose="020B0609030804020204" pitchFamily="49" charset="0"/>
              </a:rPr>
              <a:t>/TCP   5s</a:t>
            </a:r>
            <a:endParaRPr lang="en-US" sz="14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179274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ech.osci.kr/assets/images/4574938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92696"/>
            <a:ext cx="9906000" cy="55994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p:cNvSpPr/>
          <p:nvPr/>
        </p:nvSpPr>
        <p:spPr>
          <a:xfrm>
            <a:off x="3800872" y="3440189"/>
            <a:ext cx="1836000" cy="288000"/>
          </a:xfrm>
          <a:prstGeom prst="rect">
            <a:avLst/>
          </a:prstGeom>
          <a:solidFill>
            <a:srgbClr val="41555E">
              <a:alpha val="50000"/>
            </a:srgbClr>
          </a:solidFill>
          <a:ln w="19050">
            <a:noFill/>
            <a:miter lim="800000"/>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a:t>Docker</a:t>
            </a:r>
          </a:p>
        </p:txBody>
      </p:sp>
      <p:sp>
        <p:nvSpPr>
          <p:cNvPr id="7" name="Rectangle 5">
            <a:extLst>
              <a:ext uri="{FF2B5EF4-FFF2-40B4-BE49-F238E27FC236}">
                <a16:creationId xmlns:a16="http://schemas.microsoft.com/office/drawing/2014/main" id="{0E11E194-0603-8D49-A633-27CE0DEFBAB9}"/>
              </a:ext>
            </a:extLst>
          </p:cNvPr>
          <p:cNvSpPr/>
          <p:nvPr/>
        </p:nvSpPr>
        <p:spPr>
          <a:xfrm>
            <a:off x="5409800" y="2927025"/>
            <a:ext cx="1836000" cy="288000"/>
          </a:xfrm>
          <a:prstGeom prst="rect">
            <a:avLst/>
          </a:prstGeom>
          <a:solidFill>
            <a:srgbClr val="41555E">
              <a:alpha val="50000"/>
            </a:srgbClr>
          </a:solidFill>
          <a:ln w="19050">
            <a:noFill/>
            <a:miter lim="800000"/>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a:t>Container</a:t>
            </a:r>
          </a:p>
        </p:txBody>
      </p:sp>
      <p:sp>
        <p:nvSpPr>
          <p:cNvPr id="8" name="Rectangle 5">
            <a:extLst>
              <a:ext uri="{FF2B5EF4-FFF2-40B4-BE49-F238E27FC236}">
                <a16:creationId xmlns:a16="http://schemas.microsoft.com/office/drawing/2014/main" id="{1FFD045A-F454-234F-A04B-37B6D948D472}"/>
              </a:ext>
            </a:extLst>
          </p:cNvPr>
          <p:cNvSpPr/>
          <p:nvPr/>
        </p:nvSpPr>
        <p:spPr>
          <a:xfrm>
            <a:off x="6897216" y="1844824"/>
            <a:ext cx="1836000" cy="288000"/>
          </a:xfrm>
          <a:prstGeom prst="rect">
            <a:avLst/>
          </a:prstGeom>
          <a:solidFill>
            <a:srgbClr val="41555E">
              <a:alpha val="50000"/>
            </a:srgbClr>
          </a:solidFill>
          <a:ln w="19050">
            <a:noFill/>
            <a:miter lim="800000"/>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a:t>Kubernetes</a:t>
            </a:r>
          </a:p>
        </p:txBody>
      </p:sp>
      <p:sp>
        <p:nvSpPr>
          <p:cNvPr id="2" name="Title 1">
            <a:extLst>
              <a:ext uri="{FF2B5EF4-FFF2-40B4-BE49-F238E27FC236}">
                <a16:creationId xmlns:a16="http://schemas.microsoft.com/office/drawing/2014/main" id="{FAA780C1-33B3-F846-9F16-62939D8A3B21}"/>
              </a:ext>
            </a:extLst>
          </p:cNvPr>
          <p:cNvSpPr>
            <a:spLocks noGrp="1"/>
          </p:cNvSpPr>
          <p:nvPr>
            <p:ph type="title"/>
          </p:nvPr>
        </p:nvSpPr>
        <p:spPr/>
        <p:txBody>
          <a:bodyPr/>
          <a:lstStyle/>
          <a:p>
            <a:endParaRPr lang="en-KR"/>
          </a:p>
        </p:txBody>
      </p:sp>
    </p:spTree>
    <p:extLst>
      <p:ext uri="{BB962C8B-B14F-4D97-AF65-F5344CB8AC3E}">
        <p14:creationId xmlns:p14="http://schemas.microsoft.com/office/powerpoint/2010/main" val="4176380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018BD1-910A-484F-8FB0-C69EC3211A99}"/>
              </a:ext>
            </a:extLst>
          </p:cNvPr>
          <p:cNvSpPr>
            <a:spLocks noGrp="1"/>
          </p:cNvSpPr>
          <p:nvPr>
            <p:ph type="title"/>
          </p:nvPr>
        </p:nvSpPr>
        <p:spPr/>
        <p:txBody>
          <a:bodyPr/>
          <a:lstStyle/>
          <a:p>
            <a:r>
              <a:rPr lang="en-KR" dirty="0"/>
              <a:t>Service </a:t>
            </a:r>
            <a:r>
              <a:rPr lang="ko-KR" altLang="en-US" dirty="0"/>
              <a:t>실습</a:t>
            </a:r>
            <a:endParaRPr lang="en-KR" dirty="0"/>
          </a:p>
        </p:txBody>
      </p:sp>
      <p:sp>
        <p:nvSpPr>
          <p:cNvPr id="3" name="텍스트 개체 틀 2">
            <a:extLst>
              <a:ext uri="{FF2B5EF4-FFF2-40B4-BE49-F238E27FC236}">
                <a16:creationId xmlns:a16="http://schemas.microsoft.com/office/drawing/2014/main" id="{4CB5533C-FE12-AF49-965B-6D687242EC65}"/>
              </a:ext>
            </a:extLst>
          </p:cNvPr>
          <p:cNvSpPr txBox="1">
            <a:spLocks/>
          </p:cNvSpPr>
          <p:nvPr/>
        </p:nvSpPr>
        <p:spPr>
          <a:xfrm>
            <a:off x="281786" y="1124744"/>
            <a:ext cx="9359900" cy="5904656"/>
          </a:xfrm>
          <a:prstGeom prst="rect">
            <a:avLst/>
          </a:prstGeom>
        </p:spPr>
        <p:txBody>
          <a:bodyPr>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761955" lvl="1" indent="-400050">
              <a:buFont typeface="Wingdings" pitchFamily="2" charset="2"/>
              <a:buChar char="ü"/>
            </a:pPr>
            <a:endParaRPr kumimoji="1" lang="en-US" altLang="ko-KR" sz="1600" dirty="0"/>
          </a:p>
          <a:p>
            <a:pPr marL="761955" lvl="1" indent="-400050">
              <a:buFont typeface="Wingdings" pitchFamily="2" charset="2"/>
              <a:buChar char="ü"/>
            </a:pPr>
            <a:r>
              <a:rPr kumimoji="1" lang="en-US" altLang="ko-KR" sz="1600" dirty="0"/>
              <a:t>Service </a:t>
            </a:r>
            <a:r>
              <a:rPr kumimoji="1" lang="ko-KR" altLang="en-US" sz="1600" dirty="0"/>
              <a:t>접속 </a:t>
            </a:r>
            <a:r>
              <a:rPr kumimoji="1" lang="en-US" altLang="ko-KR" sz="1600" dirty="0"/>
              <a:t>(Node</a:t>
            </a:r>
            <a:r>
              <a:rPr kumimoji="1" lang="ko-KR" altLang="en-US" sz="1600" dirty="0"/>
              <a:t>에</a:t>
            </a:r>
            <a:r>
              <a:rPr kumimoji="1" lang="en-US" altLang="ko-KR" sz="1600" dirty="0"/>
              <a:t> Public IP</a:t>
            </a:r>
            <a:r>
              <a:rPr kumimoji="1" lang="ko-KR" altLang="en-US" sz="1600" dirty="0"/>
              <a:t>가 있는 경우</a:t>
            </a:r>
            <a:r>
              <a:rPr kumimoji="1" lang="en-US" altLang="ko-KR" sz="1600" dirty="0"/>
              <a:t>)</a:t>
            </a:r>
          </a:p>
          <a:p>
            <a:pPr>
              <a:buFont typeface="Arial" pitchFamily="34" charset="0"/>
              <a:buAutoNum type="romanUcPeriod" startAt="3"/>
            </a:pPr>
            <a:endParaRPr kumimoji="1" lang="en-US" altLang="ko-KR" dirty="0"/>
          </a:p>
          <a:p>
            <a:pPr>
              <a:buFont typeface="Arial" pitchFamily="34" charset="0"/>
              <a:buAutoNum type="romanUcPeriod" startAt="3"/>
            </a:pPr>
            <a:endParaRPr kumimoji="1" lang="en-US" altLang="ko-KR" dirty="0"/>
          </a:p>
          <a:p>
            <a:pPr>
              <a:buFont typeface="Arial" pitchFamily="34" charset="0"/>
              <a:buAutoNum type="romanUcPeriod" startAt="3"/>
            </a:pPr>
            <a:endParaRPr kumimoji="1" lang="en-US" altLang="ko-KR" dirty="0"/>
          </a:p>
          <a:p>
            <a:pPr>
              <a:buFont typeface="Arial" pitchFamily="34" charset="0"/>
              <a:buAutoNum type="romanUcPeriod" startAt="3"/>
            </a:pPr>
            <a:endParaRPr kumimoji="1" lang="en-US" altLang="ko-KR" dirty="0"/>
          </a:p>
          <a:p>
            <a:pPr>
              <a:buFont typeface="Arial" pitchFamily="34" charset="0"/>
              <a:buAutoNum type="romanUcPeriod" startAt="3"/>
            </a:pPr>
            <a:endParaRPr kumimoji="1" lang="en-US" altLang="ko-KR" dirty="0"/>
          </a:p>
          <a:p>
            <a:pPr>
              <a:buFont typeface="Arial" pitchFamily="34" charset="0"/>
              <a:buAutoNum type="romanUcPeriod" startAt="3"/>
            </a:pPr>
            <a:endParaRPr kumimoji="1" lang="en-US" altLang="ko-KR" dirty="0"/>
          </a:p>
          <a:p>
            <a:pPr>
              <a:buFont typeface="Arial" pitchFamily="34" charset="0"/>
              <a:buAutoNum type="romanUcPeriod" startAt="3"/>
            </a:pPr>
            <a:endParaRPr kumimoji="1" lang="en-US" altLang="ko-KR" dirty="0"/>
          </a:p>
          <a:p>
            <a:pPr>
              <a:buFont typeface="Arial" pitchFamily="34" charset="0"/>
              <a:buAutoNum type="romanUcPeriod" startAt="3"/>
            </a:pPr>
            <a:endParaRPr kumimoji="1" lang="en-US" altLang="ko-KR" dirty="0"/>
          </a:p>
          <a:p>
            <a:pPr>
              <a:buFont typeface="Arial" pitchFamily="34" charset="0"/>
              <a:buAutoNum type="romanUcPeriod" startAt="3"/>
            </a:pPr>
            <a:endParaRPr kumimoji="1" lang="en-US" altLang="ko-KR" dirty="0"/>
          </a:p>
          <a:p>
            <a:pPr>
              <a:buFont typeface="Arial" pitchFamily="34" charset="0"/>
              <a:buAutoNum type="romanUcPeriod" startAt="3"/>
            </a:pPr>
            <a:endParaRPr kumimoji="1" lang="en-US" altLang="ko-KR" dirty="0"/>
          </a:p>
          <a:p>
            <a:pPr>
              <a:buFont typeface="Arial" pitchFamily="34" charset="0"/>
              <a:buAutoNum type="romanUcPeriod" startAt="3"/>
            </a:pPr>
            <a:endParaRPr kumimoji="1" lang="en-US" altLang="ko-KR" dirty="0"/>
          </a:p>
          <a:p>
            <a:pPr>
              <a:buFont typeface="Arial" pitchFamily="34" charset="0"/>
              <a:buAutoNum type="romanUcPeriod" startAt="3"/>
            </a:pPr>
            <a:endParaRPr kumimoji="1" lang="en-US" altLang="ko-KR" dirty="0"/>
          </a:p>
          <a:p>
            <a:endParaRPr kumimoji="1" lang="en-US" altLang="ko-KR" dirty="0"/>
          </a:p>
        </p:txBody>
      </p:sp>
      <p:sp>
        <p:nvSpPr>
          <p:cNvPr id="4" name="직사각형 3">
            <a:extLst>
              <a:ext uri="{FF2B5EF4-FFF2-40B4-BE49-F238E27FC236}">
                <a16:creationId xmlns:a16="http://schemas.microsoft.com/office/drawing/2014/main" id="{4D6E96C4-EE89-E243-B606-525FDB66AC2E}"/>
              </a:ext>
            </a:extLst>
          </p:cNvPr>
          <p:cNvSpPr/>
          <p:nvPr/>
        </p:nvSpPr>
        <p:spPr>
          <a:xfrm>
            <a:off x="609620" y="1897751"/>
            <a:ext cx="8704232" cy="4320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nsolas" panose="020B0609020204030204" pitchFamily="49" charset="0"/>
                <a:cs typeface="Consolas" panose="020B0609020204030204" pitchFamily="49" charset="0"/>
              </a:rPr>
              <a:t>$ curl http:// 169.56.171.70:&lt;NODE PORT&gt;</a:t>
            </a:r>
            <a:endParaRPr kumimoji="1" lang="ko-KR" altLang="en-US" dirty="0">
              <a:solidFill>
                <a:schemeClr val="tx1"/>
              </a:solidFill>
              <a:latin typeface="Consolas" panose="020B0609020204030204" pitchFamily="49" charset="0"/>
              <a:cs typeface="Consolas" panose="020B0609020204030204" pitchFamily="49" charset="0"/>
            </a:endParaRPr>
          </a:p>
        </p:txBody>
      </p:sp>
      <p:pic>
        <p:nvPicPr>
          <p:cNvPr id="5" name="그림 4">
            <a:extLst>
              <a:ext uri="{FF2B5EF4-FFF2-40B4-BE49-F238E27FC236}">
                <a16:creationId xmlns:a16="http://schemas.microsoft.com/office/drawing/2014/main" id="{4B7F03FE-B86D-854C-8EE6-AE59D4B24524}"/>
              </a:ext>
            </a:extLst>
          </p:cNvPr>
          <p:cNvPicPr>
            <a:picLocks noChangeAspect="1"/>
          </p:cNvPicPr>
          <p:nvPr/>
        </p:nvPicPr>
        <p:blipFill>
          <a:blip r:embed="rId2"/>
          <a:stretch>
            <a:fillRect/>
          </a:stretch>
        </p:blipFill>
        <p:spPr>
          <a:xfrm>
            <a:off x="920552" y="2681268"/>
            <a:ext cx="7533072" cy="3040457"/>
          </a:xfrm>
          <a:prstGeom prst="rect">
            <a:avLst/>
          </a:prstGeom>
        </p:spPr>
      </p:pic>
    </p:spTree>
    <p:extLst>
      <p:ext uri="{BB962C8B-B14F-4D97-AF65-F5344CB8AC3E}">
        <p14:creationId xmlns:p14="http://schemas.microsoft.com/office/powerpoint/2010/main" val="9461330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018BD1-910A-484F-8FB0-C69EC3211A99}"/>
              </a:ext>
            </a:extLst>
          </p:cNvPr>
          <p:cNvSpPr>
            <a:spLocks noGrp="1"/>
          </p:cNvSpPr>
          <p:nvPr>
            <p:ph type="title"/>
          </p:nvPr>
        </p:nvSpPr>
        <p:spPr/>
        <p:txBody>
          <a:bodyPr/>
          <a:lstStyle/>
          <a:p>
            <a:r>
              <a:rPr lang="en-KR" dirty="0"/>
              <a:t>Service </a:t>
            </a:r>
            <a:r>
              <a:rPr lang="ko-KR" altLang="en-US" dirty="0"/>
              <a:t>실습</a:t>
            </a:r>
            <a:endParaRPr lang="en-KR" dirty="0"/>
          </a:p>
        </p:txBody>
      </p:sp>
      <p:sp>
        <p:nvSpPr>
          <p:cNvPr id="3" name="텍스트 개체 틀 2">
            <a:extLst>
              <a:ext uri="{FF2B5EF4-FFF2-40B4-BE49-F238E27FC236}">
                <a16:creationId xmlns:a16="http://schemas.microsoft.com/office/drawing/2014/main" id="{4CB5533C-FE12-AF49-965B-6D687242EC65}"/>
              </a:ext>
            </a:extLst>
          </p:cNvPr>
          <p:cNvSpPr txBox="1">
            <a:spLocks/>
          </p:cNvSpPr>
          <p:nvPr/>
        </p:nvSpPr>
        <p:spPr>
          <a:xfrm>
            <a:off x="284555" y="764704"/>
            <a:ext cx="9359900" cy="5904656"/>
          </a:xfrm>
          <a:prstGeom prst="rect">
            <a:avLst/>
          </a:prstGeom>
        </p:spPr>
        <p:txBody>
          <a:bodyPr>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761955" lvl="1" indent="-400050">
              <a:buFont typeface="Wingdings" pitchFamily="2" charset="2"/>
              <a:buChar char="ü"/>
            </a:pPr>
            <a:endParaRPr kumimoji="1" lang="en-US" altLang="ko-KR" sz="1600" dirty="0"/>
          </a:p>
          <a:p>
            <a:pPr marL="761955" lvl="1" indent="-400050">
              <a:buFont typeface="Wingdings" pitchFamily="2" charset="2"/>
              <a:buChar char="ü"/>
            </a:pPr>
            <a:r>
              <a:rPr kumimoji="1" lang="en-US" altLang="ko-KR" sz="1600" dirty="0"/>
              <a:t>Service </a:t>
            </a:r>
            <a:r>
              <a:rPr kumimoji="1" lang="ko-KR" altLang="en-US" sz="1600" dirty="0"/>
              <a:t>접속 </a:t>
            </a:r>
            <a:r>
              <a:rPr kumimoji="1" lang="en-US" altLang="ko-KR" sz="1600" dirty="0"/>
              <a:t>(Node</a:t>
            </a:r>
            <a:r>
              <a:rPr kumimoji="1" lang="ko-KR" altLang="en-US" sz="1600" dirty="0"/>
              <a:t>에</a:t>
            </a:r>
            <a:r>
              <a:rPr kumimoji="1" lang="en-US" altLang="ko-KR" sz="1600" dirty="0"/>
              <a:t> Private IP</a:t>
            </a:r>
            <a:r>
              <a:rPr kumimoji="1" lang="ko-KR" altLang="en-US" sz="1600" dirty="0"/>
              <a:t>만 있는 경우</a:t>
            </a:r>
            <a:r>
              <a:rPr kumimoji="1" lang="en-US" altLang="ko-KR" sz="1600" dirty="0"/>
              <a:t>)</a:t>
            </a:r>
          </a:p>
          <a:p>
            <a:pPr>
              <a:buFont typeface="Arial" pitchFamily="34" charset="0"/>
              <a:buAutoNum type="romanUcPeriod" startAt="3"/>
            </a:pPr>
            <a:endParaRPr kumimoji="1" lang="en-US" altLang="ko-KR" dirty="0"/>
          </a:p>
          <a:p>
            <a:pPr>
              <a:buFont typeface="Arial" pitchFamily="34" charset="0"/>
              <a:buAutoNum type="romanUcPeriod" startAt="3"/>
            </a:pPr>
            <a:endParaRPr kumimoji="1" lang="en-US" altLang="ko-KR" dirty="0"/>
          </a:p>
          <a:p>
            <a:pPr>
              <a:buFont typeface="Arial" pitchFamily="34" charset="0"/>
              <a:buAutoNum type="romanUcPeriod" startAt="3"/>
            </a:pPr>
            <a:endParaRPr kumimoji="1" lang="en-US" altLang="ko-KR" dirty="0"/>
          </a:p>
          <a:p>
            <a:pPr>
              <a:buFont typeface="Arial" pitchFamily="34" charset="0"/>
              <a:buAutoNum type="romanUcPeriod" startAt="3"/>
            </a:pPr>
            <a:endParaRPr kumimoji="1" lang="en-US" altLang="ko-KR" dirty="0"/>
          </a:p>
          <a:p>
            <a:pPr>
              <a:buFont typeface="Arial" pitchFamily="34" charset="0"/>
              <a:buAutoNum type="romanUcPeriod" startAt="3"/>
            </a:pPr>
            <a:endParaRPr kumimoji="1" lang="en-US" altLang="ko-KR" dirty="0"/>
          </a:p>
          <a:p>
            <a:pPr>
              <a:buFont typeface="Arial" pitchFamily="34" charset="0"/>
              <a:buAutoNum type="romanUcPeriod" startAt="3"/>
            </a:pPr>
            <a:endParaRPr kumimoji="1" lang="en-US" altLang="ko-KR" dirty="0"/>
          </a:p>
          <a:p>
            <a:pPr>
              <a:buFont typeface="Arial" pitchFamily="34" charset="0"/>
              <a:buAutoNum type="romanUcPeriod" startAt="3"/>
            </a:pPr>
            <a:endParaRPr kumimoji="1" lang="en-US" altLang="ko-KR" dirty="0"/>
          </a:p>
          <a:p>
            <a:pPr>
              <a:buFont typeface="Arial" pitchFamily="34" charset="0"/>
              <a:buAutoNum type="romanUcPeriod" startAt="3"/>
            </a:pPr>
            <a:endParaRPr kumimoji="1" lang="en-US" altLang="ko-KR" dirty="0"/>
          </a:p>
          <a:p>
            <a:pPr>
              <a:buFont typeface="Arial" pitchFamily="34" charset="0"/>
              <a:buAutoNum type="romanUcPeriod" startAt="3"/>
            </a:pPr>
            <a:endParaRPr kumimoji="1" lang="en-US" altLang="ko-KR" dirty="0"/>
          </a:p>
          <a:p>
            <a:pPr>
              <a:buFont typeface="Arial" pitchFamily="34" charset="0"/>
              <a:buAutoNum type="romanUcPeriod" startAt="3"/>
            </a:pPr>
            <a:endParaRPr kumimoji="1" lang="en-US" altLang="ko-KR" dirty="0"/>
          </a:p>
          <a:p>
            <a:pPr>
              <a:buFont typeface="Arial" pitchFamily="34" charset="0"/>
              <a:buAutoNum type="romanUcPeriod" startAt="3"/>
            </a:pPr>
            <a:endParaRPr kumimoji="1" lang="en-US" altLang="ko-KR" dirty="0"/>
          </a:p>
          <a:p>
            <a:pPr>
              <a:buFont typeface="Arial" pitchFamily="34" charset="0"/>
              <a:buAutoNum type="romanUcPeriod" startAt="3"/>
            </a:pPr>
            <a:endParaRPr kumimoji="1" lang="en-US" altLang="ko-KR" dirty="0"/>
          </a:p>
          <a:p>
            <a:endParaRPr kumimoji="1" lang="en-US" altLang="ko-KR" dirty="0"/>
          </a:p>
        </p:txBody>
      </p:sp>
      <p:sp>
        <p:nvSpPr>
          <p:cNvPr id="4" name="직사각형 3">
            <a:extLst>
              <a:ext uri="{FF2B5EF4-FFF2-40B4-BE49-F238E27FC236}">
                <a16:creationId xmlns:a16="http://schemas.microsoft.com/office/drawing/2014/main" id="{4D6E96C4-EE89-E243-B606-525FDB66AC2E}"/>
              </a:ext>
            </a:extLst>
          </p:cNvPr>
          <p:cNvSpPr/>
          <p:nvPr/>
        </p:nvSpPr>
        <p:spPr>
          <a:xfrm>
            <a:off x="612389" y="1482018"/>
            <a:ext cx="8704232" cy="75052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nsolas" panose="020B0609020204030204" pitchFamily="49" charset="0"/>
                <a:cs typeface="Consolas" panose="020B0609020204030204" pitchFamily="49" charset="0"/>
              </a:rPr>
              <a:t>$ </a:t>
            </a:r>
            <a:r>
              <a:rPr lang="en-US" altLang="ko-KR" dirty="0" err="1">
                <a:solidFill>
                  <a:schemeClr val="tx1"/>
                </a:solidFill>
                <a:latin typeface="Consolas" panose="020B0609020204030204" pitchFamily="49" charset="0"/>
                <a:cs typeface="Consolas" panose="020B0609020204030204" pitchFamily="49" charset="0"/>
              </a:rPr>
              <a:t>kubectl</a:t>
            </a:r>
            <a:r>
              <a:rPr lang="en-US" altLang="ko-KR" dirty="0">
                <a:solidFill>
                  <a:schemeClr val="tx1"/>
                </a:solidFill>
                <a:latin typeface="Consolas" panose="020B0609020204030204" pitchFamily="49" charset="0"/>
                <a:cs typeface="Consolas" panose="020B0609020204030204" pitchFamily="49" charset="0"/>
              </a:rPr>
              <a:t> port-forward service/nginx</a:t>
            </a:r>
            <a:r>
              <a:rPr lang="en-US" altLang="ko-KR" dirty="0">
                <a:solidFill>
                  <a:srgbClr val="FF0000"/>
                </a:solidFill>
                <a:latin typeface="Consolas" panose="020B0609020204030204" pitchFamily="49" charset="0"/>
                <a:cs typeface="Consolas" panose="020B0609020204030204" pitchFamily="49" charset="0"/>
              </a:rPr>
              <a:t>0XX</a:t>
            </a:r>
            <a:r>
              <a:rPr lang="en-US" altLang="ko-KR" dirty="0">
                <a:solidFill>
                  <a:schemeClr val="tx1"/>
                </a:solidFill>
                <a:latin typeface="Consolas" panose="020B0609020204030204" pitchFamily="49" charset="0"/>
                <a:cs typeface="Consolas" panose="020B0609020204030204" pitchFamily="49" charset="0"/>
              </a:rPr>
              <a:t> 30080:80</a:t>
            </a:r>
          </a:p>
          <a:p>
            <a:r>
              <a:rPr lang="en-US" altLang="ko-KR" dirty="0">
                <a:solidFill>
                  <a:schemeClr val="tx1"/>
                </a:solidFill>
                <a:latin typeface="Consolas" panose="020B0609020204030204" pitchFamily="49" charset="0"/>
                <a:cs typeface="Consolas" panose="020B0609020204030204" pitchFamily="49" charset="0"/>
              </a:rPr>
              <a:t>$ curl http://localhost:30080</a:t>
            </a:r>
            <a:endParaRPr kumimoji="1" lang="ko-KR" altLang="en-US" dirty="0">
              <a:solidFill>
                <a:schemeClr val="tx1"/>
              </a:solidFill>
              <a:latin typeface="Consolas" panose="020B0609020204030204" pitchFamily="49" charset="0"/>
              <a:cs typeface="Consolas" panose="020B0609020204030204" pitchFamily="49" charset="0"/>
            </a:endParaRPr>
          </a:p>
        </p:txBody>
      </p:sp>
      <p:sp>
        <p:nvSpPr>
          <p:cNvPr id="2" name="Rectangle 1">
            <a:extLst>
              <a:ext uri="{FF2B5EF4-FFF2-40B4-BE49-F238E27FC236}">
                <a16:creationId xmlns:a16="http://schemas.microsoft.com/office/drawing/2014/main" id="{67C2EA2C-12A1-6142-80C9-9AC374A7FB83}"/>
              </a:ext>
            </a:extLst>
          </p:cNvPr>
          <p:cNvSpPr/>
          <p:nvPr/>
        </p:nvSpPr>
        <p:spPr>
          <a:xfrm>
            <a:off x="2223833" y="2533528"/>
            <a:ext cx="7092788" cy="1169551"/>
          </a:xfrm>
          <a:prstGeom prst="rect">
            <a:avLst/>
          </a:prstGeom>
          <a:ln>
            <a:solidFill>
              <a:schemeClr val="bg1">
                <a:lumMod val="50000"/>
              </a:schemeClr>
            </a:solidFill>
          </a:ln>
        </p:spPr>
        <p:txBody>
          <a:bodyPr wrap="square">
            <a:spAutoFit/>
          </a:bodyPr>
          <a:lstStyle/>
          <a:p>
            <a:r>
              <a:rPr lang="en-US" sz="1400" dirty="0">
                <a:solidFill>
                  <a:srgbClr val="000000"/>
                </a:solidFill>
                <a:latin typeface="Menlo" panose="020B0609030804020204" pitchFamily="49" charset="0"/>
              </a:rPr>
              <a:t>$ </a:t>
            </a:r>
            <a:r>
              <a:rPr lang="en-US" sz="1400" dirty="0" err="1">
                <a:solidFill>
                  <a:srgbClr val="000000"/>
                </a:solidFill>
                <a:latin typeface="Menlo" panose="020B0609030804020204" pitchFamily="49" charset="0"/>
              </a:rPr>
              <a:t>kubectl</a:t>
            </a:r>
            <a:r>
              <a:rPr lang="en-US" sz="1400" dirty="0">
                <a:solidFill>
                  <a:srgbClr val="000000"/>
                </a:solidFill>
                <a:latin typeface="Menlo" panose="020B0609030804020204" pitchFamily="49" charset="0"/>
              </a:rPr>
              <a:t> port-forward service/nginx001 30080:80</a:t>
            </a:r>
          </a:p>
          <a:p>
            <a:r>
              <a:rPr lang="en-US" sz="1400" dirty="0">
                <a:solidFill>
                  <a:srgbClr val="000000"/>
                </a:solidFill>
                <a:latin typeface="Menlo" panose="020B0609030804020204" pitchFamily="49" charset="0"/>
              </a:rPr>
              <a:t>Forwarding from 127.0.0.1:30080 -&gt; 80</a:t>
            </a:r>
          </a:p>
          <a:p>
            <a:r>
              <a:rPr lang="en-US" sz="1400" dirty="0">
                <a:solidFill>
                  <a:srgbClr val="000000"/>
                </a:solidFill>
                <a:latin typeface="Menlo" panose="020B0609030804020204" pitchFamily="49" charset="0"/>
              </a:rPr>
              <a:t>Forwarding from [::1]:30080 -&gt; 80</a:t>
            </a:r>
          </a:p>
          <a:p>
            <a:r>
              <a:rPr lang="en-US" sz="1400" dirty="0">
                <a:solidFill>
                  <a:srgbClr val="000000"/>
                </a:solidFill>
                <a:latin typeface="Menlo" panose="020B0609030804020204" pitchFamily="49" charset="0"/>
              </a:rPr>
              <a:t>Handling connection for 30080</a:t>
            </a:r>
          </a:p>
          <a:p>
            <a:r>
              <a:rPr lang="en-US" sz="1400" dirty="0">
                <a:solidFill>
                  <a:srgbClr val="000000"/>
                </a:solidFill>
                <a:latin typeface="Menlo" panose="020B0609030804020204" pitchFamily="49" charset="0"/>
              </a:rPr>
              <a:t>Handling connection for 30080</a:t>
            </a:r>
            <a:endParaRPr lang="en-US" sz="1400" dirty="0">
              <a:solidFill>
                <a:srgbClr val="000000"/>
              </a:solidFill>
              <a:effectLst/>
              <a:latin typeface="Menlo" panose="020B0609030804020204" pitchFamily="49" charset="0"/>
            </a:endParaRPr>
          </a:p>
        </p:txBody>
      </p:sp>
      <p:pic>
        <p:nvPicPr>
          <p:cNvPr id="7" name="Picture 6">
            <a:extLst>
              <a:ext uri="{FF2B5EF4-FFF2-40B4-BE49-F238E27FC236}">
                <a16:creationId xmlns:a16="http://schemas.microsoft.com/office/drawing/2014/main" id="{DC89C41D-33A0-B844-A407-2B149F6285C0}"/>
              </a:ext>
            </a:extLst>
          </p:cNvPr>
          <p:cNvPicPr>
            <a:picLocks noChangeAspect="1"/>
          </p:cNvPicPr>
          <p:nvPr/>
        </p:nvPicPr>
        <p:blipFill>
          <a:blip r:embed="rId2"/>
          <a:stretch>
            <a:fillRect/>
          </a:stretch>
        </p:blipFill>
        <p:spPr>
          <a:xfrm>
            <a:off x="1392262" y="3695091"/>
            <a:ext cx="5392184" cy="2501703"/>
          </a:xfrm>
          <a:prstGeom prst="rect">
            <a:avLst/>
          </a:prstGeom>
          <a:ln>
            <a:solidFill>
              <a:schemeClr val="bg1">
                <a:lumMod val="50000"/>
              </a:schemeClr>
            </a:solidFill>
          </a:ln>
        </p:spPr>
      </p:pic>
    </p:spTree>
    <p:extLst>
      <p:ext uri="{BB962C8B-B14F-4D97-AF65-F5344CB8AC3E}">
        <p14:creationId xmlns:p14="http://schemas.microsoft.com/office/powerpoint/2010/main" val="2436369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B99E26E5-D3BA-8543-BCDE-2DED8F3D40A4}"/>
              </a:ext>
            </a:extLst>
          </p:cNvPr>
          <p:cNvSpPr/>
          <p:nvPr/>
        </p:nvSpPr>
        <p:spPr>
          <a:xfrm>
            <a:off x="488504" y="2187872"/>
            <a:ext cx="4104455" cy="4265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endParaRPr>
          </a:p>
        </p:txBody>
      </p:sp>
      <p:grpSp>
        <p:nvGrpSpPr>
          <p:cNvPr id="34" name="그룹 33"/>
          <p:cNvGrpSpPr/>
          <p:nvPr/>
        </p:nvGrpSpPr>
        <p:grpSpPr>
          <a:xfrm>
            <a:off x="488504" y="1664840"/>
            <a:ext cx="4104456" cy="324000"/>
            <a:chOff x="272539" y="1620083"/>
            <a:chExt cx="4535745" cy="324000"/>
          </a:xfrm>
        </p:grpSpPr>
        <p:sp>
          <p:nvSpPr>
            <p:cNvPr id="35" name="직사각형 34"/>
            <p:cNvSpPr/>
            <p:nvPr/>
          </p:nvSpPr>
          <p:spPr>
            <a:xfrm>
              <a:off x="272795" y="1620083"/>
              <a:ext cx="4535489" cy="324000"/>
            </a:xfrm>
            <a:prstGeom prst="rect">
              <a:avLst/>
            </a:prstGeom>
            <a:noFill/>
            <a:ln w="6350" cap="flat" cmpd="sng" algn="ctr">
              <a:noFill/>
              <a:prstDash val="solid"/>
            </a:ln>
            <a:effectLst/>
          </p:spPr>
          <p:txBody>
            <a:bodyPr lIns="0" rIns="0" rtlCol="0" anchor="ctr"/>
            <a:lstStyle/>
            <a:p>
              <a:pPr marL="0" marR="0" lvl="0" indent="0" algn="ctr" defTabSz="889000" eaLnBrk="1" fontAlgn="base" latinLnBrk="0" hangingPunct="1">
                <a:lnSpc>
                  <a:spcPct val="90000"/>
                </a:lnSpc>
                <a:spcBef>
                  <a:spcPct val="0"/>
                </a:spcBef>
                <a:spcAft>
                  <a:spcPct val="35000"/>
                </a:spcAft>
                <a:buClrTx/>
                <a:buSzTx/>
                <a:buFontTx/>
                <a:buNone/>
                <a:tabLst/>
                <a:defRPr/>
              </a:pPr>
              <a:r>
                <a:rPr kumimoji="1" lang="en-US" altLang="ko-KR" b="1" i="0" u="none" strike="noStrike" kern="0" cap="none" spc="0" normalizeH="0" baseline="0" noProof="0" dirty="0">
                  <a:ln>
                    <a:noFill/>
                  </a:ln>
                  <a:solidFill>
                    <a:srgbClr val="000000"/>
                  </a:solidFill>
                  <a:effectLst/>
                  <a:uLnTx/>
                  <a:uFillTx/>
                  <a:latin typeface="맑은 고딕"/>
                  <a:ea typeface="맑은 고딕"/>
                  <a:cs typeface="+mn-cs"/>
                </a:rPr>
                <a:t>[</a:t>
              </a:r>
              <a:r>
                <a:rPr kumimoji="1" lang="en-US" altLang="ko-KR" b="1" i="0" u="none" strike="noStrike" kern="0" cap="none" spc="0" normalizeH="0" baseline="0" noProof="0" dirty="0" err="1">
                  <a:ln>
                    <a:noFill/>
                  </a:ln>
                  <a:solidFill>
                    <a:srgbClr val="000000"/>
                  </a:solidFill>
                  <a:effectLst/>
                  <a:uLnTx/>
                  <a:uFillTx/>
                  <a:latin typeface="맑은 고딕"/>
                  <a:ea typeface="맑은 고딕"/>
                  <a:cs typeface="+mn-cs"/>
                </a:rPr>
                <a:t>Configmap</a:t>
              </a:r>
              <a:r>
                <a:rPr kumimoji="1" lang="en-US" altLang="ko-KR" b="1" kern="0" noProof="0" dirty="0">
                  <a:solidFill>
                    <a:srgbClr val="000000"/>
                  </a:solidFill>
                  <a:latin typeface="맑은 고딕"/>
                  <a:ea typeface="맑은 고딕"/>
                </a:rPr>
                <a:t> Flow</a:t>
              </a:r>
              <a:r>
                <a:rPr kumimoji="1" lang="en-US" altLang="ko-KR" b="1" i="0" u="none" strike="noStrike" kern="0" cap="none" spc="0" normalizeH="0" baseline="0" noProof="0" dirty="0">
                  <a:ln>
                    <a:noFill/>
                  </a:ln>
                  <a:solidFill>
                    <a:srgbClr val="000000"/>
                  </a:solidFill>
                  <a:effectLst/>
                  <a:uLnTx/>
                  <a:uFillTx/>
                  <a:latin typeface="맑은 고딕"/>
                  <a:ea typeface="맑은 고딕"/>
                  <a:cs typeface="+mn-cs"/>
                </a:rPr>
                <a:t>]</a:t>
              </a:r>
              <a:endParaRPr kumimoji="1" lang="ko-KR" altLang="en-US" b="1" i="0" u="none" strike="noStrike" kern="0" cap="none" spc="0" normalizeH="0" baseline="0" noProof="0" dirty="0">
                <a:ln>
                  <a:noFill/>
                </a:ln>
                <a:solidFill>
                  <a:srgbClr val="000000"/>
                </a:solidFill>
                <a:effectLst/>
                <a:uLnTx/>
                <a:uFillTx/>
                <a:latin typeface="맑은 고딕"/>
                <a:ea typeface="맑은 고딕"/>
                <a:cs typeface="+mn-cs"/>
              </a:endParaRPr>
            </a:p>
          </p:txBody>
        </p:sp>
        <p:cxnSp>
          <p:nvCxnSpPr>
            <p:cNvPr id="36" name="직선 연결선 5"/>
            <p:cNvCxnSpPr/>
            <p:nvPr/>
          </p:nvCxnSpPr>
          <p:spPr>
            <a:xfrm>
              <a:off x="272539" y="1922442"/>
              <a:ext cx="4535744" cy="0"/>
            </a:xfrm>
            <a:prstGeom prst="line">
              <a:avLst/>
            </a:prstGeom>
            <a:noFill/>
            <a:ln w="3175" cap="flat" cmpd="sng" algn="ctr">
              <a:solidFill>
                <a:srgbClr val="000000">
                  <a:lumMod val="75000"/>
                  <a:lumOff val="25000"/>
                </a:srgbClr>
              </a:solidFill>
              <a:prstDash val="solid"/>
            </a:ln>
            <a:effectLst/>
          </p:spPr>
        </p:cxnSp>
      </p:grpSp>
      <p:grpSp>
        <p:nvGrpSpPr>
          <p:cNvPr id="37" name="그룹 36"/>
          <p:cNvGrpSpPr/>
          <p:nvPr/>
        </p:nvGrpSpPr>
        <p:grpSpPr>
          <a:xfrm>
            <a:off x="5169024" y="1664840"/>
            <a:ext cx="4104456" cy="324000"/>
            <a:chOff x="272539" y="1620083"/>
            <a:chExt cx="4535745" cy="324000"/>
          </a:xfrm>
        </p:grpSpPr>
        <p:sp>
          <p:nvSpPr>
            <p:cNvPr id="38" name="직사각형 37"/>
            <p:cNvSpPr/>
            <p:nvPr/>
          </p:nvSpPr>
          <p:spPr>
            <a:xfrm>
              <a:off x="272795" y="1620083"/>
              <a:ext cx="4535489" cy="324000"/>
            </a:xfrm>
            <a:prstGeom prst="rect">
              <a:avLst/>
            </a:prstGeom>
            <a:noFill/>
            <a:ln w="6350" cap="flat" cmpd="sng" algn="ctr">
              <a:noFill/>
              <a:prstDash val="solid"/>
            </a:ln>
            <a:effectLst/>
          </p:spPr>
          <p:txBody>
            <a:bodyPr lIns="0" rIns="0" rtlCol="0" anchor="ctr"/>
            <a:lstStyle/>
            <a:p>
              <a:pPr marL="0" marR="0" lvl="0" indent="0" algn="ctr" defTabSz="889000" eaLnBrk="1" fontAlgn="base" latinLnBrk="0" hangingPunct="1">
                <a:lnSpc>
                  <a:spcPct val="90000"/>
                </a:lnSpc>
                <a:spcBef>
                  <a:spcPct val="0"/>
                </a:spcBef>
                <a:spcAft>
                  <a:spcPct val="35000"/>
                </a:spcAft>
                <a:buClrTx/>
                <a:buSzTx/>
                <a:buFontTx/>
                <a:buNone/>
                <a:tabLst/>
                <a:defRPr/>
              </a:pPr>
              <a:r>
                <a:rPr kumimoji="1" lang="en-US" altLang="ko-KR" b="1" kern="0" dirty="0">
                  <a:solidFill>
                    <a:srgbClr val="000000"/>
                  </a:solidFill>
                  <a:latin typeface="맑은 고딕"/>
                  <a:ea typeface="맑은 고딕"/>
                </a:rPr>
                <a:t>[ </a:t>
              </a:r>
              <a:r>
                <a:rPr kumimoji="1" lang="en-US" altLang="ko-KR" b="1" kern="0" dirty="0" err="1">
                  <a:solidFill>
                    <a:srgbClr val="000000"/>
                  </a:solidFill>
                  <a:latin typeface="맑은 고딕"/>
                  <a:ea typeface="맑은 고딕"/>
                </a:rPr>
                <a:t>Configmap</a:t>
              </a:r>
              <a:r>
                <a:rPr kumimoji="1" lang="ko-KR" altLang="en-US" b="1" kern="0" dirty="0">
                  <a:solidFill>
                    <a:srgbClr val="000000"/>
                  </a:solidFill>
                  <a:latin typeface="맑은 고딕"/>
                  <a:ea typeface="맑은 고딕"/>
                </a:rPr>
                <a:t> 특징 </a:t>
              </a:r>
              <a:r>
                <a:rPr kumimoji="1" lang="en-US" altLang="ko-KR" b="1" kern="0" dirty="0">
                  <a:solidFill>
                    <a:srgbClr val="000000"/>
                  </a:solidFill>
                  <a:latin typeface="맑은 고딕"/>
                  <a:ea typeface="맑은 고딕"/>
                </a:rPr>
                <a:t>]</a:t>
              </a:r>
              <a:endParaRPr kumimoji="1" lang="ko-KR" altLang="en-US" b="1" i="0" u="none" strike="noStrike" kern="0" cap="none" spc="0" normalizeH="0" baseline="0" noProof="0" dirty="0">
                <a:ln>
                  <a:noFill/>
                </a:ln>
                <a:solidFill>
                  <a:srgbClr val="000000"/>
                </a:solidFill>
                <a:effectLst/>
                <a:uLnTx/>
                <a:uFillTx/>
                <a:latin typeface="맑은 고딕"/>
                <a:ea typeface="맑은 고딕"/>
                <a:cs typeface="+mn-cs"/>
              </a:endParaRPr>
            </a:p>
          </p:txBody>
        </p:sp>
        <p:cxnSp>
          <p:nvCxnSpPr>
            <p:cNvPr id="39" name="직선 연결선 44"/>
            <p:cNvCxnSpPr/>
            <p:nvPr/>
          </p:nvCxnSpPr>
          <p:spPr>
            <a:xfrm>
              <a:off x="272539" y="1922442"/>
              <a:ext cx="4535744" cy="0"/>
            </a:xfrm>
            <a:prstGeom prst="line">
              <a:avLst/>
            </a:prstGeom>
            <a:noFill/>
            <a:ln w="3175" cap="flat" cmpd="sng" algn="ctr">
              <a:solidFill>
                <a:srgbClr val="000000">
                  <a:lumMod val="75000"/>
                  <a:lumOff val="25000"/>
                </a:srgbClr>
              </a:solidFill>
              <a:prstDash val="solid"/>
            </a:ln>
            <a:effectLst/>
          </p:spPr>
        </p:cxnSp>
      </p:grpSp>
      <p:sp>
        <p:nvSpPr>
          <p:cNvPr id="44" name="직사각형 43"/>
          <p:cNvSpPr/>
          <p:nvPr/>
        </p:nvSpPr>
        <p:spPr>
          <a:xfrm>
            <a:off x="5169023" y="1863712"/>
            <a:ext cx="4104455" cy="2554545"/>
          </a:xfrm>
          <a:prstGeom prst="rect">
            <a:avLst/>
          </a:prstGeom>
        </p:spPr>
        <p:txBody>
          <a:bodyPr wrap="square">
            <a:spAutoFit/>
          </a:bodyPr>
          <a:lstStyle/>
          <a:p>
            <a:pPr marL="285750" indent="-285750">
              <a:buFont typeface="Arial" charset="0"/>
              <a:buChar char="•"/>
            </a:pPr>
            <a:endParaRPr lang="en-US" altLang="ko-KR" sz="1600" dirty="0"/>
          </a:p>
          <a:p>
            <a:pPr marL="285750" indent="-285750">
              <a:buFont typeface="Arial" charset="0"/>
              <a:buChar char="•"/>
            </a:pPr>
            <a:r>
              <a:rPr lang="ko-KR" altLang="en-US" sz="1600" dirty="0"/>
              <a:t>컨테이너 설정 정보를 저장</a:t>
            </a:r>
            <a:r>
              <a:rPr lang="en-US" altLang="ko-KR" sz="1600" dirty="0"/>
              <a:t> </a:t>
            </a:r>
            <a:r>
              <a:rPr lang="ko-KR" altLang="en-US" sz="1600" dirty="0"/>
              <a:t>해놓는 일종의 저장소</a:t>
            </a:r>
            <a:r>
              <a:rPr lang="en-US" altLang="ko-KR" sz="1600" dirty="0"/>
              <a:t>(Key/Value </a:t>
            </a:r>
            <a:r>
              <a:rPr lang="ko-KR" altLang="en-US" sz="1600" dirty="0"/>
              <a:t>형식</a:t>
            </a:r>
            <a:r>
              <a:rPr lang="en-US" altLang="ko-KR" sz="1600" dirty="0"/>
              <a:t>)</a:t>
            </a:r>
          </a:p>
          <a:p>
            <a:pPr marL="285750" indent="-285750">
              <a:buFont typeface="Arial" charset="0"/>
              <a:buChar char="•"/>
            </a:pPr>
            <a:endParaRPr lang="en-US" altLang="ko-KR" sz="1600" dirty="0"/>
          </a:p>
          <a:p>
            <a:pPr marL="285750" indent="-285750">
              <a:buFont typeface="Arial" charset="0"/>
              <a:buChar char="•"/>
            </a:pPr>
            <a:r>
              <a:rPr lang="ko-KR" altLang="en-US" sz="1600" dirty="0"/>
              <a:t>컨테이너에서 필요한 환경 설정 내용을 컨테이너와 분리해서 제공</a:t>
            </a:r>
            <a:endParaRPr lang="en-US" altLang="ko-KR" sz="1600" dirty="0"/>
          </a:p>
          <a:p>
            <a:pPr marL="285750" indent="-285750">
              <a:buFont typeface="Arial" charset="0"/>
              <a:buChar char="•"/>
            </a:pPr>
            <a:endParaRPr lang="en-US" altLang="ko-KR" sz="1600" dirty="0"/>
          </a:p>
          <a:p>
            <a:pPr marL="285750" indent="-285750">
              <a:buFont typeface="Arial" charset="0"/>
              <a:buChar char="•"/>
            </a:pPr>
            <a:r>
              <a:rPr lang="ko-KR" altLang="en-US" sz="1600" dirty="0"/>
              <a:t>설정 값이 변경되었을 때마다 컨테이너의 </a:t>
            </a:r>
            <a:r>
              <a:rPr lang="ko-KR" altLang="en-US" sz="1600" dirty="0" err="1"/>
              <a:t>재배포</a:t>
            </a:r>
            <a:r>
              <a:rPr lang="ko-KR" altLang="en-US" sz="1600" dirty="0"/>
              <a:t> 없이 적용 가능</a:t>
            </a:r>
            <a:endParaRPr lang="en-US" altLang="ko-KR" sz="1600" dirty="0"/>
          </a:p>
          <a:p>
            <a:pPr marL="285750" indent="-285750">
              <a:buFont typeface="Arial" charset="0"/>
              <a:buChar char="•"/>
            </a:pPr>
            <a:endParaRPr lang="ko-KR" altLang="en-US" sz="1600" dirty="0"/>
          </a:p>
        </p:txBody>
      </p:sp>
      <p:grpSp>
        <p:nvGrpSpPr>
          <p:cNvPr id="101" name="그룹 100">
            <a:extLst>
              <a:ext uri="{FF2B5EF4-FFF2-40B4-BE49-F238E27FC236}">
                <a16:creationId xmlns:a16="http://schemas.microsoft.com/office/drawing/2014/main" id="{C99F68A9-C405-9749-BB24-CD1342AA9E64}"/>
              </a:ext>
            </a:extLst>
          </p:cNvPr>
          <p:cNvGrpSpPr/>
          <p:nvPr/>
        </p:nvGrpSpPr>
        <p:grpSpPr>
          <a:xfrm>
            <a:off x="2043413" y="2348880"/>
            <a:ext cx="1121283" cy="1121283"/>
            <a:chOff x="2647950" y="1732447"/>
            <a:chExt cx="1121283" cy="1121283"/>
          </a:xfrm>
        </p:grpSpPr>
        <p:pic>
          <p:nvPicPr>
            <p:cNvPr id="102" name="그림 101">
              <a:extLst>
                <a:ext uri="{FF2B5EF4-FFF2-40B4-BE49-F238E27FC236}">
                  <a16:creationId xmlns:a16="http://schemas.microsoft.com/office/drawing/2014/main" id="{96106DE1-08AE-9B4E-B35B-62724059425D}"/>
                </a:ext>
              </a:extLst>
            </p:cNvPr>
            <p:cNvPicPr>
              <a:picLocks noChangeAspect="1"/>
            </p:cNvPicPr>
            <p:nvPr/>
          </p:nvPicPr>
          <p:blipFill>
            <a:blip r:embed="rId3" cstate="screen">
              <a:duotone>
                <a:srgbClr val="EEECE1">
                  <a:shade val="45000"/>
                  <a:satMod val="135000"/>
                </a:srgbClr>
                <a:prstClr val="white"/>
              </a:duotone>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a:ext>
              </a:extLst>
            </a:blip>
            <a:stretch>
              <a:fillRect/>
            </a:stretch>
          </p:blipFill>
          <p:spPr>
            <a:xfrm>
              <a:off x="2647950" y="1732447"/>
              <a:ext cx="1121283" cy="1121283"/>
            </a:xfrm>
            <a:prstGeom prst="rect">
              <a:avLst/>
            </a:prstGeom>
            <a:ln>
              <a:noFill/>
            </a:ln>
          </p:spPr>
        </p:pic>
        <p:sp>
          <p:nvSpPr>
            <p:cNvPr id="103" name="직사각형 170">
              <a:extLst>
                <a:ext uri="{FF2B5EF4-FFF2-40B4-BE49-F238E27FC236}">
                  <a16:creationId xmlns:a16="http://schemas.microsoft.com/office/drawing/2014/main" id="{46EBC5F8-9138-0540-88BC-CB7A0D184350}"/>
                </a:ext>
              </a:extLst>
            </p:cNvPr>
            <p:cNvSpPr>
              <a:spLocks noChangeArrowheads="1"/>
            </p:cNvSpPr>
            <p:nvPr/>
          </p:nvSpPr>
          <p:spPr bwMode="auto">
            <a:xfrm>
              <a:off x="2736094" y="2273846"/>
              <a:ext cx="939096" cy="246221"/>
            </a:xfrm>
            <a:prstGeom prst="rect">
              <a:avLst/>
            </a:prstGeom>
            <a:noFill/>
          </p:spPr>
          <p:txBody>
            <a:bodyPr wrap="square" rtlCol="0">
              <a:spAutoFit/>
            </a:bodyPr>
            <a:lstStyle/>
            <a:p>
              <a:pPr marL="0" lvl="1" algn="ctr" defTabSz="914034" fontAlgn="base" latinLnBrk="0">
                <a:spcBef>
                  <a:spcPct val="0"/>
                </a:spcBef>
                <a:buSzPct val="80000"/>
              </a:pPr>
              <a:r>
                <a:rPr kumimoji="1" lang="en-US" altLang="ko-KR" sz="1000" dirty="0">
                  <a:ln>
                    <a:solidFill>
                      <a:schemeClr val="bg1">
                        <a:alpha val="0"/>
                      </a:schemeClr>
                    </a:solidFill>
                  </a:ln>
                  <a:solidFill>
                    <a:schemeClr val="tx1">
                      <a:lumMod val="85000"/>
                      <a:lumOff val="15000"/>
                    </a:schemeClr>
                  </a:solidFill>
                  <a:latin typeface="KoPub돋움체 Medium" pitchFamily="18" charset="-127"/>
                  <a:ea typeface="KoPub돋움체 Medium" pitchFamily="18" charset="-127"/>
                  <a:cs typeface="Arial" pitchFamily="34" charset="0"/>
                </a:rPr>
                <a:t>Request</a:t>
              </a:r>
              <a:endParaRPr kumimoji="1" lang="en-US" altLang="ko-KR" sz="900" dirty="0">
                <a:ln>
                  <a:solidFill>
                    <a:schemeClr val="bg1">
                      <a:alpha val="0"/>
                    </a:schemeClr>
                  </a:solidFill>
                </a:ln>
                <a:solidFill>
                  <a:schemeClr val="tx1">
                    <a:lumMod val="85000"/>
                    <a:lumOff val="15000"/>
                  </a:schemeClr>
                </a:solidFill>
                <a:latin typeface="KoPub돋움체 Medium" pitchFamily="18" charset="-127"/>
                <a:ea typeface="KoPub돋움체 Medium" pitchFamily="18" charset="-127"/>
                <a:cs typeface="Arial" pitchFamily="34" charset="0"/>
              </a:endParaRPr>
            </a:p>
          </p:txBody>
        </p:sp>
      </p:grpSp>
      <p:sp>
        <p:nvSpPr>
          <p:cNvPr id="109" name="모서리가 둥근 직사각형 108">
            <a:extLst>
              <a:ext uri="{FF2B5EF4-FFF2-40B4-BE49-F238E27FC236}">
                <a16:creationId xmlns:a16="http://schemas.microsoft.com/office/drawing/2014/main" id="{5CD96026-AB2D-D543-B633-007DDB1FFE43}"/>
              </a:ext>
            </a:extLst>
          </p:cNvPr>
          <p:cNvSpPr/>
          <p:nvPr/>
        </p:nvSpPr>
        <p:spPr>
          <a:xfrm>
            <a:off x="2023844" y="3659007"/>
            <a:ext cx="1160420" cy="360000"/>
          </a:xfrm>
          <a:prstGeom prst="roundRect">
            <a:avLst>
              <a:gd name="adj" fmla="val 19387"/>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00" dirty="0">
                <a:solidFill>
                  <a:schemeClr val="tx1"/>
                </a:solidFill>
                <a:latin typeface="KoPubWorldDotum_Pro Medium" pitchFamily="2" charset="-127"/>
                <a:ea typeface="KoPubWorldDotum_Pro Medium" pitchFamily="2" charset="-127"/>
                <a:cs typeface="KoPubWorldDotum_Pro Medium" pitchFamily="2" charset="-127"/>
              </a:rPr>
              <a:t>Service</a:t>
            </a:r>
            <a:endParaRPr kumimoji="1" lang="ko-KR" altLang="en-US" sz="1000" dirty="0">
              <a:solidFill>
                <a:schemeClr val="tx1"/>
              </a:solidFill>
              <a:latin typeface="KoPubWorldDotum_Pro Medium" pitchFamily="2" charset="-127"/>
              <a:ea typeface="KoPubWorldDotum_Pro Medium" pitchFamily="2" charset="-127"/>
              <a:cs typeface="KoPubWorldDotum_Pro Medium" pitchFamily="2" charset="-127"/>
            </a:endParaRPr>
          </a:p>
        </p:txBody>
      </p:sp>
      <p:sp>
        <p:nvSpPr>
          <p:cNvPr id="110" name="모서리가 둥근 직사각형 109">
            <a:extLst>
              <a:ext uri="{FF2B5EF4-FFF2-40B4-BE49-F238E27FC236}">
                <a16:creationId xmlns:a16="http://schemas.microsoft.com/office/drawing/2014/main" id="{A9E101E0-6B7D-374F-BC5F-1646DCF90B0C}"/>
              </a:ext>
            </a:extLst>
          </p:cNvPr>
          <p:cNvSpPr/>
          <p:nvPr/>
        </p:nvSpPr>
        <p:spPr>
          <a:xfrm>
            <a:off x="2023844" y="4351374"/>
            <a:ext cx="1160420" cy="360000"/>
          </a:xfrm>
          <a:prstGeom prst="roundRect">
            <a:avLst>
              <a:gd name="adj" fmla="val 19387"/>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00" dirty="0">
                <a:solidFill>
                  <a:schemeClr val="tx1"/>
                </a:solidFill>
                <a:latin typeface="KoPubWorldDotum_Pro Medium" pitchFamily="2" charset="-127"/>
                <a:ea typeface="KoPubWorldDotum_Pro Medium" pitchFamily="2" charset="-127"/>
                <a:cs typeface="KoPubWorldDotum_Pro Medium" pitchFamily="2" charset="-127"/>
              </a:rPr>
              <a:t>Pod</a:t>
            </a:r>
            <a:endParaRPr kumimoji="1" lang="ko-KR" altLang="en-US" sz="1000" dirty="0">
              <a:solidFill>
                <a:schemeClr val="tx1"/>
              </a:solidFill>
              <a:latin typeface="KoPubWorldDotum_Pro Medium" pitchFamily="2" charset="-127"/>
              <a:ea typeface="KoPubWorldDotum_Pro Medium" pitchFamily="2" charset="-127"/>
              <a:cs typeface="KoPubWorldDotum_Pro Medium" pitchFamily="2" charset="-127"/>
            </a:endParaRPr>
          </a:p>
        </p:txBody>
      </p:sp>
      <p:cxnSp>
        <p:nvCxnSpPr>
          <p:cNvPr id="115" name="직선 화살표 연결선 114">
            <a:extLst>
              <a:ext uri="{FF2B5EF4-FFF2-40B4-BE49-F238E27FC236}">
                <a16:creationId xmlns:a16="http://schemas.microsoft.com/office/drawing/2014/main" id="{911537E9-5670-6140-AE3D-36E3AA540B5F}"/>
              </a:ext>
            </a:extLst>
          </p:cNvPr>
          <p:cNvCxnSpPr>
            <a:cxnSpLocks/>
            <a:endCxn id="109" idx="0"/>
          </p:cNvCxnSpPr>
          <p:nvPr/>
        </p:nvCxnSpPr>
        <p:spPr>
          <a:xfrm>
            <a:off x="2601105" y="3238072"/>
            <a:ext cx="2949" cy="420935"/>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3" name="모서리가 둥근 직사각형 132">
            <a:extLst>
              <a:ext uri="{FF2B5EF4-FFF2-40B4-BE49-F238E27FC236}">
                <a16:creationId xmlns:a16="http://schemas.microsoft.com/office/drawing/2014/main" id="{B3ECB8CB-27A5-944A-8E6D-2B08D9C93B22}"/>
              </a:ext>
            </a:extLst>
          </p:cNvPr>
          <p:cNvSpPr/>
          <p:nvPr/>
        </p:nvSpPr>
        <p:spPr>
          <a:xfrm>
            <a:off x="2023844" y="5301248"/>
            <a:ext cx="1160420" cy="360000"/>
          </a:xfrm>
          <a:prstGeom prst="roundRect">
            <a:avLst>
              <a:gd name="adj" fmla="val 19387"/>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00" dirty="0">
                <a:solidFill>
                  <a:schemeClr val="tx1"/>
                </a:solidFill>
                <a:latin typeface="KoPubWorldDotum_Pro Medium" pitchFamily="2" charset="-127"/>
                <a:ea typeface="KoPubWorldDotum_Pro Medium" pitchFamily="2" charset="-127"/>
                <a:cs typeface="KoPubWorldDotum_Pro Medium" pitchFamily="2" charset="-127"/>
              </a:rPr>
              <a:t>Config Map</a:t>
            </a:r>
            <a:endParaRPr kumimoji="1" lang="ko-KR" altLang="en-US" sz="1000" dirty="0">
              <a:solidFill>
                <a:schemeClr val="tx1"/>
              </a:solidFill>
              <a:latin typeface="KoPubWorldDotum_Pro Medium" pitchFamily="2" charset="-127"/>
              <a:ea typeface="KoPubWorldDotum_Pro Medium" pitchFamily="2" charset="-127"/>
              <a:cs typeface="KoPubWorldDotum_Pro Medium" pitchFamily="2" charset="-127"/>
            </a:endParaRPr>
          </a:p>
        </p:txBody>
      </p:sp>
      <p:cxnSp>
        <p:nvCxnSpPr>
          <p:cNvPr id="9" name="직선 화살표 연결선 8">
            <a:extLst>
              <a:ext uri="{FF2B5EF4-FFF2-40B4-BE49-F238E27FC236}">
                <a16:creationId xmlns:a16="http://schemas.microsoft.com/office/drawing/2014/main" id="{13A2922A-E164-0841-B40F-F8C675FFD7CA}"/>
              </a:ext>
            </a:extLst>
          </p:cNvPr>
          <p:cNvCxnSpPr>
            <a:cxnSpLocks/>
          </p:cNvCxnSpPr>
          <p:nvPr/>
        </p:nvCxnSpPr>
        <p:spPr>
          <a:xfrm>
            <a:off x="2432720" y="4711374"/>
            <a:ext cx="0" cy="589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6062A28B-87A2-614B-BA27-9B8508CB767D}"/>
              </a:ext>
            </a:extLst>
          </p:cNvPr>
          <p:cNvCxnSpPr>
            <a:cxnSpLocks/>
            <a:stCxn id="109" idx="2"/>
            <a:endCxn id="110" idx="0"/>
          </p:cNvCxnSpPr>
          <p:nvPr/>
        </p:nvCxnSpPr>
        <p:spPr>
          <a:xfrm>
            <a:off x="2604054" y="4019007"/>
            <a:ext cx="0" cy="332367"/>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8C31ADFB-34BB-CC4F-BFFC-A9611CAADB2B}"/>
              </a:ext>
            </a:extLst>
          </p:cNvPr>
          <p:cNvCxnSpPr>
            <a:cxnSpLocks/>
          </p:cNvCxnSpPr>
          <p:nvPr/>
        </p:nvCxnSpPr>
        <p:spPr>
          <a:xfrm flipV="1">
            <a:off x="2792760" y="4711374"/>
            <a:ext cx="0" cy="5898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70B07434-A47C-CA4A-AE23-D16645DC0BBE}"/>
              </a:ext>
            </a:extLst>
          </p:cNvPr>
          <p:cNvSpPr txBox="1"/>
          <p:nvPr/>
        </p:nvSpPr>
        <p:spPr>
          <a:xfrm>
            <a:off x="1934440" y="4932874"/>
            <a:ext cx="529440" cy="276999"/>
          </a:xfrm>
          <a:prstGeom prst="rect">
            <a:avLst/>
          </a:prstGeom>
          <a:noFill/>
        </p:spPr>
        <p:txBody>
          <a:bodyPr wrap="none" rtlCol="0">
            <a:spAutoFit/>
          </a:bodyPr>
          <a:lstStyle/>
          <a:p>
            <a:r>
              <a:rPr kumimoji="1" lang="en-US" altLang="ko-KR" sz="1200" dirty="0">
                <a:ea typeface="맑은고딕" charset="0"/>
              </a:rPr>
              <a:t>Read</a:t>
            </a:r>
            <a:endParaRPr kumimoji="1" lang="ko-KR" altLang="en-US" sz="1200" dirty="0">
              <a:ea typeface="맑은고딕" charset="0"/>
            </a:endParaRPr>
          </a:p>
        </p:txBody>
      </p:sp>
      <p:sp>
        <p:nvSpPr>
          <p:cNvPr id="136" name="TextBox 135">
            <a:extLst>
              <a:ext uri="{FF2B5EF4-FFF2-40B4-BE49-F238E27FC236}">
                <a16:creationId xmlns:a16="http://schemas.microsoft.com/office/drawing/2014/main" id="{A42022E0-3A9B-7D47-9673-AA9A8509F167}"/>
              </a:ext>
            </a:extLst>
          </p:cNvPr>
          <p:cNvSpPr txBox="1"/>
          <p:nvPr/>
        </p:nvSpPr>
        <p:spPr>
          <a:xfrm>
            <a:off x="2777944" y="4737690"/>
            <a:ext cx="585417" cy="276999"/>
          </a:xfrm>
          <a:prstGeom prst="rect">
            <a:avLst/>
          </a:prstGeom>
          <a:noFill/>
        </p:spPr>
        <p:txBody>
          <a:bodyPr wrap="none" rtlCol="0">
            <a:spAutoFit/>
          </a:bodyPr>
          <a:lstStyle/>
          <a:p>
            <a:r>
              <a:rPr kumimoji="1" lang="en-US" altLang="ko-KR" sz="1200" dirty="0">
                <a:ea typeface="맑은고딕" charset="0"/>
              </a:rPr>
              <a:t>Apply</a:t>
            </a:r>
            <a:endParaRPr kumimoji="1" lang="ko-KR" altLang="en-US" sz="1200" dirty="0">
              <a:ea typeface="맑은고딕" charset="0"/>
            </a:endParaRPr>
          </a:p>
        </p:txBody>
      </p:sp>
      <p:sp>
        <p:nvSpPr>
          <p:cNvPr id="4" name="Title 3">
            <a:extLst>
              <a:ext uri="{FF2B5EF4-FFF2-40B4-BE49-F238E27FC236}">
                <a16:creationId xmlns:a16="http://schemas.microsoft.com/office/drawing/2014/main" id="{4FB28595-5ACB-E741-B50E-EDB476359D64}"/>
              </a:ext>
            </a:extLst>
          </p:cNvPr>
          <p:cNvSpPr>
            <a:spLocks noGrp="1"/>
          </p:cNvSpPr>
          <p:nvPr>
            <p:ph type="title"/>
          </p:nvPr>
        </p:nvSpPr>
        <p:spPr/>
        <p:txBody>
          <a:bodyPr/>
          <a:lstStyle/>
          <a:p>
            <a:r>
              <a:rPr lang="en-KR" dirty="0"/>
              <a:t>ConfigMap</a:t>
            </a:r>
          </a:p>
        </p:txBody>
      </p:sp>
    </p:spTree>
    <p:extLst>
      <p:ext uri="{BB962C8B-B14F-4D97-AF65-F5344CB8AC3E}">
        <p14:creationId xmlns:p14="http://schemas.microsoft.com/office/powerpoint/2010/main" val="3113209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p:cNvSpPr/>
          <p:nvPr/>
        </p:nvSpPr>
        <p:spPr>
          <a:xfrm>
            <a:off x="6305600" y="1772816"/>
            <a:ext cx="3331960" cy="43635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numCol="2" rtlCol="0" anchor="ctr">
            <a:normAutofit/>
          </a:bodyPr>
          <a:lstStyle/>
          <a:p>
            <a:endParaRPr kumimoji="1" lang="ko-KR" altLang="en-US" sz="1200" b="1" dirty="0">
              <a:solidFill>
                <a:schemeClr val="tx1"/>
              </a:solidFill>
            </a:endParaRPr>
          </a:p>
        </p:txBody>
      </p:sp>
      <p:sp>
        <p:nvSpPr>
          <p:cNvPr id="34" name="직사각형 33"/>
          <p:cNvSpPr/>
          <p:nvPr/>
        </p:nvSpPr>
        <p:spPr>
          <a:xfrm>
            <a:off x="344488" y="1772817"/>
            <a:ext cx="5671711" cy="43472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numCol="2" rtlCol="0" anchor="ctr">
            <a:normAutofit/>
          </a:bodyPr>
          <a:lstStyle/>
          <a:p>
            <a:endParaRPr kumimoji="1" lang="ko-KR" altLang="en-US" sz="1200" b="1" dirty="0">
              <a:solidFill>
                <a:schemeClr val="tx1"/>
              </a:solidFill>
            </a:endParaRPr>
          </a:p>
        </p:txBody>
      </p:sp>
      <p:sp>
        <p:nvSpPr>
          <p:cNvPr id="32" name="직사각형 31"/>
          <p:cNvSpPr/>
          <p:nvPr/>
        </p:nvSpPr>
        <p:spPr>
          <a:xfrm>
            <a:off x="344487" y="1995067"/>
            <a:ext cx="2880320" cy="3970318"/>
          </a:xfrm>
          <a:prstGeom prst="rect">
            <a:avLst/>
          </a:prstGeom>
          <a:noFill/>
        </p:spPr>
        <p:txBody>
          <a:bodyPr wrap="square" rtlCol="0">
            <a:spAutoFit/>
          </a:bodyPr>
          <a:lstStyle/>
          <a:p>
            <a:pPr fontAlgn="base"/>
            <a:r>
              <a:rPr lang="en" altLang="ko-KR" sz="1200" b="1" dirty="0" err="1"/>
              <a:t>apiVersion</a:t>
            </a:r>
            <a:r>
              <a:rPr lang="en" altLang="ko-KR" sz="1200" b="1" dirty="0"/>
              <a:t>: apps/v1beta1</a:t>
            </a:r>
          </a:p>
          <a:p>
            <a:pPr fontAlgn="base"/>
            <a:r>
              <a:rPr lang="en" altLang="ko-KR" sz="1200" b="1" dirty="0"/>
              <a:t>kind: Deployment</a:t>
            </a:r>
          </a:p>
          <a:p>
            <a:pPr fontAlgn="base"/>
            <a:r>
              <a:rPr lang="en" altLang="ko-KR" sz="1200" b="1" dirty="0"/>
              <a:t>metadata:</a:t>
            </a:r>
          </a:p>
          <a:p>
            <a:pPr fontAlgn="base"/>
            <a:r>
              <a:rPr lang="en" altLang="ko-KR" sz="1200" b="1" dirty="0"/>
              <a:t>  name: </a:t>
            </a:r>
            <a:r>
              <a:rPr lang="en" altLang="ko-KR" sz="1200" b="1" dirty="0" err="1"/>
              <a:t>mariadb</a:t>
            </a:r>
            <a:endParaRPr lang="en" altLang="ko-KR" sz="1200" b="1" dirty="0"/>
          </a:p>
          <a:p>
            <a:pPr fontAlgn="base"/>
            <a:r>
              <a:rPr lang="en" altLang="ko-KR" sz="1200" b="1" dirty="0"/>
              <a:t>  labels:</a:t>
            </a:r>
          </a:p>
          <a:p>
            <a:pPr fontAlgn="base"/>
            <a:r>
              <a:rPr lang="en" altLang="ko-KR" sz="1200" b="1" dirty="0"/>
              <a:t>    app: </a:t>
            </a:r>
            <a:r>
              <a:rPr lang="en" altLang="ko-KR" sz="1200" b="1" dirty="0" err="1"/>
              <a:t>mariadb</a:t>
            </a:r>
            <a:endParaRPr lang="en" altLang="ko-KR" sz="1200" b="1" dirty="0"/>
          </a:p>
          <a:p>
            <a:pPr fontAlgn="base"/>
            <a:r>
              <a:rPr lang="en" altLang="ko-KR" sz="1200" b="1" dirty="0"/>
              <a:t>    type: database</a:t>
            </a:r>
          </a:p>
          <a:p>
            <a:pPr fontAlgn="base"/>
            <a:r>
              <a:rPr lang="en" altLang="ko-KR" sz="1200" b="1" dirty="0"/>
              <a:t>spec:</a:t>
            </a:r>
          </a:p>
          <a:p>
            <a:pPr fontAlgn="base"/>
            <a:r>
              <a:rPr lang="en" altLang="ko-KR" sz="1200" b="1" dirty="0"/>
              <a:t>  replicas: 1</a:t>
            </a:r>
          </a:p>
          <a:p>
            <a:pPr fontAlgn="base"/>
            <a:r>
              <a:rPr lang="en" altLang="ko-KR" sz="1200" b="1" dirty="0"/>
              <a:t>  template:</a:t>
            </a:r>
          </a:p>
          <a:p>
            <a:pPr fontAlgn="base"/>
            <a:r>
              <a:rPr lang="en" altLang="ko-KR" sz="1200" b="1" dirty="0"/>
              <a:t>    metadata:</a:t>
            </a:r>
          </a:p>
          <a:p>
            <a:pPr fontAlgn="base"/>
            <a:r>
              <a:rPr lang="en" altLang="ko-KR" sz="1200" b="1" dirty="0"/>
              <a:t>      labels:</a:t>
            </a:r>
          </a:p>
          <a:p>
            <a:pPr fontAlgn="base"/>
            <a:r>
              <a:rPr lang="en" altLang="ko-KR" sz="1200" b="1" dirty="0"/>
              <a:t>        app: </a:t>
            </a:r>
            <a:r>
              <a:rPr lang="en" altLang="ko-KR" sz="1200" b="1" dirty="0" err="1"/>
              <a:t>mariadb</a:t>
            </a:r>
            <a:endParaRPr lang="en" altLang="ko-KR" sz="1200" b="1" dirty="0"/>
          </a:p>
          <a:p>
            <a:pPr fontAlgn="base"/>
            <a:r>
              <a:rPr lang="en" altLang="ko-KR" sz="1200" b="1" dirty="0"/>
              <a:t>        type: database</a:t>
            </a:r>
          </a:p>
          <a:p>
            <a:pPr fontAlgn="base"/>
            <a:r>
              <a:rPr lang="en" altLang="ko-KR" sz="1200" b="1" dirty="0"/>
              <a:t>    spec:</a:t>
            </a:r>
          </a:p>
          <a:p>
            <a:pPr fontAlgn="base"/>
            <a:r>
              <a:rPr lang="en" altLang="ko-KR" sz="1200" b="1" dirty="0"/>
              <a:t>      containers:</a:t>
            </a:r>
          </a:p>
          <a:p>
            <a:pPr fontAlgn="base"/>
            <a:r>
              <a:rPr lang="en" altLang="ko-KR" sz="1200" b="1" dirty="0"/>
              <a:t>        - name: </a:t>
            </a:r>
            <a:r>
              <a:rPr lang="en" altLang="ko-KR" sz="1200" b="1" dirty="0" err="1"/>
              <a:t>mariadb</a:t>
            </a:r>
            <a:endParaRPr lang="en" altLang="ko-KR" sz="1200" b="1" dirty="0"/>
          </a:p>
          <a:p>
            <a:pPr fontAlgn="base"/>
            <a:r>
              <a:rPr lang="en" altLang="ko-KR" sz="1200" b="1" dirty="0"/>
              <a:t>          image: </a:t>
            </a:r>
            <a:r>
              <a:rPr lang="en" altLang="ko-KR" sz="1200" b="1" dirty="0" err="1"/>
              <a:t>mariadb</a:t>
            </a:r>
            <a:endParaRPr lang="en" altLang="ko-KR" sz="1200" b="1" dirty="0"/>
          </a:p>
          <a:p>
            <a:pPr fontAlgn="base"/>
            <a:r>
              <a:rPr lang="en" altLang="ko-KR" sz="1200" b="1" dirty="0"/>
              <a:t>          ports:</a:t>
            </a:r>
          </a:p>
          <a:p>
            <a:pPr fontAlgn="base"/>
            <a:r>
              <a:rPr lang="en" altLang="ko-KR" sz="1200" b="1" dirty="0"/>
              <a:t>            - </a:t>
            </a:r>
            <a:r>
              <a:rPr lang="en" altLang="ko-KR" sz="1200" b="1" dirty="0" err="1"/>
              <a:t>containerPort</a:t>
            </a:r>
            <a:r>
              <a:rPr lang="en" altLang="ko-KR" sz="1200" b="1" dirty="0"/>
              <a:t>: 3306</a:t>
            </a:r>
          </a:p>
          <a:p>
            <a:pPr fontAlgn="base"/>
            <a:r>
              <a:rPr lang="en" altLang="ko-KR" sz="1200" b="1" dirty="0"/>
              <a:t>              name: </a:t>
            </a:r>
            <a:r>
              <a:rPr lang="en" altLang="ko-KR" sz="1200" b="1" dirty="0" err="1"/>
              <a:t>db</a:t>
            </a:r>
            <a:r>
              <a:rPr lang="en" altLang="ko-KR" sz="1200" b="1" dirty="0"/>
              <a:t>-port</a:t>
            </a:r>
          </a:p>
        </p:txBody>
      </p:sp>
      <p:sp>
        <p:nvSpPr>
          <p:cNvPr id="13" name="직사각형 12"/>
          <p:cNvSpPr/>
          <p:nvPr/>
        </p:nvSpPr>
        <p:spPr>
          <a:xfrm>
            <a:off x="6320552" y="1995067"/>
            <a:ext cx="3296048" cy="1754326"/>
          </a:xfrm>
          <a:prstGeom prst="rect">
            <a:avLst/>
          </a:prstGeom>
          <a:noFill/>
        </p:spPr>
        <p:txBody>
          <a:bodyPr wrap="square" rtlCol="0">
            <a:spAutoFit/>
          </a:bodyPr>
          <a:lstStyle/>
          <a:p>
            <a:r>
              <a:rPr kumimoji="1" lang="en" altLang="ko-KR" sz="1200" b="1" dirty="0" err="1"/>
              <a:t>apiVersion</a:t>
            </a:r>
            <a:r>
              <a:rPr kumimoji="1" lang="en" altLang="ko-KR" sz="1200" b="1" dirty="0"/>
              <a:t>: v1</a:t>
            </a:r>
          </a:p>
          <a:p>
            <a:r>
              <a:rPr kumimoji="1" lang="en" altLang="ko-KR" sz="1200" b="1" dirty="0"/>
              <a:t>kind: </a:t>
            </a:r>
            <a:r>
              <a:rPr kumimoji="1" lang="en" altLang="ko-KR" sz="1200" b="1" dirty="0" err="1"/>
              <a:t>ConfigMap</a:t>
            </a:r>
            <a:endParaRPr kumimoji="1" lang="en" altLang="ko-KR" sz="1200" b="1" dirty="0"/>
          </a:p>
          <a:p>
            <a:r>
              <a:rPr kumimoji="1" lang="en" altLang="ko-KR" sz="1200" b="1" dirty="0"/>
              <a:t>metadata:</a:t>
            </a:r>
          </a:p>
          <a:p>
            <a:r>
              <a:rPr kumimoji="1" lang="en" altLang="ko-KR" sz="1200" b="1" dirty="0"/>
              <a:t>  name: </a:t>
            </a:r>
            <a:r>
              <a:rPr kumimoji="1" lang="en" altLang="ko-KR" sz="1200" b="1" dirty="0" err="1"/>
              <a:t>mariadb</a:t>
            </a:r>
            <a:endParaRPr kumimoji="1" lang="en" altLang="ko-KR" sz="1200" b="1" dirty="0"/>
          </a:p>
          <a:p>
            <a:r>
              <a:rPr kumimoji="1" lang="en" altLang="ko-KR" sz="1200" b="1" dirty="0">
                <a:solidFill>
                  <a:srgbClr val="FF0000"/>
                </a:solidFill>
              </a:rPr>
              <a:t>data:</a:t>
            </a:r>
          </a:p>
          <a:p>
            <a:r>
              <a:rPr kumimoji="1" lang="en" altLang="ko-KR" sz="1200" b="1" dirty="0">
                <a:solidFill>
                  <a:srgbClr val="FF0000"/>
                </a:solidFill>
              </a:rPr>
              <a:t>  </a:t>
            </a:r>
            <a:r>
              <a:rPr kumimoji="1" lang="en" altLang="ko-KR" sz="1200" b="1" dirty="0" err="1">
                <a:solidFill>
                  <a:srgbClr val="FF0000"/>
                </a:solidFill>
              </a:rPr>
              <a:t>basededatos</a:t>
            </a:r>
            <a:r>
              <a:rPr kumimoji="1" lang="en" altLang="ko-KR" sz="1200" b="1" dirty="0">
                <a:solidFill>
                  <a:srgbClr val="FF0000"/>
                </a:solidFill>
              </a:rPr>
              <a:t>: test</a:t>
            </a:r>
          </a:p>
          <a:p>
            <a:r>
              <a:rPr kumimoji="1" lang="en" altLang="ko-KR" sz="1200" b="1" dirty="0">
                <a:solidFill>
                  <a:srgbClr val="FF0000"/>
                </a:solidFill>
              </a:rPr>
              <a:t>  </a:t>
            </a:r>
            <a:r>
              <a:rPr kumimoji="1" lang="en" altLang="ko-KR" sz="1200" b="1" dirty="0" err="1">
                <a:solidFill>
                  <a:srgbClr val="FF0000"/>
                </a:solidFill>
              </a:rPr>
              <a:t>mysql_password</a:t>
            </a:r>
            <a:r>
              <a:rPr kumimoji="1" lang="en" altLang="ko-KR" sz="1200" b="1" dirty="0">
                <a:solidFill>
                  <a:srgbClr val="FF0000"/>
                </a:solidFill>
              </a:rPr>
              <a:t>: password-user</a:t>
            </a:r>
          </a:p>
          <a:p>
            <a:r>
              <a:rPr kumimoji="1" lang="en" altLang="ko-KR" sz="1200" b="1" dirty="0">
                <a:solidFill>
                  <a:srgbClr val="FF0000"/>
                </a:solidFill>
              </a:rPr>
              <a:t>  </a:t>
            </a:r>
            <a:r>
              <a:rPr kumimoji="1" lang="en" altLang="ko-KR" sz="1200" b="1" dirty="0" err="1">
                <a:solidFill>
                  <a:srgbClr val="FF0000"/>
                </a:solidFill>
              </a:rPr>
              <a:t>mysql_zcp</a:t>
            </a:r>
            <a:r>
              <a:rPr kumimoji="1" lang="en" altLang="ko-KR" sz="1200" b="1" dirty="0">
                <a:solidFill>
                  <a:srgbClr val="FF0000"/>
                </a:solidFill>
              </a:rPr>
              <a:t>: </a:t>
            </a:r>
            <a:r>
              <a:rPr kumimoji="1" lang="en" altLang="ko-KR" sz="1200" b="1" dirty="0" err="1">
                <a:solidFill>
                  <a:srgbClr val="FF0000"/>
                </a:solidFill>
              </a:rPr>
              <a:t>zcplocal</a:t>
            </a:r>
            <a:endParaRPr kumimoji="1" lang="en" altLang="ko-KR" sz="1200" b="1" dirty="0">
              <a:solidFill>
                <a:srgbClr val="FF0000"/>
              </a:solidFill>
            </a:endParaRPr>
          </a:p>
          <a:p>
            <a:r>
              <a:rPr kumimoji="1" lang="en" altLang="ko-KR" sz="1200" b="1" dirty="0">
                <a:solidFill>
                  <a:srgbClr val="FF0000"/>
                </a:solidFill>
              </a:rPr>
              <a:t>  </a:t>
            </a:r>
            <a:r>
              <a:rPr kumimoji="1" lang="en" altLang="ko-KR" sz="1200" b="1" dirty="0" err="1">
                <a:solidFill>
                  <a:srgbClr val="FF0000"/>
                </a:solidFill>
              </a:rPr>
              <a:t>root_password</a:t>
            </a:r>
            <a:r>
              <a:rPr kumimoji="1" lang="en" altLang="ko-KR" sz="1200" b="1" dirty="0">
                <a:solidFill>
                  <a:srgbClr val="FF0000"/>
                </a:solidFill>
              </a:rPr>
              <a:t>: my-password</a:t>
            </a:r>
          </a:p>
        </p:txBody>
      </p:sp>
      <p:grpSp>
        <p:nvGrpSpPr>
          <p:cNvPr id="15" name="그룹 14"/>
          <p:cNvGrpSpPr/>
          <p:nvPr/>
        </p:nvGrpSpPr>
        <p:grpSpPr>
          <a:xfrm>
            <a:off x="416496" y="1340768"/>
            <a:ext cx="5599704" cy="324000"/>
            <a:chOff x="272539" y="1620083"/>
            <a:chExt cx="4535745" cy="324000"/>
          </a:xfrm>
        </p:grpSpPr>
        <p:sp>
          <p:nvSpPr>
            <p:cNvPr id="16" name="직사각형 15"/>
            <p:cNvSpPr/>
            <p:nvPr/>
          </p:nvSpPr>
          <p:spPr>
            <a:xfrm>
              <a:off x="272795" y="1620083"/>
              <a:ext cx="4535489" cy="324000"/>
            </a:xfrm>
            <a:prstGeom prst="rect">
              <a:avLst/>
            </a:prstGeom>
            <a:noFill/>
            <a:ln w="6350" cap="flat" cmpd="sng" algn="ctr">
              <a:noFill/>
              <a:prstDash val="solid"/>
            </a:ln>
            <a:effectLst/>
          </p:spPr>
          <p:txBody>
            <a:bodyPr lIns="0" rIns="0" rtlCol="0" anchor="ctr"/>
            <a:lstStyle/>
            <a:p>
              <a:pPr marL="0" marR="0" lvl="0" indent="0" algn="ctr" defTabSz="889000" eaLnBrk="1" fontAlgn="base" latinLnBrk="0" hangingPunct="1">
                <a:lnSpc>
                  <a:spcPct val="90000"/>
                </a:lnSpc>
                <a:spcBef>
                  <a:spcPct val="0"/>
                </a:spcBef>
                <a:spcAft>
                  <a:spcPct val="35000"/>
                </a:spcAft>
                <a:buClrTx/>
                <a:buSzTx/>
                <a:buFontTx/>
                <a:buNone/>
                <a:tabLst/>
                <a:defRPr/>
              </a:pPr>
              <a:r>
                <a:rPr kumimoji="1" lang="en-US" altLang="ko-KR" b="1" i="0" u="none" strike="noStrike" kern="0" cap="none" spc="0" normalizeH="0" baseline="0" noProof="0" dirty="0">
                  <a:ln>
                    <a:noFill/>
                  </a:ln>
                  <a:solidFill>
                    <a:srgbClr val="000000"/>
                  </a:solidFill>
                  <a:effectLst/>
                  <a:uLnTx/>
                  <a:uFillTx/>
                  <a:latin typeface="맑은 고딕"/>
                  <a:ea typeface="맑은 고딕"/>
                  <a:cs typeface="+mn-cs"/>
                </a:rPr>
                <a:t>[</a:t>
              </a:r>
              <a:r>
                <a:rPr kumimoji="1" lang="en-US" altLang="ko-KR" b="1" kern="0" dirty="0">
                  <a:solidFill>
                    <a:srgbClr val="000000"/>
                  </a:solidFill>
                  <a:latin typeface="맑은 고딕"/>
                  <a:ea typeface="맑은 고딕"/>
                </a:rPr>
                <a:t>Deployment</a:t>
              </a:r>
              <a:r>
                <a:rPr kumimoji="1" lang="en-US" altLang="ko-KR" b="1" i="0" u="none" strike="noStrike" kern="0" cap="none" spc="0" normalizeH="0" baseline="0" noProof="0" dirty="0">
                  <a:ln>
                    <a:noFill/>
                  </a:ln>
                  <a:solidFill>
                    <a:srgbClr val="000000"/>
                  </a:solidFill>
                  <a:effectLst/>
                  <a:uLnTx/>
                  <a:uFillTx/>
                  <a:latin typeface="맑은 고딕"/>
                  <a:ea typeface="맑은 고딕"/>
                  <a:cs typeface="+mn-cs"/>
                </a:rPr>
                <a:t>]</a:t>
              </a:r>
              <a:endParaRPr kumimoji="1" lang="ko-KR" altLang="en-US" b="1" i="0" u="none" strike="noStrike" kern="0" cap="none" spc="0" normalizeH="0" baseline="0" noProof="0" dirty="0">
                <a:ln>
                  <a:noFill/>
                </a:ln>
                <a:solidFill>
                  <a:srgbClr val="000000"/>
                </a:solidFill>
                <a:effectLst/>
                <a:uLnTx/>
                <a:uFillTx/>
                <a:latin typeface="맑은 고딕"/>
                <a:ea typeface="맑은 고딕"/>
                <a:cs typeface="+mn-cs"/>
              </a:endParaRPr>
            </a:p>
          </p:txBody>
        </p:sp>
        <p:cxnSp>
          <p:nvCxnSpPr>
            <p:cNvPr id="17" name="직선 연결선 5"/>
            <p:cNvCxnSpPr/>
            <p:nvPr/>
          </p:nvCxnSpPr>
          <p:spPr>
            <a:xfrm>
              <a:off x="272539" y="1922442"/>
              <a:ext cx="4535744" cy="0"/>
            </a:xfrm>
            <a:prstGeom prst="line">
              <a:avLst/>
            </a:prstGeom>
            <a:noFill/>
            <a:ln w="3175" cap="flat" cmpd="sng" algn="ctr">
              <a:solidFill>
                <a:srgbClr val="000000">
                  <a:lumMod val="75000"/>
                  <a:lumOff val="25000"/>
                </a:srgbClr>
              </a:solidFill>
              <a:prstDash val="solid"/>
            </a:ln>
            <a:effectLst/>
          </p:spPr>
        </p:cxnSp>
      </p:grpSp>
      <p:grpSp>
        <p:nvGrpSpPr>
          <p:cNvPr id="19" name="그룹 18"/>
          <p:cNvGrpSpPr/>
          <p:nvPr/>
        </p:nvGrpSpPr>
        <p:grpSpPr>
          <a:xfrm>
            <a:off x="6305600" y="1340768"/>
            <a:ext cx="3574379" cy="324000"/>
            <a:chOff x="272539" y="1620083"/>
            <a:chExt cx="4935334" cy="324000"/>
          </a:xfrm>
        </p:grpSpPr>
        <p:sp>
          <p:nvSpPr>
            <p:cNvPr id="20" name="직사각형 19"/>
            <p:cNvSpPr/>
            <p:nvPr/>
          </p:nvSpPr>
          <p:spPr>
            <a:xfrm>
              <a:off x="272796" y="1620083"/>
              <a:ext cx="4935077" cy="324000"/>
            </a:xfrm>
            <a:prstGeom prst="rect">
              <a:avLst/>
            </a:prstGeom>
            <a:noFill/>
            <a:ln w="6350" cap="flat" cmpd="sng" algn="ctr">
              <a:noFill/>
              <a:prstDash val="solid"/>
            </a:ln>
            <a:effectLst/>
          </p:spPr>
          <p:txBody>
            <a:bodyPr lIns="0" rIns="0" rtlCol="0" anchor="ctr"/>
            <a:lstStyle/>
            <a:p>
              <a:pPr marL="0" marR="0" lvl="0" indent="0" algn="ctr" defTabSz="889000" eaLnBrk="1" fontAlgn="base" latinLnBrk="0" hangingPunct="1">
                <a:lnSpc>
                  <a:spcPct val="90000"/>
                </a:lnSpc>
                <a:spcBef>
                  <a:spcPct val="0"/>
                </a:spcBef>
                <a:spcAft>
                  <a:spcPct val="35000"/>
                </a:spcAft>
                <a:buClrTx/>
                <a:buSzTx/>
                <a:buFontTx/>
                <a:buNone/>
                <a:tabLst/>
                <a:defRPr/>
              </a:pPr>
              <a:r>
                <a:rPr kumimoji="1" lang="en-US" altLang="ko-KR" b="1" kern="0" dirty="0">
                  <a:solidFill>
                    <a:srgbClr val="000000"/>
                  </a:solidFill>
                  <a:latin typeface="맑은 고딕"/>
                  <a:ea typeface="맑은 고딕"/>
                </a:rPr>
                <a:t>[ </a:t>
              </a:r>
              <a:r>
                <a:rPr kumimoji="1" lang="en-US" altLang="ko-KR" b="1" kern="0" dirty="0" err="1">
                  <a:solidFill>
                    <a:srgbClr val="000000"/>
                  </a:solidFill>
                  <a:latin typeface="맑은 고딕"/>
                  <a:ea typeface="맑은 고딕"/>
                </a:rPr>
                <a:t>configmap</a:t>
              </a:r>
              <a:r>
                <a:rPr kumimoji="1" lang="ko-KR" altLang="en-US" b="1" kern="0" dirty="0">
                  <a:solidFill>
                    <a:srgbClr val="000000"/>
                  </a:solidFill>
                  <a:latin typeface="맑은 고딕"/>
                  <a:ea typeface="맑은 고딕"/>
                </a:rPr>
                <a:t> </a:t>
              </a:r>
              <a:r>
                <a:rPr kumimoji="1" lang="en-US" altLang="ko-KR" b="1" kern="0" dirty="0">
                  <a:solidFill>
                    <a:srgbClr val="000000"/>
                  </a:solidFill>
                  <a:latin typeface="맑은 고딕"/>
                  <a:ea typeface="맑은 고딕"/>
                </a:rPr>
                <a:t>]</a:t>
              </a:r>
              <a:endParaRPr kumimoji="1" lang="ko-KR" altLang="en-US" b="1" i="0" u="none" strike="noStrike" kern="0" cap="none" spc="0" normalizeH="0" baseline="0" noProof="0" dirty="0">
                <a:ln>
                  <a:noFill/>
                </a:ln>
                <a:solidFill>
                  <a:srgbClr val="000000"/>
                </a:solidFill>
                <a:effectLst/>
                <a:uLnTx/>
                <a:uFillTx/>
                <a:latin typeface="맑은 고딕"/>
                <a:ea typeface="맑은 고딕"/>
                <a:cs typeface="+mn-cs"/>
              </a:endParaRPr>
            </a:p>
          </p:txBody>
        </p:sp>
        <p:cxnSp>
          <p:nvCxnSpPr>
            <p:cNvPr id="21" name="직선 연결선 44"/>
            <p:cNvCxnSpPr/>
            <p:nvPr/>
          </p:nvCxnSpPr>
          <p:spPr>
            <a:xfrm>
              <a:off x="272539" y="1922442"/>
              <a:ext cx="4535744" cy="0"/>
            </a:xfrm>
            <a:prstGeom prst="line">
              <a:avLst/>
            </a:prstGeom>
            <a:noFill/>
            <a:ln w="3175" cap="flat" cmpd="sng" algn="ctr">
              <a:solidFill>
                <a:srgbClr val="000000">
                  <a:lumMod val="75000"/>
                  <a:lumOff val="25000"/>
                </a:srgbClr>
              </a:solidFill>
              <a:prstDash val="solid"/>
            </a:ln>
            <a:effectLst/>
          </p:spPr>
        </p:cxnSp>
      </p:grpSp>
      <p:sp>
        <p:nvSpPr>
          <p:cNvPr id="24" name="직사각형 23">
            <a:extLst>
              <a:ext uri="{FF2B5EF4-FFF2-40B4-BE49-F238E27FC236}">
                <a16:creationId xmlns:a16="http://schemas.microsoft.com/office/drawing/2014/main" id="{1BA68918-EA97-C543-A84C-EC106CF3A1B9}"/>
              </a:ext>
            </a:extLst>
          </p:cNvPr>
          <p:cNvSpPr/>
          <p:nvPr/>
        </p:nvSpPr>
        <p:spPr>
          <a:xfrm>
            <a:off x="2576736" y="1988840"/>
            <a:ext cx="3456384" cy="3970318"/>
          </a:xfrm>
          <a:prstGeom prst="rect">
            <a:avLst/>
          </a:prstGeom>
          <a:noFill/>
        </p:spPr>
        <p:txBody>
          <a:bodyPr wrap="square" rtlCol="0">
            <a:spAutoFit/>
          </a:bodyPr>
          <a:lstStyle/>
          <a:p>
            <a:pPr fontAlgn="base"/>
            <a:r>
              <a:rPr lang="en" altLang="ko-KR" sz="1200" b="1" dirty="0"/>
              <a:t>          </a:t>
            </a:r>
            <a:r>
              <a:rPr lang="en" altLang="ko-KR" sz="1200" b="1" dirty="0" err="1">
                <a:solidFill>
                  <a:srgbClr val="FF0000"/>
                </a:solidFill>
              </a:rPr>
              <a:t>env</a:t>
            </a:r>
            <a:r>
              <a:rPr lang="en" altLang="ko-KR" sz="1200" b="1" dirty="0">
                <a:solidFill>
                  <a:srgbClr val="FF0000"/>
                </a:solidFill>
              </a:rPr>
              <a:t>:</a:t>
            </a:r>
          </a:p>
          <a:p>
            <a:pPr fontAlgn="base"/>
            <a:r>
              <a:rPr lang="en" altLang="ko-KR" sz="1200" b="1" dirty="0"/>
              <a:t>            - name: MYSQL_ROOT_PASSWORD</a:t>
            </a:r>
          </a:p>
          <a:p>
            <a:pPr fontAlgn="base"/>
            <a:r>
              <a:rPr lang="en" altLang="ko-KR" sz="1200" b="1" dirty="0"/>
              <a:t>              </a:t>
            </a:r>
            <a:r>
              <a:rPr lang="en" altLang="ko-KR" sz="1200" b="1" dirty="0" err="1"/>
              <a:t>valueFrom</a:t>
            </a:r>
            <a:r>
              <a:rPr lang="en" altLang="ko-KR" sz="1200" b="1" dirty="0"/>
              <a:t>:</a:t>
            </a:r>
          </a:p>
          <a:p>
            <a:pPr fontAlgn="base"/>
            <a:r>
              <a:rPr lang="en" altLang="ko-KR" sz="1200" b="1" dirty="0"/>
              <a:t>               </a:t>
            </a:r>
            <a:r>
              <a:rPr lang="en" altLang="ko-KR" sz="1200" b="1" dirty="0">
                <a:solidFill>
                  <a:srgbClr val="FF0000"/>
                </a:solidFill>
              </a:rPr>
              <a:t> </a:t>
            </a:r>
            <a:r>
              <a:rPr lang="en" altLang="ko-KR" sz="1200" b="1" dirty="0" err="1">
                <a:solidFill>
                  <a:srgbClr val="FF0000"/>
                </a:solidFill>
              </a:rPr>
              <a:t>configMapKeyRef</a:t>
            </a:r>
            <a:r>
              <a:rPr lang="en" altLang="ko-KR" sz="1200" b="1" dirty="0">
                <a:solidFill>
                  <a:srgbClr val="FF0000"/>
                </a:solidFill>
              </a:rPr>
              <a:t>:</a:t>
            </a:r>
          </a:p>
          <a:p>
            <a:pPr fontAlgn="base"/>
            <a:r>
              <a:rPr lang="en" altLang="ko-KR" sz="1200" b="1" dirty="0">
                <a:solidFill>
                  <a:srgbClr val="FF0000"/>
                </a:solidFill>
              </a:rPr>
              <a:t>                  name: </a:t>
            </a:r>
            <a:r>
              <a:rPr lang="en" altLang="ko-KR" sz="1200" b="1" dirty="0" err="1">
                <a:solidFill>
                  <a:srgbClr val="FF0000"/>
                </a:solidFill>
              </a:rPr>
              <a:t>mariadb</a:t>
            </a:r>
            <a:endParaRPr lang="en" altLang="ko-KR" sz="1200" b="1" dirty="0">
              <a:solidFill>
                <a:srgbClr val="FF0000"/>
              </a:solidFill>
            </a:endParaRPr>
          </a:p>
          <a:p>
            <a:pPr fontAlgn="base"/>
            <a:r>
              <a:rPr lang="en" altLang="ko-KR" sz="1200" b="1" dirty="0">
                <a:solidFill>
                  <a:srgbClr val="FF0000"/>
                </a:solidFill>
              </a:rPr>
              <a:t>                  key: </a:t>
            </a:r>
            <a:r>
              <a:rPr lang="en" altLang="ko-KR" sz="1200" b="1" dirty="0" err="1">
                <a:solidFill>
                  <a:srgbClr val="FF0000"/>
                </a:solidFill>
              </a:rPr>
              <a:t>root_password</a:t>
            </a:r>
            <a:endParaRPr lang="en" altLang="ko-KR" sz="1200" b="1" dirty="0">
              <a:solidFill>
                <a:srgbClr val="FF0000"/>
              </a:solidFill>
            </a:endParaRPr>
          </a:p>
          <a:p>
            <a:pPr fontAlgn="base"/>
            <a:r>
              <a:rPr lang="en" altLang="ko-KR" sz="1200" b="1" dirty="0"/>
              <a:t>            - name: MYSQL_USER</a:t>
            </a:r>
          </a:p>
          <a:p>
            <a:pPr fontAlgn="base"/>
            <a:r>
              <a:rPr lang="en" altLang="ko-KR" sz="1200" b="1" dirty="0"/>
              <a:t>              </a:t>
            </a:r>
            <a:r>
              <a:rPr lang="en" altLang="ko-KR" sz="1200" b="1" dirty="0" err="1"/>
              <a:t>valueFrom</a:t>
            </a:r>
            <a:r>
              <a:rPr lang="en" altLang="ko-KR" sz="1200" b="1" dirty="0"/>
              <a:t>:</a:t>
            </a:r>
          </a:p>
          <a:p>
            <a:pPr fontAlgn="base"/>
            <a:r>
              <a:rPr lang="en" altLang="ko-KR" sz="1200" b="1" dirty="0"/>
              <a:t>                </a:t>
            </a:r>
            <a:r>
              <a:rPr lang="en" altLang="ko-KR" sz="1200" b="1" dirty="0" err="1">
                <a:solidFill>
                  <a:srgbClr val="FF0000"/>
                </a:solidFill>
              </a:rPr>
              <a:t>configMapKeyRef</a:t>
            </a:r>
            <a:r>
              <a:rPr lang="en" altLang="ko-KR" sz="1200" b="1" dirty="0">
                <a:solidFill>
                  <a:srgbClr val="FF0000"/>
                </a:solidFill>
              </a:rPr>
              <a:t>:</a:t>
            </a:r>
          </a:p>
          <a:p>
            <a:pPr fontAlgn="base"/>
            <a:r>
              <a:rPr lang="en" altLang="ko-KR" sz="1200" b="1" dirty="0">
                <a:solidFill>
                  <a:srgbClr val="FF0000"/>
                </a:solidFill>
              </a:rPr>
              <a:t>                  name: </a:t>
            </a:r>
            <a:r>
              <a:rPr lang="en" altLang="ko-KR" sz="1200" b="1" dirty="0" err="1">
                <a:solidFill>
                  <a:srgbClr val="FF0000"/>
                </a:solidFill>
              </a:rPr>
              <a:t>mariadb</a:t>
            </a:r>
            <a:endParaRPr lang="en" altLang="ko-KR" sz="1200" b="1" dirty="0">
              <a:solidFill>
                <a:srgbClr val="FF0000"/>
              </a:solidFill>
            </a:endParaRPr>
          </a:p>
          <a:p>
            <a:pPr fontAlgn="base"/>
            <a:r>
              <a:rPr lang="en" altLang="ko-KR" sz="1200" b="1" dirty="0">
                <a:solidFill>
                  <a:srgbClr val="FF0000"/>
                </a:solidFill>
              </a:rPr>
              <a:t>                  key: </a:t>
            </a:r>
            <a:r>
              <a:rPr lang="en" altLang="ko-KR" sz="1200" b="1" dirty="0" err="1">
                <a:solidFill>
                  <a:srgbClr val="FF0000"/>
                </a:solidFill>
              </a:rPr>
              <a:t>mysql_zcp</a:t>
            </a:r>
            <a:endParaRPr lang="en" altLang="ko-KR" sz="1200" b="1" dirty="0">
              <a:solidFill>
                <a:srgbClr val="FF0000"/>
              </a:solidFill>
            </a:endParaRPr>
          </a:p>
          <a:p>
            <a:pPr fontAlgn="base"/>
            <a:r>
              <a:rPr lang="en" altLang="ko-KR" sz="1200" b="1" dirty="0"/>
              <a:t>            - name: MYSQL_PASSWORD</a:t>
            </a:r>
          </a:p>
          <a:p>
            <a:pPr fontAlgn="base"/>
            <a:r>
              <a:rPr lang="en" altLang="ko-KR" sz="1200" b="1" dirty="0"/>
              <a:t>              </a:t>
            </a:r>
            <a:r>
              <a:rPr lang="en" altLang="ko-KR" sz="1200" b="1" dirty="0" err="1"/>
              <a:t>valueFrom</a:t>
            </a:r>
            <a:r>
              <a:rPr lang="en" altLang="ko-KR" sz="1200" b="1" dirty="0"/>
              <a:t>:</a:t>
            </a:r>
          </a:p>
          <a:p>
            <a:pPr fontAlgn="base"/>
            <a:r>
              <a:rPr lang="en" altLang="ko-KR" sz="1200" b="1" dirty="0"/>
              <a:t>                </a:t>
            </a:r>
            <a:r>
              <a:rPr lang="en" altLang="ko-KR" sz="1200" b="1" dirty="0" err="1">
                <a:solidFill>
                  <a:srgbClr val="FF0000"/>
                </a:solidFill>
              </a:rPr>
              <a:t>configMapKeyRef</a:t>
            </a:r>
            <a:r>
              <a:rPr lang="en" altLang="ko-KR" sz="1200" b="1" dirty="0">
                <a:solidFill>
                  <a:srgbClr val="FF0000"/>
                </a:solidFill>
              </a:rPr>
              <a:t>:</a:t>
            </a:r>
          </a:p>
          <a:p>
            <a:pPr fontAlgn="base"/>
            <a:r>
              <a:rPr lang="en" altLang="ko-KR" sz="1200" b="1" dirty="0">
                <a:solidFill>
                  <a:srgbClr val="FF0000"/>
                </a:solidFill>
              </a:rPr>
              <a:t>                  name: </a:t>
            </a:r>
            <a:r>
              <a:rPr lang="en" altLang="ko-KR" sz="1200" b="1" dirty="0" err="1">
                <a:solidFill>
                  <a:srgbClr val="FF0000"/>
                </a:solidFill>
              </a:rPr>
              <a:t>mariadb</a:t>
            </a:r>
            <a:endParaRPr lang="en" altLang="ko-KR" sz="1200" b="1" dirty="0">
              <a:solidFill>
                <a:srgbClr val="FF0000"/>
              </a:solidFill>
            </a:endParaRPr>
          </a:p>
          <a:p>
            <a:pPr fontAlgn="base"/>
            <a:r>
              <a:rPr lang="en" altLang="ko-KR" sz="1200" b="1" dirty="0">
                <a:solidFill>
                  <a:srgbClr val="FF0000"/>
                </a:solidFill>
              </a:rPr>
              <a:t>                  key: </a:t>
            </a:r>
            <a:r>
              <a:rPr lang="en" altLang="ko-KR" sz="1200" b="1" dirty="0" err="1">
                <a:solidFill>
                  <a:srgbClr val="FF0000"/>
                </a:solidFill>
              </a:rPr>
              <a:t>mysql_password</a:t>
            </a:r>
            <a:endParaRPr lang="en" altLang="ko-KR" sz="1200" b="1" dirty="0">
              <a:solidFill>
                <a:srgbClr val="FF0000"/>
              </a:solidFill>
            </a:endParaRPr>
          </a:p>
          <a:p>
            <a:pPr fontAlgn="base"/>
            <a:r>
              <a:rPr lang="en" altLang="ko-KR" sz="1200" b="1" dirty="0"/>
              <a:t>            - name: MYSQL_DATABASE</a:t>
            </a:r>
          </a:p>
          <a:p>
            <a:pPr fontAlgn="base"/>
            <a:r>
              <a:rPr lang="en" altLang="ko-KR" sz="1200" b="1" dirty="0"/>
              <a:t>              </a:t>
            </a:r>
            <a:r>
              <a:rPr lang="en" altLang="ko-KR" sz="1200" b="1" dirty="0" err="1"/>
              <a:t>valueFrom</a:t>
            </a:r>
            <a:r>
              <a:rPr lang="en" altLang="ko-KR" sz="1200" b="1" dirty="0"/>
              <a:t>:</a:t>
            </a:r>
          </a:p>
          <a:p>
            <a:pPr fontAlgn="base"/>
            <a:r>
              <a:rPr lang="en" altLang="ko-KR" sz="1200" b="1" dirty="0"/>
              <a:t>                </a:t>
            </a:r>
            <a:r>
              <a:rPr lang="en" altLang="ko-KR" sz="1200" b="1" dirty="0" err="1">
                <a:solidFill>
                  <a:srgbClr val="FF0000"/>
                </a:solidFill>
              </a:rPr>
              <a:t>configMapKeyRef</a:t>
            </a:r>
            <a:r>
              <a:rPr lang="en" altLang="ko-KR" sz="1200" b="1" dirty="0">
                <a:solidFill>
                  <a:srgbClr val="FF0000"/>
                </a:solidFill>
              </a:rPr>
              <a:t>:</a:t>
            </a:r>
          </a:p>
          <a:p>
            <a:pPr fontAlgn="base"/>
            <a:r>
              <a:rPr lang="en" altLang="ko-KR" sz="1200" b="1" dirty="0">
                <a:solidFill>
                  <a:srgbClr val="FF0000"/>
                </a:solidFill>
              </a:rPr>
              <a:t>                  name: </a:t>
            </a:r>
            <a:r>
              <a:rPr lang="en" altLang="ko-KR" sz="1200" b="1" dirty="0" err="1">
                <a:solidFill>
                  <a:srgbClr val="FF0000"/>
                </a:solidFill>
              </a:rPr>
              <a:t>mariadb</a:t>
            </a:r>
            <a:endParaRPr lang="en" altLang="ko-KR" sz="1200" b="1" dirty="0">
              <a:solidFill>
                <a:srgbClr val="FF0000"/>
              </a:solidFill>
            </a:endParaRPr>
          </a:p>
          <a:p>
            <a:pPr fontAlgn="base"/>
            <a:r>
              <a:rPr lang="en" altLang="ko-KR" sz="1200" b="1" dirty="0">
                <a:solidFill>
                  <a:srgbClr val="FF0000"/>
                </a:solidFill>
              </a:rPr>
              <a:t>                  key: </a:t>
            </a:r>
            <a:r>
              <a:rPr lang="en" altLang="ko-KR" sz="1200" b="1" dirty="0" err="1">
                <a:solidFill>
                  <a:srgbClr val="FF0000"/>
                </a:solidFill>
              </a:rPr>
              <a:t>basededatos</a:t>
            </a:r>
            <a:endParaRPr lang="en" altLang="ko-KR" sz="1200" b="1" dirty="0">
              <a:solidFill>
                <a:srgbClr val="FF0000"/>
              </a:solidFill>
            </a:endParaRPr>
          </a:p>
        </p:txBody>
      </p:sp>
      <p:sp>
        <p:nvSpPr>
          <p:cNvPr id="2" name="Title 1">
            <a:extLst>
              <a:ext uri="{FF2B5EF4-FFF2-40B4-BE49-F238E27FC236}">
                <a16:creationId xmlns:a16="http://schemas.microsoft.com/office/drawing/2014/main" id="{078D0EDF-6175-3A41-B794-43783538A5F9}"/>
              </a:ext>
            </a:extLst>
          </p:cNvPr>
          <p:cNvSpPr>
            <a:spLocks noGrp="1"/>
          </p:cNvSpPr>
          <p:nvPr>
            <p:ph type="title"/>
          </p:nvPr>
        </p:nvSpPr>
        <p:spPr/>
        <p:txBody>
          <a:bodyPr/>
          <a:lstStyle/>
          <a:p>
            <a:r>
              <a:rPr lang="en-KR" dirty="0"/>
              <a:t>ConfigMap </a:t>
            </a:r>
            <a:r>
              <a:rPr lang="ko-KR" altLang="en-US" dirty="0"/>
              <a:t>예시</a:t>
            </a:r>
            <a:endParaRPr lang="en-KR" dirty="0"/>
          </a:p>
        </p:txBody>
      </p:sp>
    </p:spTree>
    <p:extLst>
      <p:ext uri="{BB962C8B-B14F-4D97-AF65-F5344CB8AC3E}">
        <p14:creationId xmlns:p14="http://schemas.microsoft.com/office/powerpoint/2010/main" val="37177097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0C9CEBE-E54E-C142-9E0F-D67C07E54ACB}"/>
              </a:ext>
            </a:extLst>
          </p:cNvPr>
          <p:cNvSpPr>
            <a:spLocks noGrp="1"/>
          </p:cNvSpPr>
          <p:nvPr>
            <p:ph type="title"/>
          </p:nvPr>
        </p:nvSpPr>
        <p:spPr/>
        <p:txBody>
          <a:bodyPr/>
          <a:lstStyle/>
          <a:p>
            <a:r>
              <a:rPr kumimoji="1" lang="en-US" altLang="ko-KR" dirty="0" err="1"/>
              <a:t>ConfigMap</a:t>
            </a:r>
            <a:r>
              <a:rPr kumimoji="1" lang="en-US" altLang="ko-KR" dirty="0"/>
              <a:t> </a:t>
            </a:r>
            <a:r>
              <a:rPr kumimoji="1" lang="ko-KR" altLang="en-US" dirty="0"/>
              <a:t>생성 실습</a:t>
            </a:r>
            <a:r>
              <a:rPr kumimoji="1" lang="en-US" altLang="ko-KR" dirty="0"/>
              <a:t> – key=value</a:t>
            </a:r>
            <a:endParaRPr kumimoji="1" lang="ko-KR" altLang="en-US" dirty="0"/>
          </a:p>
        </p:txBody>
      </p:sp>
      <p:sp>
        <p:nvSpPr>
          <p:cNvPr id="14" name="텍스트 개체 틀 2">
            <a:extLst>
              <a:ext uri="{FF2B5EF4-FFF2-40B4-BE49-F238E27FC236}">
                <a16:creationId xmlns:a16="http://schemas.microsoft.com/office/drawing/2014/main" id="{99003289-D957-794F-85BB-FEA6FA00225E}"/>
              </a:ext>
            </a:extLst>
          </p:cNvPr>
          <p:cNvSpPr txBox="1">
            <a:spLocks/>
          </p:cNvSpPr>
          <p:nvPr/>
        </p:nvSpPr>
        <p:spPr>
          <a:xfrm>
            <a:off x="281786" y="908720"/>
            <a:ext cx="9359900" cy="5904656"/>
          </a:xfrm>
          <a:prstGeom prst="rect">
            <a:avLst/>
          </a:prstGeom>
        </p:spPr>
        <p:txBody>
          <a:bodyPr>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ko-KR" sz="1600" b="1" dirty="0" err="1"/>
              <a:t>Configmap</a:t>
            </a:r>
            <a:endParaRPr kumimoji="1" lang="en-US" altLang="ko-KR" sz="1600" b="1" dirty="0"/>
          </a:p>
          <a:p>
            <a:pPr marL="761955" lvl="1" indent="-400050">
              <a:buFont typeface="Wingdings" pitchFamily="2" charset="2"/>
              <a:buChar char="ü"/>
            </a:pPr>
            <a:r>
              <a:rPr kumimoji="1" lang="ko-KR" altLang="en-US" sz="1600" b="1" dirty="0"/>
              <a:t>컨테이너에 전달할 값을 저장하는 </a:t>
            </a:r>
            <a:r>
              <a:rPr kumimoji="1" lang="en-US" altLang="ko-KR" sz="1600" b="1" dirty="0" err="1"/>
              <a:t>configmap</a:t>
            </a:r>
            <a:r>
              <a:rPr kumimoji="1" lang="en-US" altLang="ko-KR" sz="1600" b="1" dirty="0"/>
              <a:t> </a:t>
            </a:r>
            <a:r>
              <a:rPr kumimoji="1" lang="ko-KR" altLang="en-US" sz="1600" b="1" dirty="0"/>
              <a:t>생성</a:t>
            </a:r>
            <a:r>
              <a:rPr kumimoji="1" lang="en-US" altLang="ko-KR" sz="1600" b="1" dirty="0"/>
              <a:t> (</a:t>
            </a:r>
            <a:r>
              <a:rPr kumimoji="1" lang="ko-KR" altLang="en-US" sz="1600" b="1" dirty="0" err="1"/>
              <a:t>한줄로</a:t>
            </a:r>
            <a:r>
              <a:rPr kumimoji="1" lang="ko-KR" altLang="en-US" sz="1600" b="1" dirty="0"/>
              <a:t> 붙여서 입력</a:t>
            </a:r>
            <a:r>
              <a:rPr kumimoji="1" lang="en-US" altLang="ko-KR" sz="1600" b="1" dirty="0"/>
              <a:t>)</a:t>
            </a:r>
          </a:p>
          <a:p>
            <a:pPr>
              <a:buFont typeface="Arial" pitchFamily="34" charset="0"/>
              <a:buAutoNum type="romanUcPeriod" startAt="4"/>
            </a:pPr>
            <a:endParaRPr kumimoji="1" lang="en-US" altLang="ko-KR" sz="1600" b="1" dirty="0"/>
          </a:p>
          <a:p>
            <a:pPr>
              <a:buFont typeface="Arial" pitchFamily="34" charset="0"/>
              <a:buAutoNum type="romanUcPeriod" startAt="4"/>
            </a:pPr>
            <a:endParaRPr kumimoji="1" lang="en-US" altLang="ko-KR" sz="1600" b="1" dirty="0"/>
          </a:p>
          <a:p>
            <a:pPr>
              <a:buFont typeface="Arial" pitchFamily="34" charset="0"/>
              <a:buAutoNum type="romanUcPeriod" startAt="4"/>
            </a:pPr>
            <a:endParaRPr kumimoji="1" lang="en-US" altLang="ko-KR" sz="1600" b="1" dirty="0"/>
          </a:p>
          <a:p>
            <a:pPr>
              <a:buFont typeface="Arial" pitchFamily="34" charset="0"/>
              <a:buAutoNum type="romanUcPeriod" startAt="4"/>
            </a:pPr>
            <a:endParaRPr kumimoji="1" lang="en-US" altLang="ko-KR" sz="1600" b="1" dirty="0"/>
          </a:p>
          <a:p>
            <a:pPr>
              <a:buFont typeface="Arial" pitchFamily="34" charset="0"/>
              <a:buAutoNum type="romanUcPeriod" startAt="4"/>
            </a:pPr>
            <a:endParaRPr kumimoji="1" lang="en-US" altLang="ko-KR" sz="1600" b="1" dirty="0"/>
          </a:p>
          <a:p>
            <a:pPr>
              <a:buFont typeface="Arial" pitchFamily="34" charset="0"/>
              <a:buAutoNum type="romanUcPeriod" startAt="4"/>
            </a:pPr>
            <a:endParaRPr kumimoji="1" lang="en-US" altLang="ko-KR" sz="1600" b="1" dirty="0"/>
          </a:p>
          <a:p>
            <a:pPr marL="704805" lvl="1" indent="-342900">
              <a:buFont typeface="Arial" pitchFamily="34" charset="0"/>
              <a:buAutoNum type="romanUcPeriod" startAt="2"/>
            </a:pPr>
            <a:endParaRPr kumimoji="1" lang="en-US" altLang="ko-KR" sz="1600" b="1" dirty="0"/>
          </a:p>
          <a:p>
            <a:pPr marL="704805" lvl="1" indent="-342900">
              <a:buFont typeface="Wingdings" pitchFamily="2" charset="2"/>
              <a:buChar char="ü"/>
            </a:pPr>
            <a:r>
              <a:rPr kumimoji="1" lang="ko-KR" altLang="en-US" sz="1600" b="1" dirty="0"/>
              <a:t>생성 된 </a:t>
            </a:r>
            <a:r>
              <a:rPr kumimoji="1" lang="en-US" altLang="ko-KR" sz="1600" b="1" dirty="0" err="1"/>
              <a:t>Configmap</a:t>
            </a:r>
            <a:r>
              <a:rPr kumimoji="1" lang="en-US" altLang="ko-KR" sz="1600" b="1" dirty="0"/>
              <a:t> </a:t>
            </a:r>
            <a:r>
              <a:rPr kumimoji="1" lang="ko-KR" altLang="en-US" sz="1600" b="1" dirty="0"/>
              <a:t>조회</a:t>
            </a:r>
            <a:endParaRPr kumimoji="1" lang="en-US" altLang="ko-KR" sz="1600" b="1" dirty="0"/>
          </a:p>
          <a:p>
            <a:pPr>
              <a:buFont typeface="Arial" pitchFamily="34" charset="0"/>
              <a:buAutoNum type="romanUcPeriod" startAt="4"/>
            </a:pPr>
            <a:endParaRPr kumimoji="1" lang="en-US" altLang="ko-KR" sz="1600" b="1" dirty="0"/>
          </a:p>
          <a:p>
            <a:pPr>
              <a:buFont typeface="Arial" pitchFamily="34" charset="0"/>
              <a:buAutoNum type="romanUcPeriod" startAt="4"/>
            </a:pPr>
            <a:endParaRPr kumimoji="1" lang="en-US" altLang="ko-KR" sz="1600" b="1" dirty="0"/>
          </a:p>
          <a:p>
            <a:pPr>
              <a:buFont typeface="Arial" pitchFamily="34" charset="0"/>
              <a:buAutoNum type="romanUcPeriod" startAt="4"/>
            </a:pPr>
            <a:endParaRPr kumimoji="1" lang="en-US" altLang="ko-KR" sz="1600" b="1" dirty="0"/>
          </a:p>
          <a:p>
            <a:pPr>
              <a:buFont typeface="Arial" pitchFamily="34" charset="0"/>
              <a:buAutoNum type="romanUcPeriod" startAt="4"/>
            </a:pPr>
            <a:endParaRPr kumimoji="1" lang="en-US" altLang="ko-KR" sz="1600" b="1" dirty="0"/>
          </a:p>
          <a:p>
            <a:pPr>
              <a:buFont typeface="Arial" pitchFamily="34" charset="0"/>
              <a:buAutoNum type="romanUcPeriod" startAt="4"/>
            </a:pPr>
            <a:endParaRPr kumimoji="1" lang="en-US" altLang="ko-KR" sz="1600" b="1" dirty="0"/>
          </a:p>
          <a:p>
            <a:pPr>
              <a:buFont typeface="Arial" pitchFamily="34" charset="0"/>
              <a:buAutoNum type="romanUcPeriod" startAt="4"/>
            </a:pPr>
            <a:endParaRPr kumimoji="1" lang="en-US" altLang="ko-KR" sz="1600" b="1" dirty="0"/>
          </a:p>
          <a:p>
            <a:pPr>
              <a:buFont typeface="Arial" pitchFamily="34" charset="0"/>
              <a:buAutoNum type="romanUcPeriod" startAt="4"/>
            </a:pPr>
            <a:endParaRPr kumimoji="1" lang="en-US" altLang="ko-KR" sz="1600" b="1" dirty="0"/>
          </a:p>
          <a:p>
            <a:pPr>
              <a:buFont typeface="Arial" pitchFamily="34" charset="0"/>
              <a:buAutoNum type="romanUcPeriod" startAt="4"/>
            </a:pPr>
            <a:endParaRPr kumimoji="1" lang="en-US" altLang="ko-KR" sz="1600" b="1" dirty="0"/>
          </a:p>
          <a:p>
            <a:pPr>
              <a:buFont typeface="Arial" pitchFamily="34" charset="0"/>
              <a:buAutoNum type="romanUcPeriod" startAt="4"/>
            </a:pPr>
            <a:endParaRPr kumimoji="1" lang="en-US" altLang="ko-KR" sz="1600" b="1" dirty="0"/>
          </a:p>
          <a:p>
            <a:endParaRPr kumimoji="1" lang="en-US" altLang="ko-KR" sz="1600" b="1" dirty="0"/>
          </a:p>
        </p:txBody>
      </p:sp>
      <p:sp>
        <p:nvSpPr>
          <p:cNvPr id="15" name="직사각형 14">
            <a:extLst>
              <a:ext uri="{FF2B5EF4-FFF2-40B4-BE49-F238E27FC236}">
                <a16:creationId xmlns:a16="http://schemas.microsoft.com/office/drawing/2014/main" id="{811EBBED-205A-FD43-A468-FCBD9D4A9B46}"/>
              </a:ext>
            </a:extLst>
          </p:cNvPr>
          <p:cNvSpPr/>
          <p:nvPr/>
        </p:nvSpPr>
        <p:spPr>
          <a:xfrm>
            <a:off x="609620" y="1628800"/>
            <a:ext cx="8704232" cy="15841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nsolas" panose="020B0609020204030204" pitchFamily="49" charset="0"/>
                <a:cs typeface="Consolas" panose="020B0609020204030204" pitchFamily="49" charset="0"/>
              </a:rPr>
              <a:t>$</a:t>
            </a:r>
            <a:r>
              <a:rPr lang="ko-KR" altLang="en-US" dirty="0">
                <a:solidFill>
                  <a:schemeClr val="tx1"/>
                </a:solidFill>
                <a:latin typeface="Consolas" panose="020B0609020204030204" pitchFamily="49" charset="0"/>
                <a:cs typeface="Consolas" panose="020B0609020204030204" pitchFamily="49" charset="0"/>
              </a:rPr>
              <a:t> </a:t>
            </a:r>
            <a:r>
              <a:rPr lang="en-US" altLang="ko-KR" dirty="0" err="1">
                <a:solidFill>
                  <a:schemeClr val="tx1"/>
                </a:solidFill>
                <a:latin typeface="Consolas" panose="020B0609020204030204" pitchFamily="49" charset="0"/>
                <a:cs typeface="Consolas" panose="020B0609020204030204" pitchFamily="49" charset="0"/>
              </a:rPr>
              <a:t>kubectl</a:t>
            </a:r>
            <a:r>
              <a:rPr lang="en-US" altLang="ko-KR" dirty="0">
                <a:solidFill>
                  <a:schemeClr val="tx1"/>
                </a:solidFill>
                <a:latin typeface="Consolas" panose="020B0609020204030204" pitchFamily="49" charset="0"/>
                <a:cs typeface="Consolas" panose="020B0609020204030204" pitchFamily="49" charset="0"/>
              </a:rPr>
              <a:t> create </a:t>
            </a:r>
            <a:r>
              <a:rPr lang="en-US" altLang="ko-KR" dirty="0" err="1">
                <a:solidFill>
                  <a:schemeClr val="tx1"/>
                </a:solidFill>
                <a:latin typeface="Consolas" panose="020B0609020204030204" pitchFamily="49" charset="0"/>
                <a:cs typeface="Consolas" panose="020B0609020204030204" pitchFamily="49" charset="0"/>
              </a:rPr>
              <a:t>configmap</a:t>
            </a:r>
            <a:r>
              <a:rPr lang="en-US" altLang="ko-KR" dirty="0">
                <a:solidFill>
                  <a:schemeClr val="tx1"/>
                </a:solidFill>
                <a:latin typeface="Consolas" panose="020B0609020204030204" pitchFamily="49" charset="0"/>
                <a:cs typeface="Consolas" panose="020B0609020204030204" pitchFamily="49" charset="0"/>
              </a:rPr>
              <a:t> urlconfig</a:t>
            </a:r>
            <a:r>
              <a:rPr lang="en-US" altLang="ko-KR" dirty="0">
                <a:solidFill>
                  <a:srgbClr val="FF0000"/>
                </a:solidFill>
                <a:latin typeface="Consolas" panose="020B0609020204030204" pitchFamily="49" charset="0"/>
                <a:cs typeface="Consolas" panose="020B0609020204030204" pitchFamily="49" charset="0"/>
              </a:rPr>
              <a:t>0XX</a:t>
            </a:r>
            <a:endParaRPr lang="en-US" altLang="ko-KR" dirty="0">
              <a:solidFill>
                <a:schemeClr val="tx1"/>
              </a:solidFill>
              <a:latin typeface="Consolas" panose="020B0609020204030204" pitchFamily="49" charset="0"/>
              <a:cs typeface="Consolas" panose="020B0609020204030204" pitchFamily="49" charset="0"/>
            </a:endParaRPr>
          </a:p>
          <a:p>
            <a:r>
              <a:rPr lang="en-US" altLang="ko-KR" dirty="0">
                <a:solidFill>
                  <a:schemeClr val="tx1"/>
                </a:solidFill>
                <a:latin typeface="Consolas" panose="020B0609020204030204" pitchFamily="49" charset="0"/>
                <a:cs typeface="Consolas" panose="020B0609020204030204" pitchFamily="49" charset="0"/>
              </a:rPr>
              <a:t>--from-literal=port=80</a:t>
            </a:r>
          </a:p>
          <a:p>
            <a:r>
              <a:rPr lang="en-US" altLang="ko-KR" dirty="0">
                <a:solidFill>
                  <a:schemeClr val="tx1"/>
                </a:solidFill>
                <a:latin typeface="Consolas" panose="020B0609020204030204" pitchFamily="49" charset="0"/>
                <a:cs typeface="Consolas" panose="020B0609020204030204" pitchFamily="49" charset="0"/>
              </a:rPr>
              <a:t>--from-literal=</a:t>
            </a:r>
            <a:r>
              <a:rPr lang="en-US" altLang="ko-KR" dirty="0" err="1">
                <a:solidFill>
                  <a:schemeClr val="tx1"/>
                </a:solidFill>
                <a:latin typeface="Consolas" panose="020B0609020204030204" pitchFamily="49" charset="0"/>
                <a:cs typeface="Consolas" panose="020B0609020204030204" pitchFamily="49" charset="0"/>
              </a:rPr>
              <a:t>ip</a:t>
            </a:r>
            <a:r>
              <a:rPr lang="en-US" altLang="ko-KR" dirty="0">
                <a:solidFill>
                  <a:schemeClr val="tx1"/>
                </a:solidFill>
                <a:latin typeface="Consolas" panose="020B0609020204030204" pitchFamily="49" charset="0"/>
                <a:cs typeface="Consolas" panose="020B0609020204030204" pitchFamily="49" charset="0"/>
              </a:rPr>
              <a:t>=127.0.0.1 </a:t>
            </a:r>
          </a:p>
          <a:p>
            <a:r>
              <a:rPr lang="en-US" altLang="ko-KR" dirty="0">
                <a:solidFill>
                  <a:schemeClr val="tx1"/>
                </a:solidFill>
                <a:latin typeface="Consolas" panose="020B0609020204030204" pitchFamily="49" charset="0"/>
                <a:cs typeface="Consolas" panose="020B0609020204030204" pitchFamily="49" charset="0"/>
              </a:rPr>
              <a:t>--from-literal=protocol=https</a:t>
            </a:r>
          </a:p>
        </p:txBody>
      </p:sp>
      <p:sp>
        <p:nvSpPr>
          <p:cNvPr id="16" name="직사각형 15">
            <a:extLst>
              <a:ext uri="{FF2B5EF4-FFF2-40B4-BE49-F238E27FC236}">
                <a16:creationId xmlns:a16="http://schemas.microsoft.com/office/drawing/2014/main" id="{1407CACD-D4DD-F34D-B245-D977886D9AF5}"/>
              </a:ext>
            </a:extLst>
          </p:cNvPr>
          <p:cNvSpPr/>
          <p:nvPr/>
        </p:nvSpPr>
        <p:spPr>
          <a:xfrm>
            <a:off x="600659" y="3933056"/>
            <a:ext cx="8704232" cy="7920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nsolas" panose="020B0609020204030204" pitchFamily="49" charset="0"/>
                <a:cs typeface="Consolas" panose="020B0609020204030204" pitchFamily="49" charset="0"/>
              </a:rPr>
              <a:t>$ </a:t>
            </a:r>
            <a:r>
              <a:rPr lang="en" altLang="ko-KR" dirty="0" err="1">
                <a:solidFill>
                  <a:schemeClr val="tx1"/>
                </a:solidFill>
                <a:latin typeface="Consolas" panose="020B0609020204030204" pitchFamily="49" charset="0"/>
                <a:cs typeface="Consolas" panose="020B0609020204030204" pitchFamily="49" charset="0"/>
              </a:rPr>
              <a:t>kubectl</a:t>
            </a:r>
            <a:r>
              <a:rPr lang="en" altLang="ko-KR" dirty="0">
                <a:solidFill>
                  <a:schemeClr val="tx1"/>
                </a:solidFill>
                <a:latin typeface="Consolas" panose="020B0609020204030204" pitchFamily="49" charset="0"/>
                <a:cs typeface="Consolas" panose="020B0609020204030204" pitchFamily="49" charset="0"/>
              </a:rPr>
              <a:t> get </a:t>
            </a:r>
            <a:r>
              <a:rPr lang="en" altLang="ko-KR" dirty="0" err="1">
                <a:solidFill>
                  <a:schemeClr val="tx1"/>
                </a:solidFill>
                <a:latin typeface="Consolas" panose="020B0609020204030204" pitchFamily="49" charset="0"/>
                <a:cs typeface="Consolas" panose="020B0609020204030204" pitchFamily="49" charset="0"/>
              </a:rPr>
              <a:t>configmap</a:t>
            </a:r>
            <a:r>
              <a:rPr lang="en" altLang="ko-KR" dirty="0">
                <a:solidFill>
                  <a:schemeClr val="tx1"/>
                </a:solidFill>
                <a:latin typeface="Consolas" panose="020B0609020204030204" pitchFamily="49" charset="0"/>
                <a:cs typeface="Consolas" panose="020B0609020204030204" pitchFamily="49" charset="0"/>
              </a:rPr>
              <a:t> </a:t>
            </a:r>
          </a:p>
          <a:p>
            <a:r>
              <a:rPr lang="en-US" altLang="ko-KR" dirty="0">
                <a:solidFill>
                  <a:schemeClr val="tx1"/>
                </a:solidFill>
                <a:latin typeface="Consolas" panose="020B0609020204030204" pitchFamily="49" charset="0"/>
                <a:cs typeface="Consolas" panose="020B0609020204030204" pitchFamily="49" charset="0"/>
              </a:rPr>
              <a:t>$ </a:t>
            </a:r>
            <a:r>
              <a:rPr lang="en" altLang="ko-KR" dirty="0" err="1">
                <a:solidFill>
                  <a:schemeClr val="tx1"/>
                </a:solidFill>
                <a:latin typeface="Consolas" panose="020B0609020204030204" pitchFamily="49" charset="0"/>
                <a:cs typeface="Consolas" panose="020B0609020204030204" pitchFamily="49" charset="0"/>
              </a:rPr>
              <a:t>kubectl</a:t>
            </a:r>
            <a:r>
              <a:rPr lang="en" altLang="ko-KR" dirty="0">
                <a:solidFill>
                  <a:schemeClr val="tx1"/>
                </a:solidFill>
                <a:latin typeface="Consolas" panose="020B0609020204030204" pitchFamily="49" charset="0"/>
                <a:cs typeface="Consolas" panose="020B0609020204030204" pitchFamily="49" charset="0"/>
              </a:rPr>
              <a:t> describe </a:t>
            </a:r>
            <a:r>
              <a:rPr lang="en" altLang="ko-KR" dirty="0" err="1">
                <a:solidFill>
                  <a:schemeClr val="tx1"/>
                </a:solidFill>
                <a:latin typeface="Consolas" panose="020B0609020204030204" pitchFamily="49" charset="0"/>
                <a:cs typeface="Consolas" panose="020B0609020204030204" pitchFamily="49" charset="0"/>
              </a:rPr>
              <a:t>configmap</a:t>
            </a:r>
            <a:r>
              <a:rPr lang="en" altLang="ko-KR" dirty="0">
                <a:solidFill>
                  <a:schemeClr val="tx1"/>
                </a:solidFill>
                <a:latin typeface="Consolas" panose="020B0609020204030204" pitchFamily="49" charset="0"/>
                <a:cs typeface="Consolas" panose="020B0609020204030204" pitchFamily="49" charset="0"/>
              </a:rPr>
              <a:t> </a:t>
            </a:r>
            <a:r>
              <a:rPr lang="en-US" altLang="ko-KR" dirty="0">
                <a:solidFill>
                  <a:schemeClr val="tx1"/>
                </a:solidFill>
                <a:latin typeface="Consolas" panose="020B0609020204030204" pitchFamily="49" charset="0"/>
                <a:cs typeface="Consolas" panose="020B0609020204030204" pitchFamily="49" charset="0"/>
              </a:rPr>
              <a:t>urlconfig</a:t>
            </a:r>
            <a:r>
              <a:rPr lang="en-US" altLang="ko-KR" dirty="0">
                <a:solidFill>
                  <a:srgbClr val="FF0000"/>
                </a:solidFill>
                <a:latin typeface="Consolas" panose="020B0609020204030204" pitchFamily="49" charset="0"/>
                <a:cs typeface="Consolas" panose="020B0609020204030204" pitchFamily="49" charset="0"/>
              </a:rPr>
              <a:t>0XX</a:t>
            </a:r>
            <a:endParaRPr lang="en-US" altLang="ko-KR" dirty="0">
              <a:solidFill>
                <a:schemeClr val="tx1"/>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8E05A551-9DD5-2344-9342-57F4463900E7}"/>
              </a:ext>
            </a:extLst>
          </p:cNvPr>
          <p:cNvSpPr/>
          <p:nvPr/>
        </p:nvSpPr>
        <p:spPr>
          <a:xfrm>
            <a:off x="1100572" y="5168225"/>
            <a:ext cx="3353593" cy="738664"/>
          </a:xfrm>
          <a:prstGeom prst="rect">
            <a:avLst/>
          </a:prstGeom>
          <a:ln>
            <a:solidFill>
              <a:schemeClr val="bg1">
                <a:lumMod val="50000"/>
              </a:schemeClr>
            </a:solidFill>
          </a:ln>
        </p:spPr>
        <p:txBody>
          <a:bodyPr wrap="square">
            <a:spAutoFit/>
          </a:bodyPr>
          <a:lstStyle/>
          <a:p>
            <a:r>
              <a:rPr lang="en-US" sz="1400" dirty="0">
                <a:solidFill>
                  <a:srgbClr val="000000"/>
                </a:solidFill>
                <a:latin typeface="Menlo" panose="020B0609030804020204" pitchFamily="49" charset="0"/>
              </a:rPr>
              <a:t>$ </a:t>
            </a:r>
            <a:r>
              <a:rPr lang="en-US" sz="1400" dirty="0" err="1">
                <a:solidFill>
                  <a:srgbClr val="000000"/>
                </a:solidFill>
                <a:latin typeface="Menlo" panose="020B0609030804020204" pitchFamily="49" charset="0"/>
              </a:rPr>
              <a:t>kubectl</a:t>
            </a:r>
            <a:r>
              <a:rPr lang="en-US" sz="1400" dirty="0">
                <a:solidFill>
                  <a:srgbClr val="000000"/>
                </a:solidFill>
                <a:latin typeface="Menlo" panose="020B0609030804020204" pitchFamily="49" charset="0"/>
              </a:rPr>
              <a:t> get </a:t>
            </a:r>
            <a:r>
              <a:rPr lang="en-US" sz="1400" dirty="0" err="1">
                <a:solidFill>
                  <a:srgbClr val="000000"/>
                </a:solidFill>
                <a:latin typeface="Menlo" panose="020B0609030804020204" pitchFamily="49" charset="0"/>
              </a:rPr>
              <a:t>configmap</a:t>
            </a:r>
            <a:endParaRPr lang="en-US" sz="1400" dirty="0">
              <a:solidFill>
                <a:srgbClr val="000000"/>
              </a:solidFill>
              <a:latin typeface="Menlo" panose="020B0609030804020204" pitchFamily="49" charset="0"/>
            </a:endParaRPr>
          </a:p>
          <a:p>
            <a:r>
              <a:rPr lang="en-US" sz="1400" dirty="0">
                <a:solidFill>
                  <a:srgbClr val="000000"/>
                </a:solidFill>
                <a:latin typeface="Menlo" panose="020B0609030804020204" pitchFamily="49" charset="0"/>
              </a:rPr>
              <a:t>NAME           DATA   AGE</a:t>
            </a:r>
          </a:p>
          <a:p>
            <a:r>
              <a:rPr lang="en-US" sz="1400" dirty="0">
                <a:solidFill>
                  <a:srgbClr val="000000"/>
                </a:solidFill>
                <a:latin typeface="Menlo" panose="020B0609030804020204" pitchFamily="49" charset="0"/>
              </a:rPr>
              <a:t>urlconfig001   3      12m</a:t>
            </a:r>
            <a:endParaRPr lang="en-US" sz="1400" dirty="0">
              <a:solidFill>
                <a:srgbClr val="000000"/>
              </a:solidFill>
              <a:effectLst/>
              <a:latin typeface="Menlo" panose="020B0609030804020204" pitchFamily="49" charset="0"/>
            </a:endParaRPr>
          </a:p>
        </p:txBody>
      </p:sp>
      <p:sp>
        <p:nvSpPr>
          <p:cNvPr id="4" name="Rectangle 3">
            <a:extLst>
              <a:ext uri="{FF2B5EF4-FFF2-40B4-BE49-F238E27FC236}">
                <a16:creationId xmlns:a16="http://schemas.microsoft.com/office/drawing/2014/main" id="{5F0FE86F-B527-6A40-813D-AC8BB6A6A7E1}"/>
              </a:ext>
            </a:extLst>
          </p:cNvPr>
          <p:cNvSpPr/>
          <p:nvPr/>
        </p:nvSpPr>
        <p:spPr>
          <a:xfrm>
            <a:off x="6148332" y="3418515"/>
            <a:ext cx="3475432" cy="3016210"/>
          </a:xfrm>
          <a:prstGeom prst="rect">
            <a:avLst/>
          </a:prstGeom>
          <a:solidFill>
            <a:schemeClr val="bg1"/>
          </a:solidFill>
          <a:ln>
            <a:solidFill>
              <a:schemeClr val="bg1">
                <a:lumMod val="50000"/>
              </a:schemeClr>
            </a:solidFill>
          </a:ln>
        </p:spPr>
        <p:txBody>
          <a:bodyPr wrap="square">
            <a:spAutoFit/>
          </a:bodyPr>
          <a:lstStyle/>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kubectl</a:t>
            </a:r>
            <a:r>
              <a:rPr lang="en-US" sz="1000" dirty="0">
                <a:solidFill>
                  <a:srgbClr val="000000"/>
                </a:solidFill>
                <a:latin typeface="Menlo" panose="020B0609030804020204" pitchFamily="49" charset="0"/>
              </a:rPr>
              <a:t> describe </a:t>
            </a:r>
            <a:r>
              <a:rPr lang="en-US" sz="1000" dirty="0" err="1">
                <a:solidFill>
                  <a:srgbClr val="000000"/>
                </a:solidFill>
                <a:latin typeface="Menlo" panose="020B0609030804020204" pitchFamily="49" charset="0"/>
              </a:rPr>
              <a:t>configmap</a:t>
            </a:r>
            <a:r>
              <a:rPr lang="en-US" sz="1000" dirty="0">
                <a:solidFill>
                  <a:srgbClr val="000000"/>
                </a:solidFill>
                <a:latin typeface="Menlo" panose="020B0609030804020204" pitchFamily="49" charset="0"/>
              </a:rPr>
              <a:t> urlconfig001 </a:t>
            </a:r>
          </a:p>
          <a:p>
            <a:r>
              <a:rPr lang="en-US" sz="1000" dirty="0">
                <a:solidFill>
                  <a:srgbClr val="000000"/>
                </a:solidFill>
                <a:latin typeface="Menlo" panose="020B0609030804020204" pitchFamily="49" charset="0"/>
              </a:rPr>
              <a:t>Name:         urlconfig001</a:t>
            </a:r>
          </a:p>
          <a:p>
            <a:r>
              <a:rPr lang="en-US" sz="1000" dirty="0">
                <a:solidFill>
                  <a:srgbClr val="000000"/>
                </a:solidFill>
                <a:latin typeface="Menlo" panose="020B0609030804020204" pitchFamily="49" charset="0"/>
              </a:rPr>
              <a:t>Namespace:    edu001</a:t>
            </a:r>
          </a:p>
          <a:p>
            <a:r>
              <a:rPr lang="en-US" sz="1000" dirty="0">
                <a:solidFill>
                  <a:srgbClr val="000000"/>
                </a:solidFill>
                <a:latin typeface="Menlo" panose="020B0609030804020204" pitchFamily="49" charset="0"/>
              </a:rPr>
              <a:t>Labels:       &lt;none&gt;</a:t>
            </a:r>
          </a:p>
          <a:p>
            <a:r>
              <a:rPr lang="en-US" sz="1000" dirty="0">
                <a:solidFill>
                  <a:srgbClr val="000000"/>
                </a:solidFill>
                <a:latin typeface="Menlo" panose="020B0609030804020204" pitchFamily="49" charset="0"/>
              </a:rPr>
              <a:t>Annotations:  &lt;none&gt;</a:t>
            </a:r>
          </a:p>
          <a:p>
            <a:br>
              <a:rPr lang="en-US" sz="1000" dirty="0">
                <a:solidFill>
                  <a:srgbClr val="000000"/>
                </a:solidFill>
                <a:latin typeface="Menlo" panose="020B0609030804020204" pitchFamily="49" charset="0"/>
              </a:rPr>
            </a:br>
            <a:endParaRPr lang="en-US" sz="1000" dirty="0">
              <a:solidFill>
                <a:srgbClr val="000000"/>
              </a:solidFill>
              <a:latin typeface="Menlo" panose="020B0609030804020204" pitchFamily="49" charset="0"/>
            </a:endParaRPr>
          </a:p>
          <a:p>
            <a:r>
              <a:rPr lang="en-US" sz="1000" dirty="0">
                <a:solidFill>
                  <a:srgbClr val="000000"/>
                </a:solidFill>
                <a:latin typeface="Menlo" panose="020B0609030804020204" pitchFamily="49" charset="0"/>
              </a:rPr>
              <a:t>Data</a:t>
            </a:r>
          </a:p>
          <a:p>
            <a:r>
              <a:rPr lang="en-US" sz="1000" dirty="0">
                <a:solidFill>
                  <a:srgbClr val="000000"/>
                </a:solidFill>
                <a:latin typeface="Menlo" panose="020B0609030804020204" pitchFamily="49" charset="0"/>
              </a:rPr>
              <a:t>====</a:t>
            </a:r>
          </a:p>
          <a:p>
            <a:r>
              <a:rPr lang="en-US" sz="1000" dirty="0" err="1">
                <a:solidFill>
                  <a:srgbClr val="000000"/>
                </a:solidFill>
                <a:latin typeface="Menlo" panose="020B0609030804020204" pitchFamily="49" charset="0"/>
              </a:rPr>
              <a:t>ip</a:t>
            </a:r>
            <a:r>
              <a:rPr lang="en-US" sz="1000" dirty="0">
                <a:solidFill>
                  <a:srgbClr val="000000"/>
                </a:solidFill>
                <a:latin typeface="Menlo" panose="020B0609030804020204" pitchFamily="49" charset="0"/>
              </a:rPr>
              <a:t>:</a:t>
            </a:r>
          </a:p>
          <a:p>
            <a:r>
              <a:rPr lang="en-US" sz="1000" dirty="0">
                <a:solidFill>
                  <a:srgbClr val="000000"/>
                </a:solidFill>
                <a:latin typeface="Menlo" panose="020B0609030804020204" pitchFamily="49" charset="0"/>
              </a:rPr>
              <a:t>----</a:t>
            </a:r>
          </a:p>
          <a:p>
            <a:r>
              <a:rPr lang="en-US" sz="1000" dirty="0">
                <a:solidFill>
                  <a:srgbClr val="000000"/>
                </a:solidFill>
                <a:latin typeface="Menlo" panose="020B0609030804020204" pitchFamily="49" charset="0"/>
              </a:rPr>
              <a:t>127.0.0.1</a:t>
            </a:r>
          </a:p>
          <a:p>
            <a:r>
              <a:rPr lang="en-US" sz="1000" dirty="0">
                <a:solidFill>
                  <a:srgbClr val="000000"/>
                </a:solidFill>
                <a:latin typeface="Menlo" panose="020B0609030804020204" pitchFamily="49" charset="0"/>
              </a:rPr>
              <a:t>port:</a:t>
            </a:r>
          </a:p>
          <a:p>
            <a:r>
              <a:rPr lang="en-US" sz="1000" dirty="0">
                <a:solidFill>
                  <a:srgbClr val="000000"/>
                </a:solidFill>
                <a:latin typeface="Menlo" panose="020B0609030804020204" pitchFamily="49" charset="0"/>
              </a:rPr>
              <a:t>----</a:t>
            </a:r>
          </a:p>
          <a:p>
            <a:r>
              <a:rPr lang="en-US" sz="1000" dirty="0">
                <a:solidFill>
                  <a:srgbClr val="000000"/>
                </a:solidFill>
                <a:latin typeface="Menlo" panose="020B0609030804020204" pitchFamily="49" charset="0"/>
              </a:rPr>
              <a:t>80</a:t>
            </a:r>
          </a:p>
          <a:p>
            <a:r>
              <a:rPr lang="en-US" sz="1000" dirty="0">
                <a:solidFill>
                  <a:srgbClr val="000000"/>
                </a:solidFill>
                <a:latin typeface="Menlo" panose="020B0609030804020204" pitchFamily="49" charset="0"/>
              </a:rPr>
              <a:t>protocol:</a:t>
            </a:r>
          </a:p>
          <a:p>
            <a:r>
              <a:rPr lang="en-US" sz="1000" dirty="0">
                <a:solidFill>
                  <a:srgbClr val="000000"/>
                </a:solidFill>
                <a:latin typeface="Menlo" panose="020B0609030804020204" pitchFamily="49" charset="0"/>
              </a:rPr>
              <a:t>----</a:t>
            </a:r>
          </a:p>
          <a:p>
            <a:r>
              <a:rPr lang="en-US" sz="1000" dirty="0">
                <a:solidFill>
                  <a:srgbClr val="000000"/>
                </a:solidFill>
                <a:latin typeface="Menlo" panose="020B0609030804020204" pitchFamily="49" charset="0"/>
              </a:rPr>
              <a:t>https</a:t>
            </a:r>
          </a:p>
          <a:p>
            <a:r>
              <a:rPr lang="en-US" sz="1000" dirty="0">
                <a:solidFill>
                  <a:srgbClr val="000000"/>
                </a:solidFill>
                <a:latin typeface="Menlo" panose="020B0609030804020204" pitchFamily="49" charset="0"/>
              </a:rPr>
              <a:t>Events:  &lt;none&gt;</a:t>
            </a:r>
            <a:endParaRPr lang="en-US" sz="10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6269190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F21A16-898D-554A-8A40-7C67C6A5F518}"/>
              </a:ext>
            </a:extLst>
          </p:cNvPr>
          <p:cNvSpPr>
            <a:spLocks noGrp="1"/>
          </p:cNvSpPr>
          <p:nvPr>
            <p:ph type="title"/>
          </p:nvPr>
        </p:nvSpPr>
        <p:spPr/>
        <p:txBody>
          <a:bodyPr/>
          <a:lstStyle/>
          <a:p>
            <a:r>
              <a:rPr lang="en-KR" dirty="0"/>
              <a:t>ConfigMap </a:t>
            </a:r>
            <a:r>
              <a:rPr lang="ko-KR" altLang="en-US" dirty="0"/>
              <a:t>생성 실습 </a:t>
            </a:r>
            <a:r>
              <a:rPr lang="en-US" altLang="ko-KR" dirty="0"/>
              <a:t>-</a:t>
            </a:r>
            <a:r>
              <a:rPr lang="ko-KR" altLang="en-US" dirty="0"/>
              <a:t> 파일</a:t>
            </a:r>
            <a:endParaRPr lang="en-KR" dirty="0"/>
          </a:p>
        </p:txBody>
      </p:sp>
      <p:sp>
        <p:nvSpPr>
          <p:cNvPr id="3" name="텍스트 개체 틀 2">
            <a:extLst>
              <a:ext uri="{FF2B5EF4-FFF2-40B4-BE49-F238E27FC236}">
                <a16:creationId xmlns:a16="http://schemas.microsoft.com/office/drawing/2014/main" id="{959B58D0-2992-B847-B40A-C4315BC49579}"/>
              </a:ext>
            </a:extLst>
          </p:cNvPr>
          <p:cNvSpPr txBox="1">
            <a:spLocks/>
          </p:cNvSpPr>
          <p:nvPr/>
        </p:nvSpPr>
        <p:spPr>
          <a:xfrm>
            <a:off x="281786" y="620688"/>
            <a:ext cx="9359900" cy="5904656"/>
          </a:xfrm>
          <a:prstGeom prst="rect">
            <a:avLst/>
          </a:prstGeom>
        </p:spPr>
        <p:txBody>
          <a:bodyPr>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761955" lvl="1" indent="-400050">
              <a:buFont typeface="Wingdings" pitchFamily="2" charset="2"/>
              <a:buChar char="ü"/>
            </a:pPr>
            <a:endParaRPr kumimoji="1" lang="en-US" altLang="ko-KR" sz="1600" b="1" dirty="0"/>
          </a:p>
          <a:p>
            <a:pPr marL="761955" lvl="1" indent="-400050">
              <a:buFont typeface="Wingdings" pitchFamily="2" charset="2"/>
              <a:buChar char="ü"/>
            </a:pPr>
            <a:r>
              <a:rPr kumimoji="1" lang="ko-KR" altLang="en-US" sz="1600" b="1" dirty="0"/>
              <a:t>파일을 통해 </a:t>
            </a:r>
            <a:r>
              <a:rPr kumimoji="1" lang="en-US" altLang="ko-KR" sz="1600" b="1" dirty="0" err="1"/>
              <a:t>Configmap</a:t>
            </a:r>
            <a:endParaRPr kumimoji="1" lang="en-US" altLang="ko-KR" sz="1600" b="1" dirty="0"/>
          </a:p>
          <a:p>
            <a:pPr marL="761955" lvl="1" indent="-400050">
              <a:buFont typeface="Wingdings" pitchFamily="2" charset="2"/>
              <a:buChar char="ü"/>
            </a:pPr>
            <a:endParaRPr kumimoji="1" lang="en-US" altLang="ko-KR" sz="1600" b="1" dirty="0"/>
          </a:p>
          <a:p>
            <a:pPr marL="761955" lvl="1" indent="-400050">
              <a:buFont typeface="Wingdings" pitchFamily="2" charset="2"/>
              <a:buChar char="ü"/>
            </a:pPr>
            <a:endParaRPr kumimoji="1" lang="en-US" altLang="ko-KR" sz="1600" b="1" dirty="0"/>
          </a:p>
          <a:p>
            <a:pPr marL="761955" lvl="1" indent="-400050">
              <a:buFont typeface="Wingdings" pitchFamily="2" charset="2"/>
              <a:buChar char="ü"/>
            </a:pPr>
            <a:endParaRPr kumimoji="1" lang="en-US" altLang="ko-KR" sz="1600" b="1" dirty="0"/>
          </a:p>
          <a:p>
            <a:pPr marL="761955" lvl="1" indent="-400050">
              <a:buFont typeface="Wingdings" pitchFamily="2" charset="2"/>
              <a:buChar char="ü"/>
            </a:pPr>
            <a:endParaRPr kumimoji="1" lang="en-US" altLang="ko-KR" sz="1600" b="1" dirty="0"/>
          </a:p>
          <a:p>
            <a:pPr marL="761955" lvl="1" indent="-400050">
              <a:buFont typeface="Wingdings" pitchFamily="2" charset="2"/>
              <a:buChar char="ü"/>
            </a:pPr>
            <a:endParaRPr kumimoji="1" lang="en-US" altLang="ko-KR" sz="1600" b="1" dirty="0"/>
          </a:p>
          <a:p>
            <a:pPr marL="761955" lvl="1" indent="-400050">
              <a:buFont typeface="Wingdings" pitchFamily="2" charset="2"/>
              <a:buChar char="ü"/>
            </a:pPr>
            <a:endParaRPr kumimoji="1" lang="en-US" altLang="ko-KR" sz="1600" b="1" dirty="0"/>
          </a:p>
          <a:p>
            <a:pPr marL="761955" lvl="1" indent="-400050">
              <a:buFont typeface="Wingdings" pitchFamily="2" charset="2"/>
              <a:buChar char="ü"/>
            </a:pPr>
            <a:endParaRPr kumimoji="1" lang="en-US" altLang="ko-KR" sz="1600" b="1" dirty="0"/>
          </a:p>
          <a:p>
            <a:pPr marL="761955" lvl="1" indent="-400050">
              <a:buFont typeface="Wingdings" pitchFamily="2" charset="2"/>
              <a:buChar char="ü"/>
            </a:pPr>
            <a:r>
              <a:rPr kumimoji="1" lang="ko-KR" altLang="en-US" sz="1600" b="1" dirty="0"/>
              <a:t>생성 된 </a:t>
            </a:r>
            <a:r>
              <a:rPr kumimoji="1" lang="en-US" altLang="ko-KR" sz="1600" b="1" dirty="0" err="1"/>
              <a:t>Configmap</a:t>
            </a:r>
            <a:r>
              <a:rPr kumimoji="1" lang="ko-KR" altLang="en-US" sz="1600" b="1" dirty="0"/>
              <a:t> 확인</a:t>
            </a:r>
            <a:endParaRPr kumimoji="1" lang="en-US" altLang="ko-KR" sz="1600" b="1" dirty="0"/>
          </a:p>
          <a:p>
            <a:pPr>
              <a:buFont typeface="Arial" pitchFamily="34" charset="0"/>
              <a:buAutoNum type="romanUcPeriod" startAt="3"/>
            </a:pPr>
            <a:endParaRPr kumimoji="1" lang="en-US" altLang="ko-KR" b="1" dirty="0"/>
          </a:p>
          <a:p>
            <a:pPr>
              <a:buFont typeface="Arial" pitchFamily="34" charset="0"/>
              <a:buAutoNum type="romanUcPeriod" startAt="3"/>
            </a:pPr>
            <a:endParaRPr kumimoji="1" lang="en-US" altLang="ko-KR" b="1" dirty="0"/>
          </a:p>
          <a:p>
            <a:pPr>
              <a:buFont typeface="Arial" pitchFamily="34" charset="0"/>
              <a:buAutoNum type="romanUcPeriod" startAt="3"/>
            </a:pPr>
            <a:endParaRPr kumimoji="1" lang="en-US" altLang="ko-KR" b="1" dirty="0"/>
          </a:p>
          <a:p>
            <a:pPr>
              <a:buFont typeface="Arial" pitchFamily="34" charset="0"/>
              <a:buAutoNum type="romanUcPeriod" startAt="3"/>
            </a:pPr>
            <a:endParaRPr kumimoji="1" lang="en-US" altLang="ko-KR" b="1" dirty="0"/>
          </a:p>
          <a:p>
            <a:pPr>
              <a:buFont typeface="Arial" pitchFamily="34" charset="0"/>
              <a:buAutoNum type="romanUcPeriod" startAt="3"/>
            </a:pPr>
            <a:endParaRPr kumimoji="1" lang="en-US" altLang="ko-KR" b="1" dirty="0"/>
          </a:p>
          <a:p>
            <a:pPr>
              <a:buFont typeface="Arial" pitchFamily="34" charset="0"/>
              <a:buAutoNum type="romanUcPeriod" startAt="3"/>
            </a:pPr>
            <a:endParaRPr kumimoji="1" lang="en-US" altLang="ko-KR" b="1" dirty="0"/>
          </a:p>
          <a:p>
            <a:pPr>
              <a:buFont typeface="Arial" pitchFamily="34" charset="0"/>
              <a:buAutoNum type="romanUcPeriod" startAt="3"/>
            </a:pPr>
            <a:endParaRPr kumimoji="1" lang="en-US" altLang="ko-KR" b="1" dirty="0"/>
          </a:p>
          <a:p>
            <a:pPr>
              <a:buFont typeface="Arial" pitchFamily="34" charset="0"/>
              <a:buAutoNum type="romanUcPeriod" startAt="3"/>
            </a:pPr>
            <a:endParaRPr kumimoji="1" lang="en-US" altLang="ko-KR" b="1" dirty="0"/>
          </a:p>
          <a:p>
            <a:pPr>
              <a:buFont typeface="Arial" pitchFamily="34" charset="0"/>
              <a:buAutoNum type="romanUcPeriod" startAt="3"/>
            </a:pPr>
            <a:endParaRPr kumimoji="1" lang="en-US" altLang="ko-KR" b="1" dirty="0"/>
          </a:p>
          <a:p>
            <a:pPr>
              <a:buFont typeface="Arial" pitchFamily="34" charset="0"/>
              <a:buAutoNum type="romanUcPeriod" startAt="3"/>
            </a:pPr>
            <a:endParaRPr kumimoji="1" lang="en-US" altLang="ko-KR" b="1" dirty="0"/>
          </a:p>
          <a:p>
            <a:pPr>
              <a:buFont typeface="Arial" pitchFamily="34" charset="0"/>
              <a:buAutoNum type="romanUcPeriod" startAt="3"/>
            </a:pPr>
            <a:endParaRPr kumimoji="1" lang="en-US" altLang="ko-KR" b="1" dirty="0"/>
          </a:p>
          <a:p>
            <a:pPr>
              <a:buFont typeface="Arial" pitchFamily="34" charset="0"/>
              <a:buAutoNum type="romanUcPeriod" startAt="3"/>
            </a:pPr>
            <a:endParaRPr kumimoji="1" lang="en-US" altLang="ko-KR" b="1" dirty="0"/>
          </a:p>
          <a:p>
            <a:endParaRPr kumimoji="1" lang="en-US" altLang="ko-KR" b="1" dirty="0"/>
          </a:p>
        </p:txBody>
      </p:sp>
      <p:sp>
        <p:nvSpPr>
          <p:cNvPr id="4" name="직사각형 3">
            <a:extLst>
              <a:ext uri="{FF2B5EF4-FFF2-40B4-BE49-F238E27FC236}">
                <a16:creationId xmlns:a16="http://schemas.microsoft.com/office/drawing/2014/main" id="{4ACD48CB-5EF6-1549-8A41-54AB6B2B92F1}"/>
              </a:ext>
            </a:extLst>
          </p:cNvPr>
          <p:cNvSpPr/>
          <p:nvPr/>
        </p:nvSpPr>
        <p:spPr>
          <a:xfrm>
            <a:off x="609620" y="1268760"/>
            <a:ext cx="8704232" cy="4320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nsolas" panose="020B0609020204030204" pitchFamily="49" charset="0"/>
                <a:cs typeface="Consolas" panose="020B0609020204030204" pitchFamily="49" charset="0"/>
              </a:rPr>
              <a:t>$ vi </a:t>
            </a:r>
            <a:r>
              <a:rPr lang="en-US" altLang="ko-KR" dirty="0" err="1">
                <a:solidFill>
                  <a:schemeClr val="tx1"/>
                </a:solidFill>
                <a:latin typeface="Consolas" panose="020B0609020204030204" pitchFamily="49" charset="0"/>
                <a:cs typeface="Consolas" panose="020B0609020204030204" pitchFamily="49" charset="0"/>
              </a:rPr>
              <a:t>myconfig.txt</a:t>
            </a:r>
            <a:r>
              <a:rPr lang="en-US" altLang="ko-KR" dirty="0">
                <a:solidFill>
                  <a:schemeClr val="tx1"/>
                </a:solidFill>
                <a:latin typeface="Consolas" panose="020B0609020204030204" pitchFamily="49" charset="0"/>
                <a:cs typeface="Consolas" panose="020B0609020204030204" pitchFamily="49" charset="0"/>
              </a:rPr>
              <a:t> #</a:t>
            </a:r>
            <a:r>
              <a:rPr lang="ko-KR" altLang="en-US" dirty="0">
                <a:solidFill>
                  <a:schemeClr val="tx1"/>
                </a:solidFill>
                <a:latin typeface="Consolas" panose="020B0609020204030204" pitchFamily="49" charset="0"/>
                <a:cs typeface="Consolas" panose="020B0609020204030204" pitchFamily="49" charset="0"/>
              </a:rPr>
              <a:t>작성하고 싶은 내용 작성</a:t>
            </a:r>
            <a:endParaRPr kumimoji="1" lang="ko-KR" altLang="en-US" dirty="0">
              <a:solidFill>
                <a:schemeClr val="tx1"/>
              </a:solidFill>
              <a:latin typeface="Consolas" panose="020B0609020204030204" pitchFamily="49" charset="0"/>
              <a:cs typeface="Consolas" panose="020B0609020204030204" pitchFamily="49" charset="0"/>
            </a:endParaRPr>
          </a:p>
        </p:txBody>
      </p:sp>
      <p:sp>
        <p:nvSpPr>
          <p:cNvPr id="7" name="직사각형 6">
            <a:extLst>
              <a:ext uri="{FF2B5EF4-FFF2-40B4-BE49-F238E27FC236}">
                <a16:creationId xmlns:a16="http://schemas.microsoft.com/office/drawing/2014/main" id="{E9A3822A-00B7-F84E-B31C-3BB536D94373}"/>
              </a:ext>
            </a:extLst>
          </p:cNvPr>
          <p:cNvSpPr/>
          <p:nvPr/>
        </p:nvSpPr>
        <p:spPr>
          <a:xfrm>
            <a:off x="609620" y="1916831"/>
            <a:ext cx="8704232" cy="4320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nsolas" panose="020B0609020204030204" pitchFamily="49" charset="0"/>
                <a:cs typeface="Consolas" panose="020B0609020204030204" pitchFamily="49" charset="0"/>
              </a:rPr>
              <a:t>$ </a:t>
            </a:r>
            <a:r>
              <a:rPr lang="en-US" altLang="ko-KR" dirty="0" err="1">
                <a:solidFill>
                  <a:schemeClr val="tx1"/>
                </a:solidFill>
                <a:latin typeface="Consolas" panose="020B0609020204030204" pitchFamily="49" charset="0"/>
                <a:cs typeface="Consolas" panose="020B0609020204030204" pitchFamily="49" charset="0"/>
              </a:rPr>
              <a:t>kubectl</a:t>
            </a:r>
            <a:r>
              <a:rPr lang="en-US" altLang="ko-KR" dirty="0">
                <a:solidFill>
                  <a:schemeClr val="tx1"/>
                </a:solidFill>
                <a:latin typeface="Consolas" panose="020B0609020204030204" pitchFamily="49" charset="0"/>
                <a:cs typeface="Consolas" panose="020B0609020204030204" pitchFamily="49" charset="0"/>
              </a:rPr>
              <a:t> create </a:t>
            </a:r>
            <a:r>
              <a:rPr lang="en-US" altLang="ko-KR" dirty="0" err="1">
                <a:solidFill>
                  <a:schemeClr val="tx1"/>
                </a:solidFill>
                <a:latin typeface="Consolas" panose="020B0609020204030204" pitchFamily="49" charset="0"/>
                <a:cs typeface="Consolas" panose="020B0609020204030204" pitchFamily="49" charset="0"/>
              </a:rPr>
              <a:t>configmap</a:t>
            </a:r>
            <a:r>
              <a:rPr lang="en-US" altLang="ko-KR" dirty="0">
                <a:solidFill>
                  <a:schemeClr val="tx1"/>
                </a:solidFill>
                <a:latin typeface="Consolas" panose="020B0609020204030204" pitchFamily="49" charset="0"/>
                <a:cs typeface="Consolas" panose="020B0609020204030204" pitchFamily="49" charset="0"/>
              </a:rPr>
              <a:t> textconfig</a:t>
            </a:r>
            <a:r>
              <a:rPr lang="en-US" altLang="ko-KR" dirty="0">
                <a:solidFill>
                  <a:srgbClr val="FF0000"/>
                </a:solidFill>
                <a:latin typeface="Consolas" panose="020B0609020204030204" pitchFamily="49" charset="0"/>
                <a:cs typeface="Consolas" panose="020B0609020204030204" pitchFamily="49" charset="0"/>
              </a:rPr>
              <a:t>0XX</a:t>
            </a:r>
            <a:r>
              <a:rPr lang="en-US" altLang="ko-KR" dirty="0">
                <a:solidFill>
                  <a:schemeClr val="tx1"/>
                </a:solidFill>
                <a:latin typeface="Consolas" panose="020B0609020204030204" pitchFamily="49" charset="0"/>
                <a:cs typeface="Consolas" panose="020B0609020204030204" pitchFamily="49" charset="0"/>
              </a:rPr>
              <a:t> --from-file=</a:t>
            </a:r>
            <a:r>
              <a:rPr lang="en-US" altLang="ko-KR" dirty="0" err="1">
                <a:solidFill>
                  <a:schemeClr val="tx1"/>
                </a:solidFill>
                <a:latin typeface="Consolas" panose="020B0609020204030204" pitchFamily="49" charset="0"/>
                <a:cs typeface="Consolas" panose="020B0609020204030204" pitchFamily="49" charset="0"/>
              </a:rPr>
              <a:t>myconfig.txt</a:t>
            </a:r>
            <a:endParaRPr kumimoji="1" lang="ko-KR" altLang="en-US" dirty="0">
              <a:solidFill>
                <a:schemeClr val="tx1"/>
              </a:solidFill>
              <a:latin typeface="Consolas" panose="020B0609020204030204" pitchFamily="49" charset="0"/>
              <a:cs typeface="Consolas" panose="020B0609020204030204" pitchFamily="49" charset="0"/>
            </a:endParaRPr>
          </a:p>
        </p:txBody>
      </p:sp>
      <p:sp>
        <p:nvSpPr>
          <p:cNvPr id="9" name="직사각형 8">
            <a:extLst>
              <a:ext uri="{FF2B5EF4-FFF2-40B4-BE49-F238E27FC236}">
                <a16:creationId xmlns:a16="http://schemas.microsoft.com/office/drawing/2014/main" id="{C6B50AB1-A693-3C4C-8BC6-59B8CA11E18E}"/>
              </a:ext>
            </a:extLst>
          </p:cNvPr>
          <p:cNvSpPr/>
          <p:nvPr/>
        </p:nvSpPr>
        <p:spPr>
          <a:xfrm>
            <a:off x="609620" y="3684122"/>
            <a:ext cx="8704232" cy="4320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nsolas" panose="020B0609020204030204" pitchFamily="49" charset="0"/>
                <a:cs typeface="Consolas" panose="020B0609020204030204" pitchFamily="49" charset="0"/>
              </a:rPr>
              <a:t>$ </a:t>
            </a:r>
            <a:r>
              <a:rPr lang="en-US" altLang="ko-KR" dirty="0" err="1">
                <a:solidFill>
                  <a:schemeClr val="tx1"/>
                </a:solidFill>
                <a:latin typeface="Consolas" panose="020B0609020204030204" pitchFamily="49" charset="0"/>
                <a:cs typeface="Consolas" panose="020B0609020204030204" pitchFamily="49" charset="0"/>
              </a:rPr>
              <a:t>kubectl</a:t>
            </a:r>
            <a:r>
              <a:rPr lang="en-US" altLang="ko-KR" dirty="0">
                <a:solidFill>
                  <a:schemeClr val="tx1"/>
                </a:solidFill>
                <a:latin typeface="Consolas" panose="020B0609020204030204" pitchFamily="49" charset="0"/>
                <a:cs typeface="Consolas" panose="020B0609020204030204" pitchFamily="49" charset="0"/>
              </a:rPr>
              <a:t> describe </a:t>
            </a:r>
            <a:r>
              <a:rPr lang="en-US" altLang="ko-KR" dirty="0" err="1">
                <a:solidFill>
                  <a:schemeClr val="tx1"/>
                </a:solidFill>
                <a:latin typeface="Consolas" panose="020B0609020204030204" pitchFamily="49" charset="0"/>
                <a:cs typeface="Consolas" panose="020B0609020204030204" pitchFamily="49" charset="0"/>
              </a:rPr>
              <a:t>configmap</a:t>
            </a:r>
            <a:r>
              <a:rPr lang="en-US" altLang="ko-KR" dirty="0">
                <a:solidFill>
                  <a:schemeClr val="tx1"/>
                </a:solidFill>
                <a:latin typeface="Consolas" panose="020B0609020204030204" pitchFamily="49" charset="0"/>
                <a:cs typeface="Consolas" panose="020B0609020204030204" pitchFamily="49" charset="0"/>
              </a:rPr>
              <a:t> textconfig</a:t>
            </a:r>
            <a:r>
              <a:rPr lang="en-US" altLang="ko-KR" dirty="0">
                <a:solidFill>
                  <a:srgbClr val="FF0000"/>
                </a:solidFill>
                <a:latin typeface="Consolas" panose="020B0609020204030204" pitchFamily="49" charset="0"/>
                <a:cs typeface="Consolas" panose="020B0609020204030204" pitchFamily="49" charset="0"/>
              </a:rPr>
              <a:t>0XX</a:t>
            </a:r>
            <a:endParaRPr kumimoji="1" lang="ko-KR" altLang="en-US" dirty="0">
              <a:solidFill>
                <a:schemeClr val="tx1"/>
              </a:solidFill>
              <a:latin typeface="Consolas" panose="020B0609020204030204" pitchFamily="49" charset="0"/>
              <a:cs typeface="Consolas" panose="020B0609020204030204" pitchFamily="49" charset="0"/>
            </a:endParaRPr>
          </a:p>
        </p:txBody>
      </p:sp>
      <p:sp>
        <p:nvSpPr>
          <p:cNvPr id="2" name="Rectangle 1">
            <a:extLst>
              <a:ext uri="{FF2B5EF4-FFF2-40B4-BE49-F238E27FC236}">
                <a16:creationId xmlns:a16="http://schemas.microsoft.com/office/drawing/2014/main" id="{28CA6D2D-9AE9-5943-BD44-D908C7F2E497}"/>
              </a:ext>
            </a:extLst>
          </p:cNvPr>
          <p:cNvSpPr/>
          <p:nvPr/>
        </p:nvSpPr>
        <p:spPr>
          <a:xfrm>
            <a:off x="1388604" y="2554835"/>
            <a:ext cx="7925248" cy="523220"/>
          </a:xfrm>
          <a:prstGeom prst="rect">
            <a:avLst/>
          </a:prstGeom>
          <a:ln>
            <a:solidFill>
              <a:schemeClr val="bg1">
                <a:lumMod val="50000"/>
              </a:schemeClr>
            </a:solidFill>
          </a:ln>
        </p:spPr>
        <p:txBody>
          <a:bodyPr wrap="square">
            <a:spAutoFit/>
          </a:bodyPr>
          <a:lstStyle/>
          <a:p>
            <a:r>
              <a:rPr lang="en-US" sz="1400" dirty="0">
                <a:solidFill>
                  <a:srgbClr val="000000"/>
                </a:solidFill>
                <a:latin typeface="Menlo" panose="020B0609030804020204" pitchFamily="49" charset="0"/>
              </a:rPr>
              <a:t>$ </a:t>
            </a:r>
            <a:r>
              <a:rPr lang="en-US" sz="1400" dirty="0" err="1">
                <a:solidFill>
                  <a:srgbClr val="000000"/>
                </a:solidFill>
                <a:latin typeface="Menlo" panose="020B0609030804020204" pitchFamily="49" charset="0"/>
              </a:rPr>
              <a:t>kubectl</a:t>
            </a:r>
            <a:r>
              <a:rPr lang="en-US" sz="1400" dirty="0">
                <a:solidFill>
                  <a:srgbClr val="000000"/>
                </a:solidFill>
                <a:latin typeface="Menlo" panose="020B0609030804020204" pitchFamily="49" charset="0"/>
              </a:rPr>
              <a:t> create </a:t>
            </a:r>
            <a:r>
              <a:rPr lang="en-US" sz="1400" dirty="0" err="1">
                <a:solidFill>
                  <a:srgbClr val="000000"/>
                </a:solidFill>
                <a:latin typeface="Menlo" panose="020B0609030804020204" pitchFamily="49" charset="0"/>
              </a:rPr>
              <a:t>configmap</a:t>
            </a:r>
            <a:r>
              <a:rPr lang="en-US" sz="1400" dirty="0">
                <a:solidFill>
                  <a:srgbClr val="000000"/>
                </a:solidFill>
                <a:latin typeface="Menlo" panose="020B0609030804020204" pitchFamily="49" charset="0"/>
              </a:rPr>
              <a:t> textconfig001 --from-file=</a:t>
            </a:r>
            <a:r>
              <a:rPr lang="en-US" sz="1400" dirty="0" err="1">
                <a:solidFill>
                  <a:srgbClr val="000000"/>
                </a:solidFill>
                <a:latin typeface="Menlo" panose="020B0609030804020204" pitchFamily="49" charset="0"/>
              </a:rPr>
              <a:t>myconfig.txt</a:t>
            </a:r>
            <a:endParaRPr lang="en-US" sz="1400" dirty="0">
              <a:solidFill>
                <a:srgbClr val="000000"/>
              </a:solidFill>
              <a:latin typeface="Menlo" panose="020B0609030804020204" pitchFamily="49" charset="0"/>
            </a:endParaRPr>
          </a:p>
          <a:p>
            <a:r>
              <a:rPr lang="en-US" sz="1400" dirty="0" err="1">
                <a:solidFill>
                  <a:srgbClr val="000000"/>
                </a:solidFill>
                <a:latin typeface="Menlo" panose="020B0609030804020204" pitchFamily="49" charset="0"/>
              </a:rPr>
              <a:t>configmap</a:t>
            </a:r>
            <a:r>
              <a:rPr lang="en-US" sz="1400" dirty="0">
                <a:solidFill>
                  <a:srgbClr val="000000"/>
                </a:solidFill>
                <a:latin typeface="Menlo" panose="020B0609030804020204" pitchFamily="49" charset="0"/>
              </a:rPr>
              <a:t>/textconfig001 created</a:t>
            </a:r>
            <a:endParaRPr lang="en-US" sz="1400" dirty="0">
              <a:solidFill>
                <a:srgbClr val="000000"/>
              </a:solidFill>
              <a:effectLst/>
              <a:latin typeface="Menlo" panose="020B0609030804020204" pitchFamily="49" charset="0"/>
            </a:endParaRPr>
          </a:p>
        </p:txBody>
      </p:sp>
      <p:sp>
        <p:nvSpPr>
          <p:cNvPr id="6" name="Rectangle 5">
            <a:extLst>
              <a:ext uri="{FF2B5EF4-FFF2-40B4-BE49-F238E27FC236}">
                <a16:creationId xmlns:a16="http://schemas.microsoft.com/office/drawing/2014/main" id="{E5490864-17EB-1042-980F-5ABE632E7D94}"/>
              </a:ext>
            </a:extLst>
          </p:cNvPr>
          <p:cNvSpPr/>
          <p:nvPr/>
        </p:nvSpPr>
        <p:spPr>
          <a:xfrm>
            <a:off x="1388604" y="4269087"/>
            <a:ext cx="7925248" cy="2462213"/>
          </a:xfrm>
          <a:prstGeom prst="rect">
            <a:avLst/>
          </a:prstGeom>
          <a:ln>
            <a:solidFill>
              <a:schemeClr val="bg1">
                <a:lumMod val="50000"/>
              </a:schemeClr>
            </a:solidFill>
          </a:ln>
        </p:spPr>
        <p:txBody>
          <a:bodyPr wrap="square">
            <a:spAutoFit/>
          </a:bodyPr>
          <a:lstStyle/>
          <a:p>
            <a:r>
              <a:rPr lang="en-US" sz="1400" dirty="0">
                <a:solidFill>
                  <a:srgbClr val="000000"/>
                </a:solidFill>
                <a:latin typeface="Menlo" panose="020B0609030804020204" pitchFamily="49" charset="0"/>
              </a:rPr>
              <a:t>$ </a:t>
            </a:r>
            <a:r>
              <a:rPr lang="en-US" sz="1400" dirty="0" err="1">
                <a:solidFill>
                  <a:srgbClr val="000000"/>
                </a:solidFill>
                <a:latin typeface="Menlo" panose="020B0609030804020204" pitchFamily="49" charset="0"/>
              </a:rPr>
              <a:t>kubectl</a:t>
            </a:r>
            <a:r>
              <a:rPr lang="en-US" sz="1400" dirty="0">
                <a:solidFill>
                  <a:srgbClr val="000000"/>
                </a:solidFill>
                <a:latin typeface="Menlo" panose="020B0609030804020204" pitchFamily="49" charset="0"/>
              </a:rPr>
              <a:t> describe </a:t>
            </a:r>
            <a:r>
              <a:rPr lang="en-US" sz="1400" dirty="0" err="1">
                <a:solidFill>
                  <a:srgbClr val="000000"/>
                </a:solidFill>
                <a:latin typeface="Menlo" panose="020B0609030804020204" pitchFamily="49" charset="0"/>
              </a:rPr>
              <a:t>configmap</a:t>
            </a:r>
            <a:r>
              <a:rPr lang="en-US" sz="1400" dirty="0">
                <a:solidFill>
                  <a:srgbClr val="000000"/>
                </a:solidFill>
                <a:latin typeface="Menlo" panose="020B0609030804020204" pitchFamily="49" charset="0"/>
              </a:rPr>
              <a:t> textconfig001</a:t>
            </a:r>
          </a:p>
          <a:p>
            <a:r>
              <a:rPr lang="en-US" sz="1400" dirty="0">
                <a:solidFill>
                  <a:srgbClr val="000000"/>
                </a:solidFill>
                <a:latin typeface="Menlo" panose="020B0609030804020204" pitchFamily="49" charset="0"/>
              </a:rPr>
              <a:t>Name:         textconfig001</a:t>
            </a:r>
          </a:p>
          <a:p>
            <a:r>
              <a:rPr lang="en-US" sz="1400" dirty="0">
                <a:solidFill>
                  <a:srgbClr val="000000"/>
                </a:solidFill>
                <a:latin typeface="Menlo" panose="020B0609030804020204" pitchFamily="49" charset="0"/>
              </a:rPr>
              <a:t>Namespace:    edu001</a:t>
            </a:r>
          </a:p>
          <a:p>
            <a:r>
              <a:rPr lang="en-US" sz="1400" dirty="0">
                <a:solidFill>
                  <a:srgbClr val="000000"/>
                </a:solidFill>
                <a:latin typeface="Menlo" panose="020B0609030804020204" pitchFamily="49" charset="0"/>
              </a:rPr>
              <a:t>Labels:       &lt;none&gt;</a:t>
            </a:r>
          </a:p>
          <a:p>
            <a:r>
              <a:rPr lang="en-US" sz="1400" dirty="0">
                <a:solidFill>
                  <a:srgbClr val="000000"/>
                </a:solidFill>
                <a:latin typeface="Menlo" panose="020B0609030804020204" pitchFamily="49" charset="0"/>
              </a:rPr>
              <a:t>Annotations:  &lt;none&gt;</a:t>
            </a:r>
          </a:p>
          <a:p>
            <a:endParaRPr lang="en-US" sz="1400" dirty="0">
              <a:solidFill>
                <a:srgbClr val="000000"/>
              </a:solidFill>
              <a:latin typeface="Menlo" panose="020B0609030804020204" pitchFamily="49" charset="0"/>
            </a:endParaRPr>
          </a:p>
          <a:p>
            <a:r>
              <a:rPr lang="en-US" sz="1400" dirty="0">
                <a:solidFill>
                  <a:srgbClr val="000000"/>
                </a:solidFill>
                <a:latin typeface="Menlo" panose="020B0609030804020204" pitchFamily="49" charset="0"/>
              </a:rPr>
              <a:t>Data</a:t>
            </a:r>
          </a:p>
          <a:p>
            <a:r>
              <a:rPr lang="en-US" sz="1400" dirty="0">
                <a:solidFill>
                  <a:srgbClr val="000000"/>
                </a:solidFill>
                <a:latin typeface="Menlo" panose="020B0609030804020204" pitchFamily="49" charset="0"/>
              </a:rPr>
              <a:t>====</a:t>
            </a:r>
          </a:p>
          <a:p>
            <a:r>
              <a:rPr lang="en-US" sz="1400" dirty="0" err="1">
                <a:solidFill>
                  <a:srgbClr val="000000"/>
                </a:solidFill>
                <a:latin typeface="Menlo" panose="020B0609030804020204" pitchFamily="49" charset="0"/>
              </a:rPr>
              <a:t>myconfig.txt</a:t>
            </a:r>
            <a:r>
              <a:rPr lang="en-US" sz="1400" dirty="0">
                <a:solidFill>
                  <a:srgbClr val="000000"/>
                </a:solidFill>
                <a:latin typeface="Menlo" panose="020B0609030804020204" pitchFamily="49" charset="0"/>
              </a:rPr>
              <a:t>:</a:t>
            </a:r>
          </a:p>
          <a:p>
            <a:r>
              <a:rPr lang="en-US" sz="1400" dirty="0">
                <a:solidFill>
                  <a:srgbClr val="000000"/>
                </a:solidFill>
                <a:latin typeface="Menlo" panose="020B0609030804020204" pitchFamily="49" charset="0"/>
              </a:rPr>
              <a:t>----</a:t>
            </a:r>
          </a:p>
          <a:p>
            <a:r>
              <a:rPr lang="en-US" sz="1400" dirty="0">
                <a:solidFill>
                  <a:srgbClr val="000000"/>
                </a:solidFill>
                <a:latin typeface="Menlo" panose="020B0609030804020204" pitchFamily="49" charset="0"/>
              </a:rPr>
              <a:t>THIS IS KUBERNETES!!!</a:t>
            </a:r>
            <a:endParaRPr lang="en-US" sz="14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787717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052875-091F-4243-ABC2-51B5910CBEDD}"/>
              </a:ext>
            </a:extLst>
          </p:cNvPr>
          <p:cNvSpPr>
            <a:spLocks noGrp="1"/>
          </p:cNvSpPr>
          <p:nvPr>
            <p:ph type="title"/>
          </p:nvPr>
        </p:nvSpPr>
        <p:spPr/>
        <p:txBody>
          <a:bodyPr/>
          <a:lstStyle/>
          <a:p>
            <a:r>
              <a:rPr lang="en-KR" dirty="0"/>
              <a:t>ConfigMap </a:t>
            </a:r>
            <a:r>
              <a:rPr lang="ko-KR" altLang="en-US" dirty="0"/>
              <a:t>참조 실습</a:t>
            </a:r>
            <a:endParaRPr lang="en-KR" dirty="0"/>
          </a:p>
        </p:txBody>
      </p:sp>
      <p:sp>
        <p:nvSpPr>
          <p:cNvPr id="3" name="텍스트 개체 틀 2">
            <a:extLst>
              <a:ext uri="{FF2B5EF4-FFF2-40B4-BE49-F238E27FC236}">
                <a16:creationId xmlns:a16="http://schemas.microsoft.com/office/drawing/2014/main" id="{DA33079F-76EF-4A40-9E0C-6AFD92E7A87E}"/>
              </a:ext>
            </a:extLst>
          </p:cNvPr>
          <p:cNvSpPr txBox="1">
            <a:spLocks/>
          </p:cNvSpPr>
          <p:nvPr/>
        </p:nvSpPr>
        <p:spPr>
          <a:xfrm>
            <a:off x="281786" y="836712"/>
            <a:ext cx="2992407" cy="5904656"/>
          </a:xfrm>
          <a:prstGeom prst="rect">
            <a:avLst/>
          </a:prstGeom>
        </p:spPr>
        <p:txBody>
          <a:bodyPr>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ko-KR" sz="1600" b="1" dirty="0"/>
              <a:t>Deployment - </a:t>
            </a:r>
            <a:r>
              <a:rPr kumimoji="1" lang="en-US" altLang="ko-KR" sz="1600" b="1" dirty="0" err="1"/>
              <a:t>Yaml</a:t>
            </a:r>
            <a:r>
              <a:rPr kumimoji="1" lang="en-US" altLang="ko-KR" sz="1600" b="1" dirty="0"/>
              <a:t> </a:t>
            </a:r>
            <a:r>
              <a:rPr kumimoji="1" lang="ko-KR" altLang="en-US" sz="1600" b="1" dirty="0"/>
              <a:t>파일을 이용하여 작성</a:t>
            </a:r>
            <a:endParaRPr kumimoji="1" lang="en-US" altLang="ko-KR" sz="1600" b="1" dirty="0"/>
          </a:p>
          <a:p>
            <a:pPr marL="761955" lvl="1" indent="-400050">
              <a:buFont typeface="Wingdings" pitchFamily="2" charset="2"/>
              <a:buChar char="ü"/>
            </a:pPr>
            <a:r>
              <a:rPr kumimoji="1" lang="en-US" altLang="ko-KR" sz="1600" b="1" dirty="0" err="1"/>
              <a:t>envpod.yaml</a:t>
            </a:r>
            <a:r>
              <a:rPr kumimoji="1" lang="ko-KR" altLang="en-US" sz="1600" b="1" dirty="0"/>
              <a:t> 수정</a:t>
            </a:r>
            <a:endParaRPr kumimoji="1" lang="en-US" altLang="ko-KR" sz="1600" b="1" dirty="0"/>
          </a:p>
          <a:p>
            <a:pPr>
              <a:buFont typeface="Arial" pitchFamily="34" charset="0"/>
              <a:buAutoNum type="romanUcPeriod" startAt="5"/>
            </a:pPr>
            <a:endParaRPr kumimoji="1" lang="en-US" altLang="ko-KR" sz="3600" b="1" dirty="0"/>
          </a:p>
          <a:p>
            <a:pPr>
              <a:buFont typeface="Arial" pitchFamily="34" charset="0"/>
              <a:buAutoNum type="romanUcPeriod" startAt="5"/>
            </a:pPr>
            <a:endParaRPr kumimoji="1" lang="en-US" altLang="ko-KR" sz="3600" b="1" dirty="0"/>
          </a:p>
          <a:p>
            <a:pPr>
              <a:buFont typeface="Arial" pitchFamily="34" charset="0"/>
              <a:buAutoNum type="romanUcPeriod" startAt="5"/>
            </a:pPr>
            <a:endParaRPr kumimoji="1" lang="en-US" altLang="ko-KR" sz="3600" b="1" dirty="0"/>
          </a:p>
          <a:p>
            <a:pPr>
              <a:buFont typeface="Arial" pitchFamily="34" charset="0"/>
              <a:buAutoNum type="romanUcPeriod" startAt="5"/>
            </a:pPr>
            <a:endParaRPr kumimoji="1" lang="en-US" altLang="ko-KR" sz="3600" b="1" dirty="0"/>
          </a:p>
          <a:p>
            <a:pPr>
              <a:buFont typeface="Arial" pitchFamily="34" charset="0"/>
              <a:buAutoNum type="romanUcPeriod" startAt="5"/>
            </a:pPr>
            <a:endParaRPr kumimoji="1" lang="en-US" altLang="ko-KR" sz="3600" b="1" dirty="0"/>
          </a:p>
          <a:p>
            <a:pPr>
              <a:buFont typeface="Arial" pitchFamily="34" charset="0"/>
              <a:buAutoNum type="romanUcPeriod" startAt="5"/>
            </a:pPr>
            <a:endParaRPr kumimoji="1" lang="en-US" altLang="ko-KR" sz="3600" b="1" dirty="0"/>
          </a:p>
          <a:p>
            <a:pPr>
              <a:buFont typeface="Arial" pitchFamily="34" charset="0"/>
              <a:buAutoNum type="romanUcPeriod" startAt="5"/>
            </a:pPr>
            <a:endParaRPr kumimoji="1" lang="en-US" altLang="ko-KR" sz="3600" b="1" dirty="0"/>
          </a:p>
          <a:p>
            <a:pPr marL="704805" lvl="1" indent="-342900">
              <a:buFont typeface="Arial" pitchFamily="34" charset="0"/>
              <a:buAutoNum type="romanUcPeriod" startAt="2"/>
            </a:pPr>
            <a:endParaRPr kumimoji="1" lang="en-US" altLang="ko-KR" sz="3600" b="1" dirty="0"/>
          </a:p>
          <a:p>
            <a:pPr>
              <a:buFont typeface="Arial" pitchFamily="34" charset="0"/>
              <a:buAutoNum type="romanUcPeriod" startAt="5"/>
            </a:pPr>
            <a:endParaRPr kumimoji="1" lang="en-US" altLang="ko-KR" sz="3600" b="1" dirty="0"/>
          </a:p>
          <a:p>
            <a:pPr>
              <a:buFont typeface="Arial" pitchFamily="34" charset="0"/>
              <a:buAutoNum type="romanUcPeriod" startAt="5"/>
            </a:pPr>
            <a:endParaRPr kumimoji="1" lang="en-US" altLang="ko-KR" sz="3600" b="1" dirty="0"/>
          </a:p>
          <a:p>
            <a:pPr>
              <a:buFont typeface="Arial" pitchFamily="34" charset="0"/>
              <a:buAutoNum type="romanUcPeriod" startAt="5"/>
            </a:pPr>
            <a:endParaRPr kumimoji="1" lang="en-US" altLang="ko-KR" sz="3600" b="1" dirty="0"/>
          </a:p>
          <a:p>
            <a:pPr>
              <a:buFont typeface="Arial" pitchFamily="34" charset="0"/>
              <a:buAutoNum type="romanUcPeriod" startAt="5"/>
            </a:pPr>
            <a:endParaRPr kumimoji="1" lang="en-US" altLang="ko-KR" sz="3600" b="1" dirty="0"/>
          </a:p>
          <a:p>
            <a:pPr>
              <a:buFont typeface="Arial" pitchFamily="34" charset="0"/>
              <a:buAutoNum type="romanUcPeriod" startAt="5"/>
            </a:pPr>
            <a:endParaRPr kumimoji="1" lang="en-US" altLang="ko-KR" sz="3600" b="1" dirty="0"/>
          </a:p>
          <a:p>
            <a:pPr>
              <a:buFont typeface="Arial" pitchFamily="34" charset="0"/>
              <a:buAutoNum type="romanUcPeriod" startAt="5"/>
            </a:pPr>
            <a:endParaRPr kumimoji="1" lang="en-US" altLang="ko-KR" sz="3600" b="1" dirty="0"/>
          </a:p>
          <a:p>
            <a:pPr>
              <a:buFont typeface="Arial" pitchFamily="34" charset="0"/>
              <a:buAutoNum type="romanUcPeriod" startAt="5"/>
            </a:pPr>
            <a:endParaRPr kumimoji="1" lang="en-US" altLang="ko-KR" sz="3600" b="1" dirty="0"/>
          </a:p>
          <a:p>
            <a:pPr>
              <a:buFont typeface="Arial" pitchFamily="34" charset="0"/>
              <a:buAutoNum type="romanUcPeriod" startAt="5"/>
            </a:pPr>
            <a:endParaRPr kumimoji="1" lang="en-US" altLang="ko-KR" sz="3600" b="1" dirty="0"/>
          </a:p>
          <a:p>
            <a:pPr>
              <a:buFont typeface="Arial" pitchFamily="34" charset="0"/>
              <a:buAutoNum type="romanUcPeriod" startAt="5"/>
            </a:pPr>
            <a:endParaRPr kumimoji="1" lang="en-US" altLang="ko-KR" sz="3600" b="1" dirty="0"/>
          </a:p>
          <a:p>
            <a:endParaRPr kumimoji="1" lang="en-US" altLang="ko-KR" sz="3600" b="1" dirty="0"/>
          </a:p>
        </p:txBody>
      </p:sp>
      <p:sp>
        <p:nvSpPr>
          <p:cNvPr id="4" name="직사각형 3">
            <a:extLst>
              <a:ext uri="{FF2B5EF4-FFF2-40B4-BE49-F238E27FC236}">
                <a16:creationId xmlns:a16="http://schemas.microsoft.com/office/drawing/2014/main" id="{C8F29A3D-1F62-FC43-B511-7037B7A500A2}"/>
              </a:ext>
            </a:extLst>
          </p:cNvPr>
          <p:cNvSpPr/>
          <p:nvPr/>
        </p:nvSpPr>
        <p:spPr>
          <a:xfrm>
            <a:off x="542119" y="1844824"/>
            <a:ext cx="2502669" cy="4320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nsolas" panose="020B0609020204030204" pitchFamily="49" charset="0"/>
                <a:cs typeface="Consolas" panose="020B0609020204030204" pitchFamily="49" charset="0"/>
              </a:rPr>
              <a:t>$ vi </a:t>
            </a:r>
            <a:r>
              <a:rPr lang="en-US" altLang="ko-KR" dirty="0" err="1">
                <a:solidFill>
                  <a:schemeClr val="tx1"/>
                </a:solidFill>
                <a:latin typeface="Consolas" panose="020B0609020204030204" pitchFamily="49" charset="0"/>
                <a:cs typeface="Consolas" panose="020B0609020204030204" pitchFamily="49" charset="0"/>
              </a:rPr>
              <a:t>envpod.yaml</a:t>
            </a:r>
            <a:endParaRPr kumimoji="1" lang="ko-KR" altLang="en-US" dirty="0">
              <a:solidFill>
                <a:schemeClr val="tx1"/>
              </a:solidFill>
              <a:latin typeface="Consolas" panose="020B0609020204030204" pitchFamily="49" charset="0"/>
              <a:cs typeface="Consolas" panose="020B0609020204030204" pitchFamily="49" charset="0"/>
            </a:endParaRPr>
          </a:p>
        </p:txBody>
      </p:sp>
      <p:sp>
        <p:nvSpPr>
          <p:cNvPr id="14" name="직사각형 13">
            <a:extLst>
              <a:ext uri="{FF2B5EF4-FFF2-40B4-BE49-F238E27FC236}">
                <a16:creationId xmlns:a16="http://schemas.microsoft.com/office/drawing/2014/main" id="{152E501C-D3F9-7C44-A683-32A4C9F8C39C}"/>
              </a:ext>
            </a:extLst>
          </p:cNvPr>
          <p:cNvSpPr/>
          <p:nvPr/>
        </p:nvSpPr>
        <p:spPr>
          <a:xfrm>
            <a:off x="278084" y="6021288"/>
            <a:ext cx="3047236" cy="216024"/>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dirty="0">
                <a:solidFill>
                  <a:schemeClr val="tx1"/>
                </a:solidFill>
              </a:rPr>
              <a:t>본인이 작성한 내용에 맞게 수정</a:t>
            </a:r>
            <a:r>
              <a:rPr lang="en-US" altLang="ko-KR" sz="1100" dirty="0">
                <a:solidFill>
                  <a:schemeClr val="tx1"/>
                </a:solidFill>
              </a:rPr>
              <a:t> (urlconfig0XX)</a:t>
            </a:r>
            <a:endParaRPr kumimoji="1" lang="ko-KR" altLang="en-US" sz="1100" dirty="0">
              <a:solidFill>
                <a:schemeClr val="tx1"/>
              </a:solidFill>
            </a:endParaRPr>
          </a:p>
        </p:txBody>
      </p:sp>
      <p:sp>
        <p:nvSpPr>
          <p:cNvPr id="15" name="Rectangle 14">
            <a:extLst>
              <a:ext uri="{FF2B5EF4-FFF2-40B4-BE49-F238E27FC236}">
                <a16:creationId xmlns:a16="http://schemas.microsoft.com/office/drawing/2014/main" id="{906A2475-389F-9E47-AE84-F22A9ACE3CBF}"/>
              </a:ext>
            </a:extLst>
          </p:cNvPr>
          <p:cNvSpPr/>
          <p:nvPr/>
        </p:nvSpPr>
        <p:spPr>
          <a:xfrm>
            <a:off x="3592624" y="728700"/>
            <a:ext cx="6220916" cy="5786199"/>
          </a:xfrm>
          <a:prstGeom prst="rect">
            <a:avLst/>
          </a:prstGeom>
          <a:solidFill>
            <a:schemeClr val="tx1">
              <a:lumMod val="85000"/>
              <a:lumOff val="15000"/>
            </a:schemeClr>
          </a:solidFill>
        </p:spPr>
        <p:txBody>
          <a:bodyPr wrap="square">
            <a:spAutoFit/>
          </a:bodyPr>
          <a:lstStyle/>
          <a:p>
            <a:r>
              <a:rPr lang="en-KR" sz="1000" dirty="0">
                <a:solidFill>
                  <a:srgbClr val="569CD6"/>
                </a:solidFill>
                <a:latin typeface="Menlo" panose="020B0609030804020204" pitchFamily="49" charset="0"/>
                <a:ea typeface="Times New Roman" panose="02020603050405020304" pitchFamily="18" charset="0"/>
                <a:cs typeface="Times New Roman" panose="02020603050405020304" pitchFamily="18" charset="0"/>
              </a:rPr>
              <a:t>apiVersion</a:t>
            </a:r>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CE9178"/>
                </a:solidFill>
                <a:latin typeface="Menlo" panose="020B0609030804020204" pitchFamily="49" charset="0"/>
                <a:ea typeface="Times New Roman" panose="02020603050405020304" pitchFamily="18" charset="0"/>
                <a:cs typeface="Times New Roman" panose="02020603050405020304" pitchFamily="18" charset="0"/>
              </a:rPr>
              <a:t>v1</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569CD6"/>
                </a:solidFill>
                <a:latin typeface="Menlo" panose="020B0609030804020204" pitchFamily="49" charset="0"/>
                <a:ea typeface="Times New Roman" panose="02020603050405020304" pitchFamily="18" charset="0"/>
                <a:cs typeface="Times New Roman" panose="02020603050405020304" pitchFamily="18" charset="0"/>
              </a:rPr>
              <a:t>kind</a:t>
            </a:r>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CE9178"/>
                </a:solidFill>
                <a:latin typeface="Menlo" panose="020B0609030804020204" pitchFamily="49" charset="0"/>
                <a:ea typeface="Times New Roman" panose="02020603050405020304" pitchFamily="18" charset="0"/>
                <a:cs typeface="Times New Roman" panose="02020603050405020304" pitchFamily="18" charset="0"/>
              </a:rPr>
              <a:t>Pod</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569CD6"/>
                </a:solidFill>
                <a:latin typeface="Menlo" panose="020B0609030804020204" pitchFamily="49" charset="0"/>
                <a:ea typeface="Times New Roman" panose="02020603050405020304" pitchFamily="18" charset="0"/>
                <a:cs typeface="Times New Roman" panose="02020603050405020304" pitchFamily="18" charset="0"/>
              </a:rPr>
              <a:t>metadata</a:t>
            </a:r>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569CD6"/>
                </a:solidFill>
                <a:latin typeface="Menlo" panose="020B0609030804020204" pitchFamily="49" charset="0"/>
                <a:ea typeface="Times New Roman" panose="02020603050405020304" pitchFamily="18" charset="0"/>
                <a:cs typeface="Times New Roman" panose="02020603050405020304" pitchFamily="18" charset="0"/>
              </a:rPr>
              <a:t>name</a:t>
            </a:r>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CE9178"/>
                </a:solidFill>
                <a:latin typeface="Menlo" panose="020B0609030804020204" pitchFamily="49" charset="0"/>
                <a:ea typeface="Times New Roman" panose="02020603050405020304" pitchFamily="18" charset="0"/>
                <a:cs typeface="Times New Roman" panose="02020603050405020304" pitchFamily="18" charset="0"/>
              </a:rPr>
              <a:t>envars-pod</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569CD6"/>
                </a:solidFill>
                <a:latin typeface="Menlo" panose="020B0609030804020204" pitchFamily="49" charset="0"/>
                <a:ea typeface="Times New Roman" panose="02020603050405020304" pitchFamily="18" charset="0"/>
                <a:cs typeface="Times New Roman" panose="02020603050405020304" pitchFamily="18" charset="0"/>
              </a:rPr>
              <a:t>spec</a:t>
            </a:r>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569CD6"/>
                </a:solidFill>
                <a:latin typeface="Menlo" panose="020B0609030804020204" pitchFamily="49" charset="0"/>
                <a:ea typeface="Times New Roman" panose="02020603050405020304" pitchFamily="18" charset="0"/>
                <a:cs typeface="Times New Roman" panose="02020603050405020304" pitchFamily="18" charset="0"/>
              </a:rPr>
              <a:t>containers</a:t>
            </a:r>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KR" sz="1000" dirty="0">
                <a:solidFill>
                  <a:srgbClr val="569CD6"/>
                </a:solidFill>
                <a:latin typeface="Menlo" panose="020B0609030804020204" pitchFamily="49" charset="0"/>
                <a:ea typeface="Times New Roman" panose="02020603050405020304" pitchFamily="18" charset="0"/>
                <a:cs typeface="Times New Roman" panose="02020603050405020304" pitchFamily="18" charset="0"/>
              </a:rPr>
              <a:t>name</a:t>
            </a:r>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CE9178"/>
                </a:solidFill>
                <a:latin typeface="Menlo" panose="020B0609030804020204" pitchFamily="49" charset="0"/>
                <a:ea typeface="Times New Roman" panose="02020603050405020304" pitchFamily="18" charset="0"/>
                <a:cs typeface="Times New Roman" panose="02020603050405020304" pitchFamily="18" charset="0"/>
              </a:rPr>
              <a:t>envars-pod</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569CD6"/>
                </a:solidFill>
                <a:latin typeface="Menlo" panose="020B0609030804020204" pitchFamily="49" charset="0"/>
                <a:ea typeface="Times New Roman" panose="02020603050405020304" pitchFamily="18" charset="0"/>
                <a:cs typeface="Times New Roman" panose="02020603050405020304" pitchFamily="18" charset="0"/>
              </a:rPr>
              <a:t>args</a:t>
            </a:r>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KR" sz="1000" dirty="0">
                <a:solidFill>
                  <a:srgbClr val="CE9178"/>
                </a:solidFill>
                <a:latin typeface="Menlo" panose="020B0609030804020204" pitchFamily="49" charset="0"/>
                <a:ea typeface="Times New Roman" panose="02020603050405020304" pitchFamily="18" charset="0"/>
                <a:cs typeface="Times New Roman" panose="02020603050405020304" pitchFamily="18" charset="0"/>
              </a:rPr>
              <a:t>while true; do echo -en '\n'; printf UNCHANGED_REFERENCE=$UNCHANGED_REFERENCE'\n'; printf SERVICE_ADDRESS=$SERVICE_ADDRESS'\n';printf ESCAPED_REFERENCE=$ESCAPED_REFERENCE'\n'; sleep 60; done;</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569CD6"/>
                </a:solidFill>
                <a:latin typeface="Menlo" panose="020B0609030804020204" pitchFamily="49" charset="0"/>
                <a:ea typeface="Times New Roman" panose="02020603050405020304" pitchFamily="18" charset="0"/>
                <a:cs typeface="Times New Roman" panose="02020603050405020304" pitchFamily="18" charset="0"/>
              </a:rPr>
              <a:t>command</a:t>
            </a:r>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KR" sz="1000" dirty="0">
                <a:solidFill>
                  <a:srgbClr val="CE9178"/>
                </a:solidFill>
                <a:latin typeface="Menlo" panose="020B0609030804020204" pitchFamily="49" charset="0"/>
                <a:ea typeface="Times New Roman" panose="02020603050405020304" pitchFamily="18" charset="0"/>
                <a:cs typeface="Times New Roman" panose="02020603050405020304" pitchFamily="18" charset="0"/>
              </a:rPr>
              <a:t>sh</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KR" sz="1000" dirty="0">
                <a:solidFill>
                  <a:srgbClr val="CE9178"/>
                </a:solidFill>
                <a:latin typeface="Menlo" panose="020B0609030804020204" pitchFamily="49" charset="0"/>
                <a:ea typeface="Times New Roman" panose="02020603050405020304" pitchFamily="18" charset="0"/>
                <a:cs typeface="Times New Roman" panose="02020603050405020304" pitchFamily="18" charset="0"/>
              </a:rPr>
              <a:t>-c</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569CD6"/>
                </a:solidFill>
                <a:latin typeface="Menlo" panose="020B0609030804020204" pitchFamily="49" charset="0"/>
                <a:ea typeface="Times New Roman" panose="02020603050405020304" pitchFamily="18" charset="0"/>
                <a:cs typeface="Times New Roman" panose="02020603050405020304" pitchFamily="18" charset="0"/>
              </a:rPr>
              <a:t>image</a:t>
            </a:r>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CE9178"/>
                </a:solidFill>
                <a:latin typeface="Menlo" panose="020B0609030804020204" pitchFamily="49" charset="0"/>
                <a:ea typeface="Times New Roman" panose="02020603050405020304" pitchFamily="18" charset="0"/>
                <a:cs typeface="Times New Roman" panose="02020603050405020304" pitchFamily="18" charset="0"/>
              </a:rPr>
              <a:t>busybox</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569CD6"/>
                </a:solidFill>
                <a:latin typeface="Menlo" panose="020B0609030804020204" pitchFamily="49" charset="0"/>
                <a:ea typeface="Times New Roman" panose="02020603050405020304" pitchFamily="18" charset="0"/>
                <a:cs typeface="Times New Roman" panose="02020603050405020304" pitchFamily="18" charset="0"/>
              </a:rPr>
              <a:t>env</a:t>
            </a:r>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KR" sz="1000" dirty="0">
                <a:solidFill>
                  <a:srgbClr val="569CD6"/>
                </a:solidFill>
                <a:latin typeface="Menlo" panose="020B0609030804020204" pitchFamily="49" charset="0"/>
                <a:ea typeface="Times New Roman" panose="02020603050405020304" pitchFamily="18" charset="0"/>
                <a:cs typeface="Times New Roman" panose="02020603050405020304" pitchFamily="18" charset="0"/>
              </a:rPr>
              <a:t>name</a:t>
            </a:r>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CE9178"/>
                </a:solidFill>
                <a:latin typeface="Menlo" panose="020B0609030804020204" pitchFamily="49" charset="0"/>
                <a:ea typeface="Times New Roman" panose="02020603050405020304" pitchFamily="18" charset="0"/>
                <a:cs typeface="Times New Roman" panose="02020603050405020304" pitchFamily="18" charset="0"/>
              </a:rPr>
              <a:t>SERVICE_PORT</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569CD6"/>
                </a:solidFill>
                <a:latin typeface="Menlo" panose="020B0609030804020204" pitchFamily="49" charset="0"/>
                <a:ea typeface="Times New Roman" panose="02020603050405020304" pitchFamily="18" charset="0"/>
                <a:cs typeface="Times New Roman" panose="02020603050405020304" pitchFamily="18" charset="0"/>
              </a:rPr>
              <a:t>valueFrom</a:t>
            </a:r>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569CD6"/>
                </a:solidFill>
                <a:latin typeface="Menlo" panose="020B0609030804020204" pitchFamily="49" charset="0"/>
                <a:ea typeface="Times New Roman" panose="02020603050405020304" pitchFamily="18" charset="0"/>
                <a:cs typeface="Times New Roman" panose="02020603050405020304" pitchFamily="18" charset="0"/>
              </a:rPr>
              <a:t>configMapKeyRef</a:t>
            </a:r>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569CD6"/>
                </a:solidFill>
                <a:latin typeface="Menlo" panose="020B0609030804020204" pitchFamily="49" charset="0"/>
                <a:ea typeface="Times New Roman" panose="02020603050405020304" pitchFamily="18" charset="0"/>
                <a:cs typeface="Times New Roman" panose="02020603050405020304" pitchFamily="18" charset="0"/>
              </a:rPr>
              <a:t>name</a:t>
            </a:r>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CE9178"/>
                </a:solidFill>
                <a:latin typeface="Menlo" panose="020B0609030804020204" pitchFamily="49" charset="0"/>
                <a:ea typeface="Times New Roman" panose="02020603050405020304" pitchFamily="18" charset="0"/>
                <a:cs typeface="Times New Roman" panose="02020603050405020304" pitchFamily="18" charset="0"/>
              </a:rPr>
              <a:t>urlconfig000</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569CD6"/>
                </a:solidFill>
                <a:latin typeface="Menlo" panose="020B0609030804020204" pitchFamily="49" charset="0"/>
                <a:ea typeface="Times New Roman" panose="02020603050405020304" pitchFamily="18" charset="0"/>
                <a:cs typeface="Times New Roman" panose="02020603050405020304" pitchFamily="18" charset="0"/>
              </a:rPr>
              <a:t>key</a:t>
            </a:r>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CE9178"/>
                </a:solidFill>
                <a:latin typeface="Menlo" panose="020B0609030804020204" pitchFamily="49" charset="0"/>
                <a:ea typeface="Times New Roman" panose="02020603050405020304" pitchFamily="18" charset="0"/>
                <a:cs typeface="Times New Roman" panose="02020603050405020304" pitchFamily="18" charset="0"/>
              </a:rPr>
              <a:t>port</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KR" sz="1000" dirty="0">
                <a:solidFill>
                  <a:srgbClr val="569CD6"/>
                </a:solidFill>
                <a:latin typeface="Menlo" panose="020B0609030804020204" pitchFamily="49" charset="0"/>
                <a:ea typeface="Times New Roman" panose="02020603050405020304" pitchFamily="18" charset="0"/>
                <a:cs typeface="Times New Roman" panose="02020603050405020304" pitchFamily="18" charset="0"/>
              </a:rPr>
              <a:t>name</a:t>
            </a:r>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CE9178"/>
                </a:solidFill>
                <a:latin typeface="Menlo" panose="020B0609030804020204" pitchFamily="49" charset="0"/>
                <a:ea typeface="Times New Roman" panose="02020603050405020304" pitchFamily="18" charset="0"/>
                <a:cs typeface="Times New Roman" panose="02020603050405020304" pitchFamily="18" charset="0"/>
              </a:rPr>
              <a:t>SERVICE_IP</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569CD6"/>
                </a:solidFill>
                <a:latin typeface="Menlo" panose="020B0609030804020204" pitchFamily="49" charset="0"/>
                <a:ea typeface="Times New Roman" panose="02020603050405020304" pitchFamily="18" charset="0"/>
                <a:cs typeface="Times New Roman" panose="02020603050405020304" pitchFamily="18" charset="0"/>
              </a:rPr>
              <a:t>valueFrom</a:t>
            </a:r>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569CD6"/>
                </a:solidFill>
                <a:latin typeface="Menlo" panose="020B0609030804020204" pitchFamily="49" charset="0"/>
                <a:ea typeface="Times New Roman" panose="02020603050405020304" pitchFamily="18" charset="0"/>
                <a:cs typeface="Times New Roman" panose="02020603050405020304" pitchFamily="18" charset="0"/>
              </a:rPr>
              <a:t>configMapKeyRef</a:t>
            </a:r>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569CD6"/>
                </a:solidFill>
                <a:latin typeface="Menlo" panose="020B0609030804020204" pitchFamily="49" charset="0"/>
                <a:ea typeface="Times New Roman" panose="02020603050405020304" pitchFamily="18" charset="0"/>
                <a:cs typeface="Times New Roman" panose="02020603050405020304" pitchFamily="18" charset="0"/>
              </a:rPr>
              <a:t>name</a:t>
            </a:r>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CE9178"/>
                </a:solidFill>
                <a:latin typeface="Menlo" panose="020B0609030804020204" pitchFamily="49" charset="0"/>
                <a:ea typeface="Times New Roman" panose="02020603050405020304" pitchFamily="18" charset="0"/>
                <a:cs typeface="Times New Roman" panose="02020603050405020304" pitchFamily="18" charset="0"/>
              </a:rPr>
              <a:t>urlconfig000</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569CD6"/>
                </a:solidFill>
                <a:latin typeface="Menlo" panose="020B0609030804020204" pitchFamily="49" charset="0"/>
                <a:ea typeface="Times New Roman" panose="02020603050405020304" pitchFamily="18" charset="0"/>
                <a:cs typeface="Times New Roman" panose="02020603050405020304" pitchFamily="18" charset="0"/>
              </a:rPr>
              <a:t>key</a:t>
            </a:r>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CE9178"/>
                </a:solidFill>
                <a:latin typeface="Menlo" panose="020B0609030804020204" pitchFamily="49" charset="0"/>
                <a:ea typeface="Times New Roman" panose="02020603050405020304" pitchFamily="18" charset="0"/>
                <a:cs typeface="Times New Roman" panose="02020603050405020304" pitchFamily="18" charset="0"/>
              </a:rPr>
              <a:t>ip</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KR" sz="1000" dirty="0">
                <a:solidFill>
                  <a:srgbClr val="569CD6"/>
                </a:solidFill>
                <a:latin typeface="Menlo" panose="020B0609030804020204" pitchFamily="49" charset="0"/>
                <a:ea typeface="Times New Roman" panose="02020603050405020304" pitchFamily="18" charset="0"/>
                <a:cs typeface="Times New Roman" panose="02020603050405020304" pitchFamily="18" charset="0"/>
              </a:rPr>
              <a:t>name</a:t>
            </a:r>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CE9178"/>
                </a:solidFill>
                <a:latin typeface="Menlo" panose="020B0609030804020204" pitchFamily="49" charset="0"/>
                <a:ea typeface="Times New Roman" panose="02020603050405020304" pitchFamily="18" charset="0"/>
                <a:cs typeface="Times New Roman" panose="02020603050405020304" pitchFamily="18" charset="0"/>
              </a:rPr>
              <a:t>UNCHANGED_REFERENCE</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569CD6"/>
                </a:solidFill>
                <a:latin typeface="Menlo" panose="020B0609030804020204" pitchFamily="49" charset="0"/>
                <a:ea typeface="Times New Roman" panose="02020603050405020304" pitchFamily="18" charset="0"/>
                <a:cs typeface="Times New Roman" panose="02020603050405020304" pitchFamily="18" charset="0"/>
              </a:rPr>
              <a:t>value</a:t>
            </a:r>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CE9178"/>
                </a:solidFill>
                <a:latin typeface="Menlo" panose="020B0609030804020204" pitchFamily="49" charset="0"/>
                <a:ea typeface="Times New Roman" panose="02020603050405020304" pitchFamily="18" charset="0"/>
                <a:cs typeface="Times New Roman" panose="02020603050405020304" pitchFamily="18" charset="0"/>
              </a:rPr>
              <a:t>"$(PROTOCOL)://$(SERVICE_IP):$(SERVICE_PORT)"</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KR" sz="1000" dirty="0">
                <a:solidFill>
                  <a:srgbClr val="569CD6"/>
                </a:solidFill>
                <a:latin typeface="Menlo" panose="020B0609030804020204" pitchFamily="49" charset="0"/>
                <a:ea typeface="Times New Roman" panose="02020603050405020304" pitchFamily="18" charset="0"/>
                <a:cs typeface="Times New Roman" panose="02020603050405020304" pitchFamily="18" charset="0"/>
              </a:rPr>
              <a:t>name</a:t>
            </a:r>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CE9178"/>
                </a:solidFill>
                <a:latin typeface="Menlo" panose="020B0609030804020204" pitchFamily="49" charset="0"/>
                <a:ea typeface="Times New Roman" panose="02020603050405020304" pitchFamily="18" charset="0"/>
                <a:cs typeface="Times New Roman" panose="02020603050405020304" pitchFamily="18" charset="0"/>
              </a:rPr>
              <a:t>PROTOCOL</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569CD6"/>
                </a:solidFill>
                <a:latin typeface="Menlo" panose="020B0609030804020204" pitchFamily="49" charset="0"/>
                <a:ea typeface="Times New Roman" panose="02020603050405020304" pitchFamily="18" charset="0"/>
                <a:cs typeface="Times New Roman" panose="02020603050405020304" pitchFamily="18" charset="0"/>
              </a:rPr>
              <a:t>valueFrom</a:t>
            </a:r>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569CD6"/>
                </a:solidFill>
                <a:latin typeface="Menlo" panose="020B0609030804020204" pitchFamily="49" charset="0"/>
                <a:ea typeface="Times New Roman" panose="02020603050405020304" pitchFamily="18" charset="0"/>
                <a:cs typeface="Times New Roman" panose="02020603050405020304" pitchFamily="18" charset="0"/>
              </a:rPr>
              <a:t>configMapKeyRef</a:t>
            </a:r>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569CD6"/>
                </a:solidFill>
                <a:latin typeface="Menlo" panose="020B0609030804020204" pitchFamily="49" charset="0"/>
                <a:ea typeface="Times New Roman" panose="02020603050405020304" pitchFamily="18" charset="0"/>
                <a:cs typeface="Times New Roman" panose="02020603050405020304" pitchFamily="18" charset="0"/>
              </a:rPr>
              <a:t>name</a:t>
            </a:r>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CE9178"/>
                </a:solidFill>
                <a:latin typeface="Menlo" panose="020B0609030804020204" pitchFamily="49" charset="0"/>
                <a:ea typeface="Times New Roman" panose="02020603050405020304" pitchFamily="18" charset="0"/>
                <a:cs typeface="Times New Roman" panose="02020603050405020304" pitchFamily="18" charset="0"/>
              </a:rPr>
              <a:t>urlconfig000</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569CD6"/>
                </a:solidFill>
                <a:latin typeface="Menlo" panose="020B0609030804020204" pitchFamily="49" charset="0"/>
                <a:ea typeface="Times New Roman" panose="02020603050405020304" pitchFamily="18" charset="0"/>
                <a:cs typeface="Times New Roman" panose="02020603050405020304" pitchFamily="18" charset="0"/>
              </a:rPr>
              <a:t>key</a:t>
            </a:r>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CE9178"/>
                </a:solidFill>
                <a:latin typeface="Menlo" panose="020B0609030804020204" pitchFamily="49" charset="0"/>
                <a:ea typeface="Times New Roman" panose="02020603050405020304" pitchFamily="18" charset="0"/>
                <a:cs typeface="Times New Roman" panose="02020603050405020304" pitchFamily="18" charset="0"/>
              </a:rPr>
              <a:t>protocol</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KR" sz="1000" dirty="0">
                <a:solidFill>
                  <a:srgbClr val="569CD6"/>
                </a:solidFill>
                <a:latin typeface="Menlo" panose="020B0609030804020204" pitchFamily="49" charset="0"/>
                <a:ea typeface="Times New Roman" panose="02020603050405020304" pitchFamily="18" charset="0"/>
                <a:cs typeface="Times New Roman" panose="02020603050405020304" pitchFamily="18" charset="0"/>
              </a:rPr>
              <a:t>name</a:t>
            </a:r>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CE9178"/>
                </a:solidFill>
                <a:latin typeface="Menlo" panose="020B0609030804020204" pitchFamily="49" charset="0"/>
                <a:ea typeface="Times New Roman" panose="02020603050405020304" pitchFamily="18" charset="0"/>
                <a:cs typeface="Times New Roman" panose="02020603050405020304" pitchFamily="18" charset="0"/>
              </a:rPr>
              <a:t>SERVICE_ADDRESS</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569CD6"/>
                </a:solidFill>
                <a:latin typeface="Menlo" panose="020B0609030804020204" pitchFamily="49" charset="0"/>
                <a:ea typeface="Times New Roman" panose="02020603050405020304" pitchFamily="18" charset="0"/>
                <a:cs typeface="Times New Roman" panose="02020603050405020304" pitchFamily="18" charset="0"/>
              </a:rPr>
              <a:t>value</a:t>
            </a:r>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CE9178"/>
                </a:solidFill>
                <a:latin typeface="Menlo" panose="020B0609030804020204" pitchFamily="49" charset="0"/>
                <a:ea typeface="Times New Roman" panose="02020603050405020304" pitchFamily="18" charset="0"/>
                <a:cs typeface="Times New Roman" panose="02020603050405020304" pitchFamily="18" charset="0"/>
              </a:rPr>
              <a:t>"$(PROTOCOL)://$(SERVICE_IP):$(SERVICE_PORT)"</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KR" sz="1000" dirty="0">
                <a:solidFill>
                  <a:srgbClr val="569CD6"/>
                </a:solidFill>
                <a:latin typeface="Menlo" panose="020B0609030804020204" pitchFamily="49" charset="0"/>
                <a:ea typeface="Times New Roman" panose="02020603050405020304" pitchFamily="18" charset="0"/>
                <a:cs typeface="Times New Roman" panose="02020603050405020304" pitchFamily="18" charset="0"/>
              </a:rPr>
              <a:t>name</a:t>
            </a:r>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CE9178"/>
                </a:solidFill>
                <a:latin typeface="Menlo" panose="020B0609030804020204" pitchFamily="49" charset="0"/>
                <a:ea typeface="Times New Roman" panose="02020603050405020304" pitchFamily="18" charset="0"/>
                <a:cs typeface="Times New Roman" panose="02020603050405020304" pitchFamily="18" charset="0"/>
              </a:rPr>
              <a:t>ESCAPED_REFERENCE</a:t>
            </a:r>
            <a:endParaRPr lang="en-KR" sz="1000" dirty="0">
              <a:latin typeface="Calibri" panose="020F0502020204030204" pitchFamily="34" charset="0"/>
              <a:ea typeface="Malgun Gothic" panose="020B0503020000020004" pitchFamily="34" charset="-127"/>
              <a:cs typeface="Times New Roman" panose="02020603050405020304" pitchFamily="18" charset="0"/>
            </a:endParaRPr>
          </a:p>
          <a:p>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569CD6"/>
                </a:solidFill>
                <a:latin typeface="Menlo" panose="020B0609030804020204" pitchFamily="49" charset="0"/>
                <a:ea typeface="Times New Roman" panose="02020603050405020304" pitchFamily="18" charset="0"/>
                <a:cs typeface="Times New Roman" panose="02020603050405020304" pitchFamily="18" charset="0"/>
              </a:rPr>
              <a:t>value</a:t>
            </a:r>
            <a:r>
              <a:rPr lang="en-KR" sz="10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KR" sz="1000" dirty="0">
                <a:solidFill>
                  <a:srgbClr val="CE9178"/>
                </a:solidFill>
                <a:latin typeface="Menlo" panose="020B0609030804020204" pitchFamily="49" charset="0"/>
                <a:ea typeface="Times New Roman" panose="02020603050405020304" pitchFamily="18" charset="0"/>
                <a:cs typeface="Times New Roman" panose="02020603050405020304" pitchFamily="18" charset="0"/>
              </a:rPr>
              <a:t>"$$(PROTOCOL)://$(SERVICE_IP):$(SERVICE_PORT)"</a:t>
            </a:r>
            <a:endParaRPr lang="en-KR" sz="1000" dirty="0">
              <a:effectLst/>
              <a:latin typeface="Calibri" panose="020F0502020204030204" pitchFamily="34" charset="0"/>
              <a:ea typeface="Malgun Gothic" panose="020B0503020000020004" pitchFamily="34" charset="-127"/>
              <a:cs typeface="Times New Roman" panose="02020603050405020304" pitchFamily="18" charset="0"/>
            </a:endParaRPr>
          </a:p>
        </p:txBody>
      </p:sp>
      <p:sp>
        <p:nvSpPr>
          <p:cNvPr id="16" name="직사각형 4">
            <a:extLst>
              <a:ext uri="{FF2B5EF4-FFF2-40B4-BE49-F238E27FC236}">
                <a16:creationId xmlns:a16="http://schemas.microsoft.com/office/drawing/2014/main" id="{1DAD1ED9-0507-1E4E-86B1-9EC356223453}"/>
              </a:ext>
            </a:extLst>
          </p:cNvPr>
          <p:cNvSpPr/>
          <p:nvPr/>
        </p:nvSpPr>
        <p:spPr>
          <a:xfrm>
            <a:off x="4700972" y="3639507"/>
            <a:ext cx="1548172" cy="32955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solidFill>
                <a:schemeClr val="tx1"/>
              </a:solidFill>
            </a:endParaRPr>
          </a:p>
        </p:txBody>
      </p:sp>
      <p:sp>
        <p:nvSpPr>
          <p:cNvPr id="17" name="직사각형 4">
            <a:extLst>
              <a:ext uri="{FF2B5EF4-FFF2-40B4-BE49-F238E27FC236}">
                <a16:creationId xmlns:a16="http://schemas.microsoft.com/office/drawing/2014/main" id="{F858DC14-A383-FF4C-873F-AEDE285C7A8A}"/>
              </a:ext>
            </a:extLst>
          </p:cNvPr>
          <p:cNvSpPr/>
          <p:nvPr/>
        </p:nvSpPr>
        <p:spPr>
          <a:xfrm>
            <a:off x="4700972" y="4401108"/>
            <a:ext cx="1548172" cy="32955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solidFill>
                <a:schemeClr val="tx1"/>
              </a:solidFill>
            </a:endParaRPr>
          </a:p>
        </p:txBody>
      </p:sp>
      <p:sp>
        <p:nvSpPr>
          <p:cNvPr id="18" name="직사각형 4">
            <a:extLst>
              <a:ext uri="{FF2B5EF4-FFF2-40B4-BE49-F238E27FC236}">
                <a16:creationId xmlns:a16="http://schemas.microsoft.com/office/drawing/2014/main" id="{2DB4849A-5E73-0D4E-A653-097A8DF714CA}"/>
              </a:ext>
            </a:extLst>
          </p:cNvPr>
          <p:cNvSpPr/>
          <p:nvPr/>
        </p:nvSpPr>
        <p:spPr>
          <a:xfrm>
            <a:off x="4700972" y="5475711"/>
            <a:ext cx="1548172" cy="32955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solidFill>
                <a:schemeClr val="tx1"/>
              </a:solidFill>
            </a:endParaRPr>
          </a:p>
        </p:txBody>
      </p:sp>
    </p:spTree>
    <p:extLst>
      <p:ext uri="{BB962C8B-B14F-4D97-AF65-F5344CB8AC3E}">
        <p14:creationId xmlns:p14="http://schemas.microsoft.com/office/powerpoint/2010/main" val="3917845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3179F7C-C983-F340-AC0A-EBC91FB5099A}"/>
              </a:ext>
            </a:extLst>
          </p:cNvPr>
          <p:cNvSpPr>
            <a:spLocks noGrp="1"/>
          </p:cNvSpPr>
          <p:nvPr>
            <p:ph type="title"/>
          </p:nvPr>
        </p:nvSpPr>
        <p:spPr/>
        <p:txBody>
          <a:bodyPr/>
          <a:lstStyle/>
          <a:p>
            <a:r>
              <a:rPr lang="en-US" dirty="0" err="1"/>
              <a:t>ConfigMap</a:t>
            </a:r>
            <a:r>
              <a:rPr lang="en-US" dirty="0"/>
              <a:t> </a:t>
            </a:r>
            <a:r>
              <a:rPr lang="ko-KR" altLang="en-US" dirty="0"/>
              <a:t>참조 실습</a:t>
            </a:r>
            <a:endParaRPr lang="en-KR" dirty="0"/>
          </a:p>
        </p:txBody>
      </p:sp>
      <p:sp>
        <p:nvSpPr>
          <p:cNvPr id="3" name="텍스트 개체 틀 2">
            <a:extLst>
              <a:ext uri="{FF2B5EF4-FFF2-40B4-BE49-F238E27FC236}">
                <a16:creationId xmlns:a16="http://schemas.microsoft.com/office/drawing/2014/main" id="{C83FD95E-9F24-944A-8352-E8C3FFFDCD3D}"/>
              </a:ext>
            </a:extLst>
          </p:cNvPr>
          <p:cNvSpPr txBox="1">
            <a:spLocks/>
          </p:cNvSpPr>
          <p:nvPr/>
        </p:nvSpPr>
        <p:spPr>
          <a:xfrm>
            <a:off x="281786" y="908720"/>
            <a:ext cx="9359900" cy="5904656"/>
          </a:xfrm>
          <a:prstGeom prst="rect">
            <a:avLst/>
          </a:prstGeom>
        </p:spPr>
        <p:txBody>
          <a:bodyPr>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761955" lvl="1" indent="-400050">
              <a:buFont typeface="Wingdings" pitchFamily="2" charset="2"/>
              <a:buChar char="ü"/>
            </a:pPr>
            <a:r>
              <a:rPr kumimoji="1" lang="en-US" altLang="ko-KR" sz="1600" b="1" dirty="0" err="1"/>
              <a:t>envpod.yaml</a:t>
            </a:r>
            <a:r>
              <a:rPr kumimoji="1" lang="ko-KR" altLang="en-US" sz="1600" b="1" dirty="0"/>
              <a:t> 파일로 </a:t>
            </a:r>
            <a:r>
              <a:rPr kumimoji="1" lang="en-US" altLang="ko-KR" sz="1600" b="1" dirty="0"/>
              <a:t>Deployment</a:t>
            </a:r>
            <a:r>
              <a:rPr kumimoji="1" lang="ko-KR" altLang="en-US" sz="1600" b="1" dirty="0"/>
              <a:t> 생성</a:t>
            </a:r>
            <a:endParaRPr kumimoji="1" lang="en-US" altLang="ko-KR" sz="1600" b="1" dirty="0"/>
          </a:p>
          <a:p>
            <a:pPr marL="761955" lvl="1" indent="-400050">
              <a:buFont typeface="Wingdings" pitchFamily="2" charset="2"/>
              <a:buChar char="ü"/>
            </a:pPr>
            <a:endParaRPr kumimoji="1" lang="en-US" altLang="ko-KR" sz="1600" b="1" dirty="0"/>
          </a:p>
          <a:p>
            <a:pPr marL="761955" lvl="1" indent="-400050">
              <a:buFont typeface="Wingdings" pitchFamily="2" charset="2"/>
              <a:buChar char="ü"/>
            </a:pPr>
            <a:endParaRPr kumimoji="1" lang="en-US" altLang="ko-KR" sz="1600" b="1" dirty="0"/>
          </a:p>
          <a:p>
            <a:pPr marL="761955" lvl="1" indent="-400050">
              <a:buFont typeface="Wingdings" pitchFamily="2" charset="2"/>
              <a:buChar char="ü"/>
            </a:pPr>
            <a:endParaRPr kumimoji="1" lang="en-US" altLang="ko-KR" sz="1600" b="1" dirty="0"/>
          </a:p>
          <a:p>
            <a:pPr marL="761955" lvl="1" indent="-400050">
              <a:buFont typeface="Wingdings" pitchFamily="2" charset="2"/>
              <a:buChar char="ü"/>
            </a:pPr>
            <a:endParaRPr kumimoji="1" lang="en-US" altLang="ko-KR" sz="1600" b="1" dirty="0"/>
          </a:p>
          <a:p>
            <a:pPr marL="761955" lvl="1" indent="-400050">
              <a:buFont typeface="Wingdings" pitchFamily="2" charset="2"/>
              <a:buChar char="ü"/>
            </a:pPr>
            <a:endParaRPr kumimoji="1" lang="en-US" altLang="ko-KR" sz="1600" b="1" dirty="0"/>
          </a:p>
          <a:p>
            <a:pPr marL="761955" lvl="1" indent="-400050">
              <a:buFont typeface="Wingdings" pitchFamily="2" charset="2"/>
              <a:buChar char="ü"/>
            </a:pPr>
            <a:r>
              <a:rPr kumimoji="1" lang="ko-KR" altLang="en-US" sz="1600" b="1" dirty="0"/>
              <a:t>생성 된 </a:t>
            </a:r>
            <a:r>
              <a:rPr kumimoji="1" lang="en-US" altLang="ko-KR" sz="1600" b="1" dirty="0"/>
              <a:t>Pod</a:t>
            </a:r>
            <a:r>
              <a:rPr kumimoji="1" lang="ko-KR" altLang="en-US" sz="1600" b="1" dirty="0"/>
              <a:t> 조회</a:t>
            </a:r>
            <a:endParaRPr kumimoji="1" lang="en-US" altLang="ko-KR" sz="1600" b="1" dirty="0"/>
          </a:p>
          <a:p>
            <a:pPr marL="761955" lvl="1" indent="-400050">
              <a:buFont typeface="Wingdings" pitchFamily="2" charset="2"/>
              <a:buChar char="ü"/>
            </a:pPr>
            <a:endParaRPr kumimoji="1" lang="en-US" altLang="ko-KR" sz="1600" b="1" dirty="0"/>
          </a:p>
          <a:p>
            <a:pPr marL="761955" lvl="1" indent="-400050">
              <a:buFont typeface="Wingdings" pitchFamily="2" charset="2"/>
              <a:buChar char="ü"/>
            </a:pPr>
            <a:endParaRPr kumimoji="1" lang="en-US" altLang="ko-KR" sz="1600" b="1" dirty="0"/>
          </a:p>
          <a:p>
            <a:pPr marL="761955" lvl="1" indent="-400050">
              <a:buFont typeface="Wingdings" pitchFamily="2" charset="2"/>
              <a:buChar char="ü"/>
            </a:pPr>
            <a:endParaRPr kumimoji="1" lang="en-US" altLang="ko-KR" sz="1600" b="1" dirty="0"/>
          </a:p>
          <a:p>
            <a:pPr marL="761955" lvl="1" indent="-400050">
              <a:buFont typeface="Wingdings" pitchFamily="2" charset="2"/>
              <a:buChar char="ü"/>
            </a:pPr>
            <a:endParaRPr kumimoji="1" lang="en-US" altLang="ko-KR" sz="1600" b="1" dirty="0"/>
          </a:p>
          <a:p>
            <a:pPr marL="761955" lvl="1" indent="-400050">
              <a:buFont typeface="Wingdings" pitchFamily="2" charset="2"/>
              <a:buChar char="ü"/>
            </a:pPr>
            <a:endParaRPr kumimoji="1" lang="en-US" altLang="ko-KR" sz="1600" b="1" dirty="0"/>
          </a:p>
          <a:p>
            <a:pPr marL="761955" lvl="1" indent="-400050">
              <a:buFont typeface="Wingdings" pitchFamily="2" charset="2"/>
              <a:buChar char="ü"/>
            </a:pPr>
            <a:endParaRPr kumimoji="1" lang="en-US" altLang="ko-KR" sz="1600" b="1" dirty="0"/>
          </a:p>
          <a:p>
            <a:pPr marL="761955" lvl="1" indent="-400050">
              <a:buFont typeface="Wingdings" pitchFamily="2" charset="2"/>
              <a:buChar char="ü"/>
            </a:pPr>
            <a:r>
              <a:rPr kumimoji="1" lang="en-US" altLang="ko-KR" sz="1600" b="1" dirty="0" err="1"/>
              <a:t>Configmap</a:t>
            </a:r>
            <a:r>
              <a:rPr kumimoji="1" lang="ko-KR" altLang="en-US" sz="1600" b="1" dirty="0"/>
              <a:t>에 의한 컨테이너 환경변수 주입 확인</a:t>
            </a:r>
            <a:endParaRPr kumimoji="1" lang="en-US" altLang="ko-KR" sz="1600" b="1" dirty="0"/>
          </a:p>
          <a:p>
            <a:pPr marL="761955" lvl="1" indent="-400050">
              <a:buFont typeface="Wingdings" pitchFamily="2" charset="2"/>
              <a:buChar char="ü"/>
            </a:pPr>
            <a:endParaRPr kumimoji="1" lang="en-US" altLang="ko-KR" sz="1600" b="1" dirty="0"/>
          </a:p>
          <a:p>
            <a:pPr marL="761955" lvl="1" indent="-400050">
              <a:buFont typeface="Wingdings" pitchFamily="2" charset="2"/>
              <a:buChar char="ü"/>
            </a:pPr>
            <a:endParaRPr kumimoji="1" lang="en-US" altLang="ko-KR" sz="1600" b="1" dirty="0"/>
          </a:p>
          <a:p>
            <a:pPr marL="761955" lvl="1" indent="-400050">
              <a:buFont typeface="Wingdings" pitchFamily="2" charset="2"/>
              <a:buChar char="ü"/>
            </a:pPr>
            <a:endParaRPr kumimoji="1" lang="en-US" altLang="ko-KR" sz="1600" b="1" dirty="0"/>
          </a:p>
          <a:p>
            <a:pPr marL="761955" lvl="1" indent="-400050">
              <a:buFont typeface="Wingdings" pitchFamily="2" charset="2"/>
              <a:buChar char="ü"/>
            </a:pPr>
            <a:endParaRPr kumimoji="1" lang="en-US" altLang="ko-KR" sz="1600" b="1" dirty="0"/>
          </a:p>
          <a:p>
            <a:pPr marL="0" indent="0">
              <a:buNone/>
            </a:pPr>
            <a:endParaRPr kumimoji="1" lang="en-US" altLang="ko-KR" b="1" dirty="0"/>
          </a:p>
          <a:p>
            <a:pPr>
              <a:buFont typeface="Arial" pitchFamily="34" charset="0"/>
              <a:buAutoNum type="romanUcPeriod" startAt="5"/>
            </a:pPr>
            <a:endParaRPr kumimoji="1" lang="en-US" altLang="ko-KR" b="1" dirty="0"/>
          </a:p>
          <a:p>
            <a:pPr>
              <a:buFont typeface="Arial" pitchFamily="34" charset="0"/>
              <a:buAutoNum type="romanUcPeriod" startAt="5"/>
            </a:pPr>
            <a:endParaRPr kumimoji="1" lang="en-US" altLang="ko-KR" b="1" dirty="0"/>
          </a:p>
          <a:p>
            <a:pPr>
              <a:buFont typeface="Arial" pitchFamily="34" charset="0"/>
              <a:buAutoNum type="romanUcPeriod" startAt="5"/>
            </a:pPr>
            <a:endParaRPr kumimoji="1" lang="en-US" altLang="ko-KR" b="1" dirty="0"/>
          </a:p>
          <a:p>
            <a:pPr>
              <a:buFont typeface="Arial" pitchFamily="34" charset="0"/>
              <a:buAutoNum type="romanUcPeriod" startAt="5"/>
            </a:pPr>
            <a:endParaRPr kumimoji="1" lang="en-US" altLang="ko-KR" b="1" dirty="0"/>
          </a:p>
          <a:p>
            <a:pPr>
              <a:buFont typeface="Arial" pitchFamily="34" charset="0"/>
              <a:buAutoNum type="romanUcPeriod" startAt="5"/>
            </a:pPr>
            <a:endParaRPr kumimoji="1" lang="en-US" altLang="ko-KR" b="1" dirty="0"/>
          </a:p>
          <a:p>
            <a:pPr>
              <a:buFont typeface="Arial" pitchFamily="34" charset="0"/>
              <a:buAutoNum type="romanUcPeriod" startAt="5"/>
            </a:pPr>
            <a:endParaRPr kumimoji="1" lang="en-US" altLang="ko-KR" b="1" dirty="0"/>
          </a:p>
          <a:p>
            <a:pPr marL="704805" lvl="1" indent="-342900">
              <a:buFont typeface="Arial" pitchFamily="34" charset="0"/>
              <a:buAutoNum type="romanUcPeriod" startAt="2"/>
            </a:pPr>
            <a:endParaRPr kumimoji="1" lang="en-US" altLang="ko-KR" b="1" dirty="0"/>
          </a:p>
          <a:p>
            <a:pPr>
              <a:buFont typeface="Arial" pitchFamily="34" charset="0"/>
              <a:buAutoNum type="romanUcPeriod" startAt="5"/>
            </a:pPr>
            <a:endParaRPr kumimoji="1" lang="en-US" altLang="ko-KR" b="1" dirty="0"/>
          </a:p>
          <a:p>
            <a:pPr>
              <a:buFont typeface="Arial" pitchFamily="34" charset="0"/>
              <a:buAutoNum type="romanUcPeriod" startAt="5"/>
            </a:pPr>
            <a:endParaRPr kumimoji="1" lang="en-US" altLang="ko-KR" b="1" dirty="0"/>
          </a:p>
          <a:p>
            <a:pPr>
              <a:buFont typeface="Arial" pitchFamily="34" charset="0"/>
              <a:buAutoNum type="romanUcPeriod" startAt="5"/>
            </a:pPr>
            <a:endParaRPr kumimoji="1" lang="en-US" altLang="ko-KR" b="1" dirty="0"/>
          </a:p>
          <a:p>
            <a:pPr>
              <a:buFont typeface="Arial" pitchFamily="34" charset="0"/>
              <a:buAutoNum type="romanUcPeriod" startAt="5"/>
            </a:pPr>
            <a:endParaRPr kumimoji="1" lang="en-US" altLang="ko-KR" b="1" dirty="0"/>
          </a:p>
          <a:p>
            <a:pPr>
              <a:buFont typeface="Arial" pitchFamily="34" charset="0"/>
              <a:buAutoNum type="romanUcPeriod" startAt="5"/>
            </a:pPr>
            <a:endParaRPr kumimoji="1" lang="en-US" altLang="ko-KR" b="1" dirty="0"/>
          </a:p>
          <a:p>
            <a:pPr>
              <a:buFont typeface="Arial" pitchFamily="34" charset="0"/>
              <a:buAutoNum type="romanUcPeriod" startAt="5"/>
            </a:pPr>
            <a:endParaRPr kumimoji="1" lang="en-US" altLang="ko-KR" b="1" dirty="0"/>
          </a:p>
          <a:p>
            <a:pPr>
              <a:buFont typeface="Arial" pitchFamily="34" charset="0"/>
              <a:buAutoNum type="romanUcPeriod" startAt="5"/>
            </a:pPr>
            <a:endParaRPr kumimoji="1" lang="en-US" altLang="ko-KR" b="1" dirty="0"/>
          </a:p>
          <a:p>
            <a:pPr>
              <a:buFont typeface="Arial" pitchFamily="34" charset="0"/>
              <a:buAutoNum type="romanUcPeriod" startAt="5"/>
            </a:pPr>
            <a:endParaRPr kumimoji="1" lang="en-US" altLang="ko-KR" b="1" dirty="0"/>
          </a:p>
          <a:p>
            <a:pPr>
              <a:buFont typeface="Arial" pitchFamily="34" charset="0"/>
              <a:buAutoNum type="romanUcPeriod" startAt="5"/>
            </a:pPr>
            <a:endParaRPr kumimoji="1" lang="en-US" altLang="ko-KR" b="1" dirty="0"/>
          </a:p>
          <a:p>
            <a:endParaRPr kumimoji="1" lang="en-US" altLang="ko-KR" b="1" dirty="0"/>
          </a:p>
        </p:txBody>
      </p:sp>
      <p:sp>
        <p:nvSpPr>
          <p:cNvPr id="4" name="직사각형 3">
            <a:extLst>
              <a:ext uri="{FF2B5EF4-FFF2-40B4-BE49-F238E27FC236}">
                <a16:creationId xmlns:a16="http://schemas.microsoft.com/office/drawing/2014/main" id="{EE3F6D25-468D-954F-A201-6413D3E33870}"/>
              </a:ext>
            </a:extLst>
          </p:cNvPr>
          <p:cNvSpPr/>
          <p:nvPr/>
        </p:nvSpPr>
        <p:spPr>
          <a:xfrm>
            <a:off x="609620" y="1296302"/>
            <a:ext cx="8704232" cy="4320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nsolas" panose="020B0609020204030204" pitchFamily="49" charset="0"/>
                <a:cs typeface="Consolas" panose="020B0609020204030204" pitchFamily="49" charset="0"/>
              </a:rPr>
              <a:t>$ </a:t>
            </a:r>
            <a:r>
              <a:rPr lang="en-US" altLang="ko-KR" dirty="0" err="1">
                <a:solidFill>
                  <a:schemeClr val="tx1"/>
                </a:solidFill>
                <a:latin typeface="Consolas" panose="020B0609020204030204" pitchFamily="49" charset="0"/>
                <a:cs typeface="Consolas" panose="020B0609020204030204" pitchFamily="49" charset="0"/>
              </a:rPr>
              <a:t>kubectl</a:t>
            </a:r>
            <a:r>
              <a:rPr lang="en-US" altLang="ko-KR" dirty="0">
                <a:solidFill>
                  <a:schemeClr val="tx1"/>
                </a:solidFill>
                <a:latin typeface="Consolas" panose="020B0609020204030204" pitchFamily="49" charset="0"/>
                <a:cs typeface="Consolas" panose="020B0609020204030204" pitchFamily="49" charset="0"/>
              </a:rPr>
              <a:t> create -f </a:t>
            </a:r>
            <a:r>
              <a:rPr lang="en-US" altLang="ko-KR" dirty="0" err="1">
                <a:solidFill>
                  <a:schemeClr val="tx1"/>
                </a:solidFill>
                <a:latin typeface="Consolas" panose="020B0609020204030204" pitchFamily="49" charset="0"/>
                <a:cs typeface="Consolas" panose="020B0609020204030204" pitchFamily="49" charset="0"/>
              </a:rPr>
              <a:t>envpod.yaml</a:t>
            </a:r>
            <a:endParaRPr kumimoji="1" lang="ko-KR" altLang="en-US" dirty="0">
              <a:solidFill>
                <a:schemeClr val="tx1"/>
              </a:solidFill>
              <a:latin typeface="Consolas" panose="020B0609020204030204" pitchFamily="49" charset="0"/>
              <a:cs typeface="Consolas" panose="020B0609020204030204" pitchFamily="49" charset="0"/>
            </a:endParaRPr>
          </a:p>
        </p:txBody>
      </p:sp>
      <p:sp>
        <p:nvSpPr>
          <p:cNvPr id="6" name="직사각형 5">
            <a:extLst>
              <a:ext uri="{FF2B5EF4-FFF2-40B4-BE49-F238E27FC236}">
                <a16:creationId xmlns:a16="http://schemas.microsoft.com/office/drawing/2014/main" id="{4573183A-E3A5-4343-A5FF-9DF5012C2200}"/>
              </a:ext>
            </a:extLst>
          </p:cNvPr>
          <p:cNvSpPr/>
          <p:nvPr/>
        </p:nvSpPr>
        <p:spPr>
          <a:xfrm>
            <a:off x="609620" y="2963707"/>
            <a:ext cx="8704232" cy="4320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nsolas" panose="020B0609020204030204" pitchFamily="49" charset="0"/>
                <a:cs typeface="Consolas" panose="020B0609020204030204" pitchFamily="49" charset="0"/>
              </a:rPr>
              <a:t>$ </a:t>
            </a:r>
            <a:r>
              <a:rPr lang="en-US" altLang="ko-KR" dirty="0" err="1">
                <a:solidFill>
                  <a:schemeClr val="tx1"/>
                </a:solidFill>
                <a:latin typeface="Consolas" panose="020B0609020204030204" pitchFamily="49" charset="0"/>
                <a:cs typeface="Consolas" panose="020B0609020204030204" pitchFamily="49" charset="0"/>
              </a:rPr>
              <a:t>kubectl</a:t>
            </a:r>
            <a:r>
              <a:rPr lang="en-US" altLang="ko-KR" dirty="0">
                <a:solidFill>
                  <a:schemeClr val="tx1"/>
                </a:solidFill>
                <a:latin typeface="Consolas" panose="020B0609020204030204" pitchFamily="49" charset="0"/>
                <a:cs typeface="Consolas" panose="020B0609020204030204" pitchFamily="49" charset="0"/>
              </a:rPr>
              <a:t> get pod</a:t>
            </a:r>
            <a:endParaRPr kumimoji="1" lang="ko-KR" altLang="en-US" dirty="0">
              <a:solidFill>
                <a:schemeClr val="tx1"/>
              </a:solidFill>
              <a:latin typeface="Consolas" panose="020B0609020204030204" pitchFamily="49" charset="0"/>
              <a:cs typeface="Consolas" panose="020B0609020204030204" pitchFamily="49" charset="0"/>
            </a:endParaRPr>
          </a:p>
        </p:txBody>
      </p:sp>
      <p:sp>
        <p:nvSpPr>
          <p:cNvPr id="2" name="Rectangle 1">
            <a:extLst>
              <a:ext uri="{FF2B5EF4-FFF2-40B4-BE49-F238E27FC236}">
                <a16:creationId xmlns:a16="http://schemas.microsoft.com/office/drawing/2014/main" id="{F786DABD-517C-5044-8EAE-9CE7AC03597A}"/>
              </a:ext>
            </a:extLst>
          </p:cNvPr>
          <p:cNvSpPr/>
          <p:nvPr/>
        </p:nvSpPr>
        <p:spPr>
          <a:xfrm>
            <a:off x="1964668" y="1889069"/>
            <a:ext cx="7340448" cy="523220"/>
          </a:xfrm>
          <a:prstGeom prst="rect">
            <a:avLst/>
          </a:prstGeom>
          <a:ln>
            <a:solidFill>
              <a:schemeClr val="bg1">
                <a:lumMod val="50000"/>
              </a:schemeClr>
            </a:solidFill>
          </a:ln>
        </p:spPr>
        <p:txBody>
          <a:bodyPr wrap="square">
            <a:spAutoFit/>
          </a:bodyPr>
          <a:lstStyle/>
          <a:p>
            <a:r>
              <a:rPr lang="en-US" sz="1400" dirty="0">
                <a:solidFill>
                  <a:srgbClr val="000000"/>
                </a:solidFill>
                <a:latin typeface="Menlo" panose="020B0609030804020204" pitchFamily="49" charset="0"/>
              </a:rPr>
              <a:t>$ </a:t>
            </a:r>
            <a:r>
              <a:rPr lang="en-US" sz="1400" dirty="0" err="1">
                <a:solidFill>
                  <a:srgbClr val="000000"/>
                </a:solidFill>
                <a:latin typeface="Menlo" panose="020B0609030804020204" pitchFamily="49" charset="0"/>
              </a:rPr>
              <a:t>kubectl</a:t>
            </a:r>
            <a:r>
              <a:rPr lang="en-US" sz="1400" dirty="0">
                <a:solidFill>
                  <a:srgbClr val="000000"/>
                </a:solidFill>
                <a:latin typeface="Menlo" panose="020B0609030804020204" pitchFamily="49" charset="0"/>
              </a:rPr>
              <a:t> create -f </a:t>
            </a:r>
            <a:r>
              <a:rPr lang="en-US" sz="1400" dirty="0" err="1">
                <a:solidFill>
                  <a:srgbClr val="000000"/>
                </a:solidFill>
                <a:latin typeface="Menlo" panose="020B0609030804020204" pitchFamily="49" charset="0"/>
              </a:rPr>
              <a:t>envpod.yaml</a:t>
            </a:r>
            <a:r>
              <a:rPr lang="en-US" sz="1400" dirty="0">
                <a:solidFill>
                  <a:srgbClr val="000000"/>
                </a:solidFill>
                <a:latin typeface="Menlo" panose="020B0609030804020204" pitchFamily="49" charset="0"/>
              </a:rPr>
              <a:t> </a:t>
            </a:r>
          </a:p>
          <a:p>
            <a:r>
              <a:rPr lang="en-US" sz="1400" dirty="0">
                <a:solidFill>
                  <a:srgbClr val="000000"/>
                </a:solidFill>
                <a:latin typeface="Menlo" panose="020B0609030804020204" pitchFamily="49" charset="0"/>
              </a:rPr>
              <a:t>pod/</a:t>
            </a:r>
            <a:r>
              <a:rPr lang="en-US" sz="1400" dirty="0" err="1">
                <a:solidFill>
                  <a:srgbClr val="000000"/>
                </a:solidFill>
                <a:latin typeface="Menlo" panose="020B0609030804020204" pitchFamily="49" charset="0"/>
              </a:rPr>
              <a:t>envars</a:t>
            </a:r>
            <a:r>
              <a:rPr lang="en-US" sz="1400" dirty="0">
                <a:solidFill>
                  <a:srgbClr val="000000"/>
                </a:solidFill>
                <a:latin typeface="Menlo" panose="020B0609030804020204" pitchFamily="49" charset="0"/>
              </a:rPr>
              <a:t>-pod created</a:t>
            </a:r>
            <a:endParaRPr lang="en-US" sz="1400" dirty="0">
              <a:solidFill>
                <a:srgbClr val="000000"/>
              </a:solidFill>
              <a:effectLst/>
              <a:latin typeface="Menlo" panose="020B0609030804020204" pitchFamily="49" charset="0"/>
            </a:endParaRPr>
          </a:p>
        </p:txBody>
      </p:sp>
      <p:sp>
        <p:nvSpPr>
          <p:cNvPr id="11" name="Rectangle 10">
            <a:extLst>
              <a:ext uri="{FF2B5EF4-FFF2-40B4-BE49-F238E27FC236}">
                <a16:creationId xmlns:a16="http://schemas.microsoft.com/office/drawing/2014/main" id="{6B9B19EA-305B-CF47-B8FA-AD83F3615898}"/>
              </a:ext>
            </a:extLst>
          </p:cNvPr>
          <p:cNvSpPr/>
          <p:nvPr/>
        </p:nvSpPr>
        <p:spPr>
          <a:xfrm>
            <a:off x="1964668" y="3477820"/>
            <a:ext cx="7349184" cy="954107"/>
          </a:xfrm>
          <a:prstGeom prst="rect">
            <a:avLst/>
          </a:prstGeom>
          <a:ln>
            <a:solidFill>
              <a:schemeClr val="bg1">
                <a:lumMod val="50000"/>
              </a:schemeClr>
            </a:solidFill>
          </a:ln>
        </p:spPr>
        <p:txBody>
          <a:bodyPr wrap="square">
            <a:spAutoFit/>
          </a:bodyPr>
          <a:lstStyle/>
          <a:p>
            <a:r>
              <a:rPr lang="en-US" sz="1400" dirty="0">
                <a:solidFill>
                  <a:srgbClr val="000000"/>
                </a:solidFill>
                <a:latin typeface="Menlo" panose="020B0609030804020204" pitchFamily="49" charset="0"/>
              </a:rPr>
              <a:t>$ </a:t>
            </a:r>
            <a:r>
              <a:rPr lang="en-US" sz="1400" dirty="0" err="1">
                <a:solidFill>
                  <a:srgbClr val="000000"/>
                </a:solidFill>
                <a:latin typeface="Menlo" panose="020B0609030804020204" pitchFamily="49" charset="0"/>
              </a:rPr>
              <a:t>kubectl</a:t>
            </a:r>
            <a:r>
              <a:rPr lang="en-US" sz="1400" dirty="0">
                <a:solidFill>
                  <a:srgbClr val="000000"/>
                </a:solidFill>
                <a:latin typeface="Menlo" panose="020B0609030804020204" pitchFamily="49" charset="0"/>
              </a:rPr>
              <a:t> get pod</a:t>
            </a:r>
          </a:p>
          <a:p>
            <a:r>
              <a:rPr lang="en-US" sz="1400" dirty="0">
                <a:solidFill>
                  <a:srgbClr val="000000"/>
                </a:solidFill>
                <a:latin typeface="Menlo" panose="020B0609030804020204" pitchFamily="49" charset="0"/>
              </a:rPr>
              <a:t>NAME                        READY   STATUS    RESTARTS   AGE</a:t>
            </a:r>
          </a:p>
          <a:p>
            <a:r>
              <a:rPr lang="en-US" sz="1400" dirty="0" err="1">
                <a:solidFill>
                  <a:srgbClr val="FF0000"/>
                </a:solidFill>
                <a:latin typeface="Menlo" panose="020B0609030804020204" pitchFamily="49" charset="0"/>
              </a:rPr>
              <a:t>envars</a:t>
            </a:r>
            <a:r>
              <a:rPr lang="en-US" sz="1400" dirty="0">
                <a:solidFill>
                  <a:srgbClr val="FF0000"/>
                </a:solidFill>
                <a:latin typeface="Menlo" panose="020B0609030804020204" pitchFamily="49" charset="0"/>
              </a:rPr>
              <a:t>-pod</a:t>
            </a:r>
            <a:r>
              <a:rPr lang="en-US" sz="1400" dirty="0">
                <a:solidFill>
                  <a:srgbClr val="000000"/>
                </a:solidFill>
                <a:latin typeface="Menlo" panose="020B0609030804020204" pitchFamily="49" charset="0"/>
              </a:rPr>
              <a:t>       1/1     Running   0          23m</a:t>
            </a:r>
          </a:p>
          <a:p>
            <a:r>
              <a:rPr lang="en-US" sz="1400" dirty="0">
                <a:solidFill>
                  <a:srgbClr val="000000"/>
                </a:solidFill>
                <a:latin typeface="Menlo" panose="020B0609030804020204" pitchFamily="49" charset="0"/>
              </a:rPr>
              <a:t>nginx001-5b79c965bf-25j96   1/1     Running   0          65m</a:t>
            </a:r>
            <a:endParaRPr lang="en-US" sz="1400" dirty="0">
              <a:solidFill>
                <a:srgbClr val="000000"/>
              </a:solidFill>
              <a:effectLst/>
              <a:latin typeface="Menlo" panose="020B0609030804020204" pitchFamily="49" charset="0"/>
            </a:endParaRPr>
          </a:p>
        </p:txBody>
      </p:sp>
      <p:sp>
        <p:nvSpPr>
          <p:cNvPr id="12" name="Rectangle 11">
            <a:extLst>
              <a:ext uri="{FF2B5EF4-FFF2-40B4-BE49-F238E27FC236}">
                <a16:creationId xmlns:a16="http://schemas.microsoft.com/office/drawing/2014/main" id="{B7DC13F1-3DFD-4744-8F9A-813AD1B6E491}"/>
              </a:ext>
            </a:extLst>
          </p:cNvPr>
          <p:cNvSpPr/>
          <p:nvPr/>
        </p:nvSpPr>
        <p:spPr>
          <a:xfrm>
            <a:off x="1964668" y="5157192"/>
            <a:ext cx="7331712" cy="1169551"/>
          </a:xfrm>
          <a:prstGeom prst="rect">
            <a:avLst/>
          </a:prstGeom>
          <a:ln>
            <a:solidFill>
              <a:schemeClr val="bg1">
                <a:lumMod val="50000"/>
              </a:schemeClr>
            </a:solidFill>
          </a:ln>
        </p:spPr>
        <p:txBody>
          <a:bodyPr wrap="square">
            <a:spAutoFit/>
          </a:bodyPr>
          <a:lstStyle/>
          <a:p>
            <a:r>
              <a:rPr lang="en-US" altLang="ko-KR" sz="1400" dirty="0">
                <a:solidFill>
                  <a:srgbClr val="000000"/>
                </a:solidFill>
                <a:latin typeface="Menlo" panose="020B0609030804020204" pitchFamily="49" charset="0"/>
              </a:rPr>
              <a:t>$</a:t>
            </a:r>
            <a:r>
              <a:rPr lang="ko-KR" altLang="en-US" sz="1400" dirty="0">
                <a:solidFill>
                  <a:srgbClr val="000000"/>
                </a:solidFill>
                <a:latin typeface="Menlo" panose="020B0609030804020204" pitchFamily="49" charset="0"/>
              </a:rPr>
              <a:t> </a:t>
            </a:r>
            <a:r>
              <a:rPr lang="en-US" sz="1400" dirty="0" err="1">
                <a:solidFill>
                  <a:srgbClr val="000000"/>
                </a:solidFill>
                <a:latin typeface="Menlo" panose="020B0609030804020204" pitchFamily="49" charset="0"/>
              </a:rPr>
              <a:t>kubectl</a:t>
            </a:r>
            <a:r>
              <a:rPr lang="en-US" sz="1400" dirty="0">
                <a:solidFill>
                  <a:srgbClr val="000000"/>
                </a:solidFill>
                <a:latin typeface="Menlo" panose="020B0609030804020204" pitchFamily="49" charset="0"/>
              </a:rPr>
              <a:t> logs pod/</a:t>
            </a:r>
            <a:r>
              <a:rPr lang="en-US" sz="1400" dirty="0" err="1">
                <a:solidFill>
                  <a:srgbClr val="000000"/>
                </a:solidFill>
                <a:latin typeface="Menlo" panose="020B0609030804020204" pitchFamily="49" charset="0"/>
              </a:rPr>
              <a:t>envars</a:t>
            </a:r>
            <a:r>
              <a:rPr lang="en-US" sz="1400" dirty="0">
                <a:solidFill>
                  <a:srgbClr val="000000"/>
                </a:solidFill>
                <a:latin typeface="Menlo" panose="020B0609030804020204" pitchFamily="49" charset="0"/>
              </a:rPr>
              <a:t>-pod</a:t>
            </a:r>
          </a:p>
          <a:p>
            <a:endParaRPr lang="en-US" sz="1400" dirty="0">
              <a:solidFill>
                <a:srgbClr val="000000"/>
              </a:solidFill>
              <a:latin typeface="Menlo" panose="020B0609030804020204" pitchFamily="49" charset="0"/>
            </a:endParaRPr>
          </a:p>
          <a:p>
            <a:r>
              <a:rPr lang="en-US" sz="1400" dirty="0">
                <a:solidFill>
                  <a:srgbClr val="000000"/>
                </a:solidFill>
                <a:latin typeface="Menlo" panose="020B0609030804020204" pitchFamily="49" charset="0"/>
              </a:rPr>
              <a:t>UNCHANGED_REFERENCE=$(PROTOCOL)://127.0.0.1:80</a:t>
            </a:r>
          </a:p>
          <a:p>
            <a:r>
              <a:rPr lang="en-US" sz="1400" dirty="0">
                <a:solidFill>
                  <a:srgbClr val="000000"/>
                </a:solidFill>
                <a:latin typeface="Menlo" panose="020B0609030804020204" pitchFamily="49" charset="0"/>
              </a:rPr>
              <a:t>SERVICE_ADDRESS=https://127.0.0.1:80</a:t>
            </a:r>
          </a:p>
          <a:p>
            <a:r>
              <a:rPr lang="en-US" sz="1400" dirty="0">
                <a:solidFill>
                  <a:srgbClr val="000000"/>
                </a:solidFill>
                <a:latin typeface="Menlo" panose="020B0609030804020204" pitchFamily="49" charset="0"/>
              </a:rPr>
              <a:t>ESCAPED_REFERENCE=$(PROTOCOL)://127.0.0.1:80</a:t>
            </a:r>
            <a:endParaRPr lang="en-US" sz="14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9101090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036225-D51E-4142-B7E9-5409EAB8E46F}"/>
              </a:ext>
            </a:extLst>
          </p:cNvPr>
          <p:cNvSpPr>
            <a:spLocks noGrp="1"/>
          </p:cNvSpPr>
          <p:nvPr>
            <p:ph type="title"/>
          </p:nvPr>
        </p:nvSpPr>
        <p:spPr/>
        <p:txBody>
          <a:bodyPr/>
          <a:lstStyle/>
          <a:p>
            <a:r>
              <a:rPr lang="en-US" dirty="0" err="1"/>
              <a:t>ConfigMap</a:t>
            </a:r>
            <a:r>
              <a:rPr lang="en-US" dirty="0"/>
              <a:t> </a:t>
            </a:r>
            <a:r>
              <a:rPr lang="ko-KR" altLang="en-US" dirty="0"/>
              <a:t>참조 실습</a:t>
            </a:r>
            <a:endParaRPr lang="en-KR" dirty="0"/>
          </a:p>
        </p:txBody>
      </p:sp>
      <p:sp>
        <p:nvSpPr>
          <p:cNvPr id="10" name="텍스트 개체 틀 2">
            <a:extLst>
              <a:ext uri="{FF2B5EF4-FFF2-40B4-BE49-F238E27FC236}">
                <a16:creationId xmlns:a16="http://schemas.microsoft.com/office/drawing/2014/main" id="{7A2869A7-AC9C-AC4B-942F-581BD9AB5410}"/>
              </a:ext>
            </a:extLst>
          </p:cNvPr>
          <p:cNvSpPr txBox="1">
            <a:spLocks/>
          </p:cNvSpPr>
          <p:nvPr/>
        </p:nvSpPr>
        <p:spPr>
          <a:xfrm>
            <a:off x="281786" y="908720"/>
            <a:ext cx="9359900" cy="5904656"/>
          </a:xfrm>
          <a:prstGeom prst="rect">
            <a:avLst/>
          </a:prstGeom>
        </p:spPr>
        <p:txBody>
          <a:bodyPr>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ko-KR" sz="1600" b="1" dirty="0"/>
              <a:t>Kubernetes</a:t>
            </a:r>
            <a:r>
              <a:rPr kumimoji="1" lang="ko-KR" altLang="en-US" sz="1600" b="1" dirty="0" err="1"/>
              <a:t>를</a:t>
            </a:r>
            <a:r>
              <a:rPr kumimoji="1" lang="ko-KR" altLang="en-US" sz="1600" b="1" dirty="0"/>
              <a:t> 통해 생성 된 </a:t>
            </a:r>
            <a:r>
              <a:rPr kumimoji="1" lang="en-US" altLang="ko-KR" sz="1600" b="1" dirty="0"/>
              <a:t>Pod</a:t>
            </a:r>
            <a:r>
              <a:rPr kumimoji="1" lang="ko-KR" altLang="en-US" sz="1600" b="1" dirty="0"/>
              <a:t>의 </a:t>
            </a:r>
            <a:r>
              <a:rPr kumimoji="1" lang="en-US" altLang="ko-KR" sz="1600" b="1" dirty="0"/>
              <a:t>Container</a:t>
            </a:r>
            <a:r>
              <a:rPr kumimoji="1" lang="ko-KR" altLang="en-US" sz="1600" b="1" dirty="0"/>
              <a:t>에 접속 할 수 있음</a:t>
            </a:r>
            <a:endParaRPr kumimoji="1" lang="en-US" altLang="ko-KR" sz="1600" b="1" dirty="0"/>
          </a:p>
          <a:p>
            <a:r>
              <a:rPr kumimoji="1" lang="ko-KR" altLang="en-US" sz="1600" b="1" dirty="0"/>
              <a:t>단</a:t>
            </a:r>
            <a:r>
              <a:rPr kumimoji="1" lang="en-US" altLang="ko-KR" sz="1600" b="1" dirty="0"/>
              <a:t>,</a:t>
            </a:r>
            <a:r>
              <a:rPr kumimoji="1" lang="ko-KR" altLang="en-US" sz="1600" b="1" dirty="0"/>
              <a:t> 모든 </a:t>
            </a:r>
            <a:r>
              <a:rPr kumimoji="1" lang="en-US" altLang="ko-KR" sz="1600" b="1" dirty="0"/>
              <a:t>Container</a:t>
            </a:r>
            <a:r>
              <a:rPr kumimoji="1" lang="ko-KR" altLang="en-US" sz="1600" b="1" dirty="0"/>
              <a:t>가 접속 가능한 것은 아니기 때문에 </a:t>
            </a:r>
            <a:r>
              <a:rPr kumimoji="1" lang="en-US" altLang="ko-KR" sz="1600" b="1" dirty="0"/>
              <a:t>Container </a:t>
            </a:r>
            <a:r>
              <a:rPr kumimoji="1" lang="ko-KR" altLang="en-US" sz="1600" b="1" dirty="0"/>
              <a:t>정보를 사전에 확인</a:t>
            </a:r>
            <a:endParaRPr kumimoji="1" lang="en-US" altLang="ko-KR" sz="1600" b="1" dirty="0"/>
          </a:p>
          <a:p>
            <a:endParaRPr kumimoji="1" lang="en-US" altLang="ko-KR" sz="1600" b="1" dirty="0"/>
          </a:p>
          <a:p>
            <a:r>
              <a:rPr kumimoji="1" lang="ko-KR" altLang="en-US" sz="1600" b="1" dirty="0"/>
              <a:t>사용방법</a:t>
            </a:r>
            <a:r>
              <a:rPr kumimoji="1" lang="en-US" altLang="ko-KR" sz="1600" b="1" dirty="0"/>
              <a:t>:</a:t>
            </a:r>
            <a:r>
              <a:rPr kumimoji="1" lang="ko-KR" altLang="en-US" sz="1600" b="1" dirty="0"/>
              <a:t> </a:t>
            </a:r>
            <a:r>
              <a:rPr kumimoji="1" lang="en-US" altLang="ko-KR" sz="1600" b="1" dirty="0" err="1"/>
              <a:t>kubectl</a:t>
            </a:r>
            <a:r>
              <a:rPr kumimoji="1" lang="en-US" altLang="ko-KR" sz="1600" b="1" dirty="0"/>
              <a:t> exec &lt;Pod Name&gt; -c &lt;Container Name&gt; &lt;</a:t>
            </a:r>
            <a:r>
              <a:rPr kumimoji="1" lang="en-US" altLang="ko-KR" sz="1600" b="1" dirty="0" err="1"/>
              <a:t>args</a:t>
            </a:r>
            <a:r>
              <a:rPr kumimoji="1" lang="en-US" altLang="ko-KR" sz="1600" b="1" dirty="0"/>
              <a:t>&gt; -- &lt;COMMAND&gt;</a:t>
            </a:r>
          </a:p>
          <a:p>
            <a:endParaRPr kumimoji="1" lang="en-US" altLang="ko-KR" sz="1600" dirty="0"/>
          </a:p>
          <a:p>
            <a:pPr marL="285750" indent="-285750">
              <a:buFont typeface="Wingdings" pitchFamily="2" charset="2"/>
              <a:buChar char="ü"/>
            </a:pPr>
            <a:r>
              <a:rPr kumimoji="1" lang="ko-KR" altLang="en-US" sz="1600" b="1" dirty="0"/>
              <a:t>실습용 </a:t>
            </a:r>
            <a:r>
              <a:rPr kumimoji="1" lang="en-US" altLang="ko-KR" sz="1600" b="1" dirty="0" err="1"/>
              <a:t>Busybox</a:t>
            </a:r>
            <a:r>
              <a:rPr kumimoji="1" lang="en-US" altLang="ko-KR" sz="1600" b="1" dirty="0"/>
              <a:t> Pod </a:t>
            </a:r>
            <a:r>
              <a:rPr kumimoji="1" lang="ko-KR" altLang="en-US" sz="1600" b="1" dirty="0"/>
              <a:t>접속</a:t>
            </a:r>
            <a:endParaRPr kumimoji="1" lang="en-US" altLang="ko-KR" sz="1600" b="1" dirty="0"/>
          </a:p>
          <a:p>
            <a:pPr marL="285750" indent="-285750">
              <a:buFont typeface="Wingdings" pitchFamily="2" charset="2"/>
              <a:buChar char="ü"/>
            </a:pPr>
            <a:endParaRPr kumimoji="1" lang="en-US" altLang="ko-KR" sz="1600" b="1" dirty="0"/>
          </a:p>
          <a:p>
            <a:pPr marL="285750" indent="-285750">
              <a:buFont typeface="Wingdings" pitchFamily="2" charset="2"/>
              <a:buChar char="ü"/>
            </a:pPr>
            <a:endParaRPr kumimoji="1" lang="en-US" altLang="ko-KR" sz="1600" b="1" dirty="0"/>
          </a:p>
          <a:p>
            <a:pPr marL="285750" indent="-285750">
              <a:buFont typeface="Wingdings" pitchFamily="2" charset="2"/>
              <a:buChar char="ü"/>
            </a:pPr>
            <a:endParaRPr kumimoji="1" lang="en-US" altLang="ko-KR" sz="1600" b="1" dirty="0"/>
          </a:p>
          <a:p>
            <a:pPr marL="285750" indent="-285750">
              <a:buFont typeface="Wingdings" pitchFamily="2" charset="2"/>
              <a:buChar char="ü"/>
            </a:pPr>
            <a:endParaRPr kumimoji="1" lang="en-US" altLang="ko-KR" sz="1600" b="1" dirty="0"/>
          </a:p>
          <a:p>
            <a:endParaRPr kumimoji="1" lang="en-US" altLang="ko-KR" sz="1600" b="1" dirty="0"/>
          </a:p>
        </p:txBody>
      </p:sp>
      <p:sp>
        <p:nvSpPr>
          <p:cNvPr id="11" name="직사각형 10">
            <a:extLst>
              <a:ext uri="{FF2B5EF4-FFF2-40B4-BE49-F238E27FC236}">
                <a16:creationId xmlns:a16="http://schemas.microsoft.com/office/drawing/2014/main" id="{5DE77E35-2FC3-434C-A77C-279994A824F2}"/>
              </a:ext>
            </a:extLst>
          </p:cNvPr>
          <p:cNvSpPr/>
          <p:nvPr/>
        </p:nvSpPr>
        <p:spPr>
          <a:xfrm>
            <a:off x="600884" y="2852936"/>
            <a:ext cx="8704232" cy="4320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nsolas" panose="020B0609020204030204" pitchFamily="49" charset="0"/>
                <a:cs typeface="Consolas" panose="020B0609020204030204" pitchFamily="49" charset="0"/>
              </a:rPr>
              <a:t>$ </a:t>
            </a:r>
            <a:r>
              <a:rPr lang="en-US" altLang="ko-KR" dirty="0" err="1">
                <a:solidFill>
                  <a:schemeClr val="tx1"/>
                </a:solidFill>
                <a:latin typeface="Consolas" panose="020B0609020204030204" pitchFamily="49" charset="0"/>
                <a:cs typeface="Consolas" panose="020B0609020204030204" pitchFamily="49" charset="0"/>
              </a:rPr>
              <a:t>kubectl</a:t>
            </a:r>
            <a:r>
              <a:rPr lang="en-US" altLang="ko-KR" dirty="0">
                <a:solidFill>
                  <a:schemeClr val="tx1"/>
                </a:solidFill>
                <a:latin typeface="Consolas" panose="020B0609020204030204" pitchFamily="49" charset="0"/>
                <a:cs typeface="Consolas" panose="020B0609020204030204" pitchFamily="49" charset="0"/>
              </a:rPr>
              <a:t> exec </a:t>
            </a:r>
            <a:r>
              <a:rPr lang="en-US" altLang="ko-KR" dirty="0" err="1">
                <a:solidFill>
                  <a:schemeClr val="tx1"/>
                </a:solidFill>
                <a:latin typeface="Consolas" panose="020B0609020204030204" pitchFamily="49" charset="0"/>
                <a:cs typeface="Consolas" panose="020B0609020204030204" pitchFamily="49" charset="0"/>
              </a:rPr>
              <a:t>envars</a:t>
            </a:r>
            <a:r>
              <a:rPr lang="en-US" altLang="ko-KR" dirty="0">
                <a:solidFill>
                  <a:schemeClr val="tx1"/>
                </a:solidFill>
                <a:latin typeface="Consolas" panose="020B0609020204030204" pitchFamily="49" charset="0"/>
                <a:cs typeface="Consolas" panose="020B0609020204030204" pitchFamily="49" charset="0"/>
              </a:rPr>
              <a:t>-pod</a:t>
            </a:r>
            <a:r>
              <a:rPr lang="ko-KR" altLang="en-US" dirty="0">
                <a:solidFill>
                  <a:schemeClr val="tx1"/>
                </a:solidFill>
                <a:latin typeface="Consolas" panose="020B0609020204030204" pitchFamily="49" charset="0"/>
                <a:cs typeface="Consolas" panose="020B0609020204030204" pitchFamily="49" charset="0"/>
              </a:rPr>
              <a:t> </a:t>
            </a:r>
            <a:r>
              <a:rPr lang="en-US" altLang="ko-KR" dirty="0">
                <a:solidFill>
                  <a:schemeClr val="tx1"/>
                </a:solidFill>
                <a:latin typeface="Consolas" panose="020B0609020204030204" pitchFamily="49" charset="0"/>
                <a:cs typeface="Consolas" panose="020B0609020204030204" pitchFamily="49" charset="0"/>
              </a:rPr>
              <a:t>-it -- /bin/</a:t>
            </a:r>
            <a:r>
              <a:rPr lang="en-US" altLang="ko-KR" dirty="0" err="1">
                <a:solidFill>
                  <a:schemeClr val="tx1"/>
                </a:solidFill>
                <a:latin typeface="Consolas" panose="020B0609020204030204" pitchFamily="49" charset="0"/>
                <a:cs typeface="Consolas" panose="020B0609020204030204" pitchFamily="49" charset="0"/>
              </a:rPr>
              <a:t>sh</a:t>
            </a:r>
            <a:endParaRPr kumimoji="1" lang="ko-KR" altLang="en-US" dirty="0">
              <a:solidFill>
                <a:schemeClr val="tx1"/>
              </a:solidFill>
              <a:latin typeface="Consolas" panose="020B0609020204030204" pitchFamily="49" charset="0"/>
              <a:cs typeface="Consolas" panose="020B0609020204030204" pitchFamily="49" charset="0"/>
            </a:endParaRPr>
          </a:p>
        </p:txBody>
      </p:sp>
      <p:sp>
        <p:nvSpPr>
          <p:cNvPr id="2" name="Rectangle 1">
            <a:extLst>
              <a:ext uri="{FF2B5EF4-FFF2-40B4-BE49-F238E27FC236}">
                <a16:creationId xmlns:a16="http://schemas.microsoft.com/office/drawing/2014/main" id="{5DE51B24-86DB-6543-9AF2-043618348DE4}"/>
              </a:ext>
            </a:extLst>
          </p:cNvPr>
          <p:cNvSpPr/>
          <p:nvPr/>
        </p:nvSpPr>
        <p:spPr>
          <a:xfrm>
            <a:off x="1136576" y="3642273"/>
            <a:ext cx="8168540" cy="1169551"/>
          </a:xfrm>
          <a:prstGeom prst="rect">
            <a:avLst/>
          </a:prstGeom>
          <a:ln>
            <a:solidFill>
              <a:schemeClr val="bg1">
                <a:lumMod val="50000"/>
              </a:schemeClr>
            </a:solidFill>
          </a:ln>
        </p:spPr>
        <p:txBody>
          <a:bodyPr wrap="square">
            <a:spAutoFit/>
          </a:bodyPr>
          <a:lstStyle/>
          <a:p>
            <a:r>
              <a:rPr lang="en-US" sz="1400" dirty="0">
                <a:solidFill>
                  <a:srgbClr val="000000"/>
                </a:solidFill>
                <a:latin typeface="Menlo" panose="020B0609030804020204" pitchFamily="49" charset="0"/>
              </a:rPr>
              <a:t>$ </a:t>
            </a:r>
            <a:r>
              <a:rPr lang="en-US" sz="1400" dirty="0" err="1">
                <a:solidFill>
                  <a:srgbClr val="FF0000"/>
                </a:solidFill>
                <a:latin typeface="Menlo" panose="020B0609030804020204" pitchFamily="49" charset="0"/>
              </a:rPr>
              <a:t>kubectl</a:t>
            </a:r>
            <a:r>
              <a:rPr lang="en-US" sz="1400" dirty="0">
                <a:solidFill>
                  <a:srgbClr val="FF0000"/>
                </a:solidFill>
                <a:latin typeface="Menlo" panose="020B0609030804020204" pitchFamily="49" charset="0"/>
              </a:rPr>
              <a:t> exec </a:t>
            </a:r>
            <a:r>
              <a:rPr lang="en-US" sz="1400" dirty="0" err="1">
                <a:solidFill>
                  <a:srgbClr val="FF0000"/>
                </a:solidFill>
                <a:latin typeface="Menlo" panose="020B0609030804020204" pitchFamily="49" charset="0"/>
              </a:rPr>
              <a:t>envars</a:t>
            </a:r>
            <a:r>
              <a:rPr lang="en-US" sz="1400" dirty="0">
                <a:solidFill>
                  <a:srgbClr val="FF0000"/>
                </a:solidFill>
                <a:latin typeface="Menlo" panose="020B0609030804020204" pitchFamily="49" charset="0"/>
              </a:rPr>
              <a:t>-pod -it -- /bin/</a:t>
            </a:r>
            <a:r>
              <a:rPr lang="en-US" sz="1400" dirty="0" err="1">
                <a:solidFill>
                  <a:srgbClr val="FF0000"/>
                </a:solidFill>
                <a:latin typeface="Menlo" panose="020B0609030804020204" pitchFamily="49" charset="0"/>
              </a:rPr>
              <a:t>sh</a:t>
            </a:r>
            <a:endParaRPr lang="en-US" sz="1400" dirty="0">
              <a:solidFill>
                <a:srgbClr val="FF0000"/>
              </a:solidFill>
              <a:latin typeface="Menlo" panose="020B0609030804020204" pitchFamily="49" charset="0"/>
            </a:endParaRPr>
          </a:p>
          <a:p>
            <a:r>
              <a:rPr lang="en-US" sz="1400" dirty="0">
                <a:solidFill>
                  <a:srgbClr val="000000"/>
                </a:solidFill>
                <a:latin typeface="Menlo" panose="020B0609030804020204" pitchFamily="49" charset="0"/>
              </a:rPr>
              <a:t>/ # </a:t>
            </a:r>
            <a:r>
              <a:rPr lang="en-US" sz="1400" dirty="0">
                <a:solidFill>
                  <a:srgbClr val="FF0000"/>
                </a:solidFill>
                <a:latin typeface="Menlo" panose="020B0609030804020204" pitchFamily="49" charset="0"/>
              </a:rPr>
              <a:t>echo $SERVICE_IP</a:t>
            </a:r>
          </a:p>
          <a:p>
            <a:r>
              <a:rPr lang="en-US" sz="1400" dirty="0">
                <a:solidFill>
                  <a:srgbClr val="000000"/>
                </a:solidFill>
                <a:latin typeface="Menlo" panose="020B0609030804020204" pitchFamily="49" charset="0"/>
              </a:rPr>
              <a:t>127.0.0.1</a:t>
            </a:r>
          </a:p>
          <a:p>
            <a:r>
              <a:rPr lang="en-US" sz="1400" dirty="0">
                <a:solidFill>
                  <a:srgbClr val="000000"/>
                </a:solidFill>
                <a:latin typeface="Menlo" panose="020B0609030804020204" pitchFamily="49" charset="0"/>
              </a:rPr>
              <a:t>/ # </a:t>
            </a:r>
            <a:r>
              <a:rPr lang="en-US" sz="1400" dirty="0">
                <a:solidFill>
                  <a:srgbClr val="FF0000"/>
                </a:solidFill>
                <a:latin typeface="Menlo" panose="020B0609030804020204" pitchFamily="49" charset="0"/>
              </a:rPr>
              <a:t>echo $PROTOCOL</a:t>
            </a:r>
          </a:p>
          <a:p>
            <a:r>
              <a:rPr lang="en-US" sz="1400" dirty="0">
                <a:solidFill>
                  <a:srgbClr val="000000"/>
                </a:solidFill>
                <a:latin typeface="Menlo" panose="020B0609030804020204" pitchFamily="49" charset="0"/>
              </a:rPr>
              <a:t>https</a:t>
            </a:r>
            <a:endParaRPr lang="en-US" sz="14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1485856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7C561-7EA4-244D-9CBA-86D9F795CEA4}"/>
              </a:ext>
            </a:extLst>
          </p:cNvPr>
          <p:cNvSpPr>
            <a:spLocks noGrp="1"/>
          </p:cNvSpPr>
          <p:nvPr>
            <p:ph type="title"/>
          </p:nvPr>
        </p:nvSpPr>
        <p:spPr/>
        <p:txBody>
          <a:bodyPr/>
          <a:lstStyle/>
          <a:p>
            <a:r>
              <a:rPr lang="ko-KR" altLang="en-US" dirty="0"/>
              <a:t>실습 리소스 정리</a:t>
            </a:r>
            <a:endParaRPr lang="en-KR" dirty="0"/>
          </a:p>
        </p:txBody>
      </p:sp>
      <p:sp>
        <p:nvSpPr>
          <p:cNvPr id="3" name="Rectangle 2">
            <a:extLst>
              <a:ext uri="{FF2B5EF4-FFF2-40B4-BE49-F238E27FC236}">
                <a16:creationId xmlns:a16="http://schemas.microsoft.com/office/drawing/2014/main" id="{EA3E4C16-436F-F041-9F08-4C9CF8D9A60F}"/>
              </a:ext>
            </a:extLst>
          </p:cNvPr>
          <p:cNvSpPr/>
          <p:nvPr/>
        </p:nvSpPr>
        <p:spPr>
          <a:xfrm>
            <a:off x="416496" y="1448780"/>
            <a:ext cx="9037004" cy="2862322"/>
          </a:xfrm>
          <a:prstGeom prst="rect">
            <a:avLst/>
          </a:prstGeom>
          <a:ln>
            <a:solidFill>
              <a:schemeClr val="bg1">
                <a:lumMod val="50000"/>
              </a:schemeClr>
            </a:solidFill>
          </a:ln>
        </p:spPr>
        <p:txBody>
          <a:bodyPr wrap="square">
            <a:spAutoFit/>
          </a:bodyPr>
          <a:lstStyle/>
          <a:p>
            <a:r>
              <a:rPr lang="en-US"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en-US" dirty="0" err="1">
                <a:solidFill>
                  <a:srgbClr val="000000"/>
                </a:solidFill>
                <a:latin typeface="Menlo" panose="020B0609030804020204" pitchFamily="49" charset="0"/>
                <a:ea typeface="Menlo" panose="020B0609030804020204" pitchFamily="49" charset="0"/>
                <a:cs typeface="Menlo" panose="020B0609030804020204" pitchFamily="49" charset="0"/>
              </a:rPr>
              <a:t>kubectl</a:t>
            </a:r>
            <a:r>
              <a:rPr lang="en-US" dirty="0">
                <a:solidFill>
                  <a:srgbClr val="000000"/>
                </a:solidFill>
                <a:latin typeface="Menlo" panose="020B0609030804020204" pitchFamily="49" charset="0"/>
                <a:ea typeface="Menlo" panose="020B0609030804020204" pitchFamily="49" charset="0"/>
                <a:cs typeface="Menlo" panose="020B0609030804020204" pitchFamily="49" charset="0"/>
              </a:rPr>
              <a:t> delete deployment nginx001</a:t>
            </a:r>
          </a:p>
          <a:p>
            <a:r>
              <a:rPr lang="en-US" dirty="0" err="1">
                <a:solidFill>
                  <a:srgbClr val="000000"/>
                </a:solidFill>
                <a:latin typeface="Menlo" panose="020B0609030804020204" pitchFamily="49" charset="0"/>
                <a:ea typeface="Menlo" panose="020B0609030804020204" pitchFamily="49" charset="0"/>
                <a:cs typeface="Menlo" panose="020B0609030804020204" pitchFamily="49" charset="0"/>
              </a:rPr>
              <a:t>deployment.apps</a:t>
            </a:r>
            <a:r>
              <a:rPr lang="en-US" dirty="0">
                <a:solidFill>
                  <a:srgbClr val="000000"/>
                </a:solidFill>
                <a:latin typeface="Menlo" panose="020B0609030804020204" pitchFamily="49" charset="0"/>
                <a:ea typeface="Menlo" panose="020B0609030804020204" pitchFamily="49" charset="0"/>
                <a:cs typeface="Menlo" panose="020B0609030804020204" pitchFamily="49" charset="0"/>
              </a:rPr>
              <a:t> "nginx001" deleted</a:t>
            </a:r>
          </a:p>
          <a:p>
            <a:r>
              <a:rPr lang="en-US"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kubectl</a:t>
            </a:r>
            <a:r>
              <a:rPr lang="en-US" dirty="0">
                <a:latin typeface="Menlo" panose="020B0609030804020204" pitchFamily="49" charset="0"/>
                <a:ea typeface="Menlo" panose="020B0609030804020204" pitchFamily="49" charset="0"/>
                <a:cs typeface="Menlo" panose="020B0609030804020204" pitchFamily="49" charset="0"/>
              </a:rPr>
              <a:t> delete pod </a:t>
            </a:r>
            <a:r>
              <a:rPr lang="en-US" dirty="0" err="1">
                <a:latin typeface="Menlo" panose="020B0609030804020204" pitchFamily="49" charset="0"/>
                <a:ea typeface="Menlo" panose="020B0609030804020204" pitchFamily="49" charset="0"/>
                <a:cs typeface="Menlo" panose="020B0609030804020204" pitchFamily="49" charset="0"/>
              </a:rPr>
              <a:t>envars</a:t>
            </a:r>
            <a:r>
              <a:rPr lang="en-US" dirty="0">
                <a:latin typeface="Menlo" panose="020B0609030804020204" pitchFamily="49" charset="0"/>
                <a:ea typeface="Menlo" panose="020B0609030804020204" pitchFamily="49" charset="0"/>
                <a:cs typeface="Menlo" panose="020B0609030804020204" pitchFamily="49" charset="0"/>
              </a:rPr>
              <a:t>-pod</a:t>
            </a:r>
          </a:p>
          <a:p>
            <a:r>
              <a:rPr lang="en-US" dirty="0">
                <a:latin typeface="Menlo" panose="020B0609030804020204" pitchFamily="49" charset="0"/>
                <a:ea typeface="Menlo" panose="020B0609030804020204" pitchFamily="49" charset="0"/>
                <a:cs typeface="Menlo" panose="020B0609030804020204" pitchFamily="49" charset="0"/>
              </a:rPr>
              <a:t>pod ”</a:t>
            </a:r>
            <a:r>
              <a:rPr lang="en-US" dirty="0" err="1">
                <a:latin typeface="Menlo" panose="020B0609030804020204" pitchFamily="49" charset="0"/>
                <a:ea typeface="Menlo" panose="020B0609030804020204" pitchFamily="49" charset="0"/>
                <a:cs typeface="Menlo" panose="020B0609030804020204" pitchFamily="49" charset="0"/>
              </a:rPr>
              <a:t>envars</a:t>
            </a:r>
            <a:r>
              <a:rPr lang="en-US" dirty="0">
                <a:latin typeface="Menlo" panose="020B0609030804020204" pitchFamily="49" charset="0"/>
                <a:ea typeface="Menlo" panose="020B0609030804020204" pitchFamily="49" charset="0"/>
                <a:cs typeface="Menlo" panose="020B0609030804020204" pitchFamily="49" charset="0"/>
              </a:rPr>
              <a:t>-pod" deleted</a:t>
            </a:r>
          </a:p>
          <a:p>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kubectl</a:t>
            </a:r>
            <a:r>
              <a:rPr lang="en-US" dirty="0">
                <a:latin typeface="Menlo" panose="020B0609030804020204" pitchFamily="49" charset="0"/>
                <a:ea typeface="Menlo" panose="020B0609030804020204" pitchFamily="49" charset="0"/>
                <a:cs typeface="Menlo" panose="020B0609030804020204" pitchFamily="49" charset="0"/>
              </a:rPr>
              <a:t> delete service nginx001</a:t>
            </a:r>
          </a:p>
          <a:p>
            <a:r>
              <a:rPr lang="en-US" dirty="0">
                <a:latin typeface="Menlo" panose="020B0609030804020204" pitchFamily="49" charset="0"/>
                <a:ea typeface="Menlo" panose="020B0609030804020204" pitchFamily="49" charset="0"/>
                <a:cs typeface="Menlo" panose="020B0609030804020204" pitchFamily="49" charset="0"/>
              </a:rPr>
              <a:t>service "nginx001" deleted</a:t>
            </a:r>
          </a:p>
          <a:p>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kubectl</a:t>
            </a:r>
            <a:r>
              <a:rPr lang="en-US" dirty="0">
                <a:latin typeface="Menlo" panose="020B0609030804020204" pitchFamily="49" charset="0"/>
                <a:ea typeface="Menlo" panose="020B0609030804020204" pitchFamily="49" charset="0"/>
                <a:cs typeface="Menlo" panose="020B0609030804020204" pitchFamily="49" charset="0"/>
              </a:rPr>
              <a:t> delete cm textconfig001          </a:t>
            </a:r>
          </a:p>
          <a:p>
            <a:r>
              <a:rPr lang="en-US" dirty="0" err="1">
                <a:latin typeface="Menlo" panose="020B0609030804020204" pitchFamily="49" charset="0"/>
                <a:ea typeface="Menlo" panose="020B0609030804020204" pitchFamily="49" charset="0"/>
                <a:cs typeface="Menlo" panose="020B0609030804020204" pitchFamily="49" charset="0"/>
              </a:rPr>
              <a:t>configmap</a:t>
            </a:r>
            <a:r>
              <a:rPr lang="en-US" dirty="0">
                <a:latin typeface="Menlo" panose="020B0609030804020204" pitchFamily="49" charset="0"/>
                <a:ea typeface="Menlo" panose="020B0609030804020204" pitchFamily="49" charset="0"/>
                <a:cs typeface="Menlo" panose="020B0609030804020204" pitchFamily="49" charset="0"/>
              </a:rPr>
              <a:t> "textconfig001" deleted</a:t>
            </a:r>
          </a:p>
          <a:p>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kubectl</a:t>
            </a:r>
            <a:r>
              <a:rPr lang="en-US" dirty="0">
                <a:latin typeface="Menlo" panose="020B0609030804020204" pitchFamily="49" charset="0"/>
                <a:ea typeface="Menlo" panose="020B0609030804020204" pitchFamily="49" charset="0"/>
                <a:cs typeface="Menlo" panose="020B0609030804020204" pitchFamily="49" charset="0"/>
              </a:rPr>
              <a:t> delete cm urlconfig001 </a:t>
            </a:r>
          </a:p>
          <a:p>
            <a:r>
              <a:rPr lang="en-US" dirty="0" err="1">
                <a:latin typeface="Menlo" panose="020B0609030804020204" pitchFamily="49" charset="0"/>
                <a:ea typeface="Menlo" panose="020B0609030804020204" pitchFamily="49" charset="0"/>
                <a:cs typeface="Menlo" panose="020B0609030804020204" pitchFamily="49" charset="0"/>
              </a:rPr>
              <a:t>configmap</a:t>
            </a:r>
            <a:r>
              <a:rPr lang="en-US" dirty="0">
                <a:latin typeface="Menlo" panose="020B0609030804020204" pitchFamily="49" charset="0"/>
                <a:ea typeface="Menlo" panose="020B0609030804020204" pitchFamily="49" charset="0"/>
                <a:cs typeface="Menlo" panose="020B0609030804020204" pitchFamily="49" charset="0"/>
              </a:rPr>
              <a:t> "urlconfig001" deleted</a:t>
            </a:r>
          </a:p>
        </p:txBody>
      </p:sp>
    </p:spTree>
    <p:extLst>
      <p:ext uri="{BB962C8B-B14F-4D97-AF65-F5344CB8AC3E}">
        <p14:creationId xmlns:p14="http://schemas.microsoft.com/office/powerpoint/2010/main" val="382403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2122AE2-D22A-1049-883D-F3062BC38697}"/>
              </a:ext>
            </a:extLst>
          </p:cNvPr>
          <p:cNvSpPr>
            <a:spLocks noGrp="1"/>
          </p:cNvSpPr>
          <p:nvPr>
            <p:ph type="title"/>
          </p:nvPr>
        </p:nvSpPr>
        <p:spPr/>
        <p:txBody>
          <a:bodyPr/>
          <a:lstStyle/>
          <a:p>
            <a:r>
              <a:rPr kumimoji="1" lang="en-US" altLang="ko-KR" dirty="0"/>
              <a:t>Container?</a:t>
            </a:r>
            <a:endParaRPr kumimoji="1" lang="ko-KR" altLang="en-US" dirty="0"/>
          </a:p>
        </p:txBody>
      </p:sp>
      <p:pic>
        <p:nvPicPr>
          <p:cNvPr id="3" name="그림 2">
            <a:extLst>
              <a:ext uri="{FF2B5EF4-FFF2-40B4-BE49-F238E27FC236}">
                <a16:creationId xmlns:a16="http://schemas.microsoft.com/office/drawing/2014/main" id="{33A02955-AF8C-6C44-B0AB-C5594FCF1892}"/>
              </a:ext>
            </a:extLst>
          </p:cNvPr>
          <p:cNvPicPr>
            <a:picLocks noChangeAspect="1"/>
          </p:cNvPicPr>
          <p:nvPr/>
        </p:nvPicPr>
        <p:blipFill>
          <a:blip r:embed="rId3"/>
          <a:stretch>
            <a:fillRect/>
          </a:stretch>
        </p:blipFill>
        <p:spPr>
          <a:xfrm>
            <a:off x="1640632" y="980728"/>
            <a:ext cx="6552728" cy="5591661"/>
          </a:xfrm>
          <a:prstGeom prst="rect">
            <a:avLst/>
          </a:prstGeom>
        </p:spPr>
      </p:pic>
    </p:spTree>
    <p:extLst>
      <p:ext uri="{BB962C8B-B14F-4D97-AF65-F5344CB8AC3E}">
        <p14:creationId xmlns:p14="http://schemas.microsoft.com/office/powerpoint/2010/main" val="39000523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양쪽 모서리가 둥근 사각형 11"/>
          <p:cNvSpPr/>
          <p:nvPr/>
        </p:nvSpPr>
        <p:spPr>
          <a:xfrm flipV="1">
            <a:off x="0" y="0"/>
            <a:ext cx="4551363" cy="6489700"/>
          </a:xfrm>
          <a:custGeom>
            <a:avLst/>
            <a:gdLst/>
            <a:ahLst/>
            <a:cxnLst/>
            <a:rect l="l" t="t" r="r" b="b"/>
            <a:pathLst>
              <a:path w="4551363" h="6489700">
                <a:moveTo>
                  <a:pt x="0" y="6489700"/>
                </a:moveTo>
                <a:lnTo>
                  <a:pt x="4551363" y="6489700"/>
                </a:lnTo>
                <a:lnTo>
                  <a:pt x="4551363" y="303286"/>
                </a:lnTo>
                <a:cubicBezTo>
                  <a:pt x="4551363" y="135786"/>
                  <a:pt x="4415577" y="0"/>
                  <a:pt x="4248077" y="0"/>
                </a:cubicBezTo>
                <a:lnTo>
                  <a:pt x="0" y="0"/>
                </a:lnTo>
                <a:close/>
              </a:path>
            </a:pathLst>
          </a:custGeom>
          <a:gradFill>
            <a:gsLst>
              <a:gs pos="0">
                <a:schemeClr val="accent6">
                  <a:lumMod val="40000"/>
                  <a:lumOff val="60000"/>
                </a:schemeClr>
              </a:gs>
              <a:gs pos="26000">
                <a:schemeClr val="accent6">
                  <a:lumMod val="60000"/>
                  <a:lumOff val="40000"/>
                  <a:alpha val="93000"/>
                </a:schemeClr>
              </a:gs>
              <a:gs pos="83000">
                <a:srgbClr val="F9AD6F"/>
              </a:gs>
              <a:gs pos="100000">
                <a:schemeClr val="accent6">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ko-KR" altLang="en-US" sz="1200" b="1" dirty="0">
              <a:solidFill>
                <a:schemeClr val="tx1"/>
              </a:solidFill>
              <a:latin typeface="HY견고딕" panose="02030600000101010101" pitchFamily="18" charset="-127"/>
              <a:ea typeface="HY견고딕" panose="02030600000101010101" pitchFamily="18" charset="-127"/>
            </a:endParaRPr>
          </a:p>
        </p:txBody>
      </p:sp>
      <p:sp>
        <p:nvSpPr>
          <p:cNvPr id="6" name="Rectangle 2"/>
          <p:cNvSpPr txBox="1">
            <a:spLocks noChangeArrowheads="1"/>
          </p:cNvSpPr>
          <p:nvPr/>
        </p:nvSpPr>
        <p:spPr bwMode="auto">
          <a:xfrm>
            <a:off x="351642" y="2533067"/>
            <a:ext cx="4192568" cy="71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233" tIns="47117" rIns="94233" bIns="47117" numCol="1" anchor="t" anchorCtr="0" compatLnSpc="1">
            <a:prstTxWarp prst="textNoShape">
              <a:avLst/>
            </a:prstTxWarp>
            <a:spAutoFit/>
          </a:bodyPr>
          <a:lstStyle>
            <a:lvl1pPr algn="ctr" rtl="0" eaLnBrk="0" fontAlgn="base" latinLnBrk="1" hangingPunct="0">
              <a:spcBef>
                <a:spcPct val="0"/>
              </a:spcBef>
              <a:spcAft>
                <a:spcPct val="0"/>
              </a:spcAft>
              <a:defRPr sz="4499" kern="1200">
                <a:solidFill>
                  <a:schemeClr val="tx1"/>
                </a:solidFill>
                <a:latin typeface="+mj-lt"/>
                <a:ea typeface="+mj-ea"/>
                <a:cs typeface="+mj-cs"/>
              </a:defRPr>
            </a:lvl1pPr>
            <a:lvl2pPr algn="ctr" rtl="0" eaLnBrk="0" fontAlgn="base" latinLnBrk="1" hangingPunct="0">
              <a:spcBef>
                <a:spcPct val="0"/>
              </a:spcBef>
              <a:spcAft>
                <a:spcPct val="0"/>
              </a:spcAft>
              <a:defRPr sz="4499">
                <a:solidFill>
                  <a:schemeClr val="tx1"/>
                </a:solidFill>
                <a:latin typeface="KoPub돋움체 Medium" pitchFamily="50" charset="-127"/>
                <a:ea typeface="KoPub돋움체 Medium" pitchFamily="50" charset="-127"/>
              </a:defRPr>
            </a:lvl2pPr>
            <a:lvl3pPr algn="ctr" rtl="0" eaLnBrk="0" fontAlgn="base" latinLnBrk="1" hangingPunct="0">
              <a:spcBef>
                <a:spcPct val="0"/>
              </a:spcBef>
              <a:spcAft>
                <a:spcPct val="0"/>
              </a:spcAft>
              <a:defRPr sz="4499">
                <a:solidFill>
                  <a:schemeClr val="tx1"/>
                </a:solidFill>
                <a:latin typeface="KoPub돋움체 Medium" pitchFamily="50" charset="-127"/>
                <a:ea typeface="KoPub돋움체 Medium" pitchFamily="50" charset="-127"/>
              </a:defRPr>
            </a:lvl3pPr>
            <a:lvl4pPr algn="ctr" rtl="0" eaLnBrk="0" fontAlgn="base" latinLnBrk="1" hangingPunct="0">
              <a:spcBef>
                <a:spcPct val="0"/>
              </a:spcBef>
              <a:spcAft>
                <a:spcPct val="0"/>
              </a:spcAft>
              <a:defRPr sz="4499">
                <a:solidFill>
                  <a:schemeClr val="tx1"/>
                </a:solidFill>
                <a:latin typeface="KoPub돋움체 Medium" pitchFamily="50" charset="-127"/>
                <a:ea typeface="KoPub돋움체 Medium" pitchFamily="50" charset="-127"/>
              </a:defRPr>
            </a:lvl4pPr>
            <a:lvl5pPr algn="ctr" rtl="0" eaLnBrk="0" fontAlgn="base" latinLnBrk="1" hangingPunct="0">
              <a:spcBef>
                <a:spcPct val="0"/>
              </a:spcBef>
              <a:spcAft>
                <a:spcPct val="0"/>
              </a:spcAft>
              <a:defRPr sz="4499">
                <a:solidFill>
                  <a:schemeClr val="tx1"/>
                </a:solidFill>
                <a:latin typeface="KoPub돋움체 Medium" pitchFamily="50" charset="-127"/>
                <a:ea typeface="KoPub돋움체 Medium" pitchFamily="50" charset="-127"/>
              </a:defRPr>
            </a:lvl5pPr>
            <a:lvl6pPr marL="471074" algn="ctr" rtl="0" fontAlgn="base" latinLnBrk="1">
              <a:spcBef>
                <a:spcPct val="0"/>
              </a:spcBef>
              <a:spcAft>
                <a:spcPct val="0"/>
              </a:spcAft>
              <a:defRPr sz="4499">
                <a:solidFill>
                  <a:schemeClr val="tx1"/>
                </a:solidFill>
                <a:latin typeface="KoPub돋움체 Medium" pitchFamily="50" charset="-127"/>
                <a:ea typeface="KoPub돋움체 Medium" pitchFamily="50" charset="-127"/>
              </a:defRPr>
            </a:lvl6pPr>
            <a:lvl7pPr marL="942148" algn="ctr" rtl="0" fontAlgn="base" latinLnBrk="1">
              <a:spcBef>
                <a:spcPct val="0"/>
              </a:spcBef>
              <a:spcAft>
                <a:spcPct val="0"/>
              </a:spcAft>
              <a:defRPr sz="4499">
                <a:solidFill>
                  <a:schemeClr val="tx1"/>
                </a:solidFill>
                <a:latin typeface="KoPub돋움체 Medium" pitchFamily="50" charset="-127"/>
                <a:ea typeface="KoPub돋움체 Medium" pitchFamily="50" charset="-127"/>
              </a:defRPr>
            </a:lvl7pPr>
            <a:lvl8pPr marL="1413221" algn="ctr" rtl="0" fontAlgn="base" latinLnBrk="1">
              <a:spcBef>
                <a:spcPct val="0"/>
              </a:spcBef>
              <a:spcAft>
                <a:spcPct val="0"/>
              </a:spcAft>
              <a:defRPr sz="4499">
                <a:solidFill>
                  <a:schemeClr val="tx1"/>
                </a:solidFill>
                <a:latin typeface="KoPub돋움체 Medium" pitchFamily="50" charset="-127"/>
                <a:ea typeface="KoPub돋움체 Medium" pitchFamily="50" charset="-127"/>
              </a:defRPr>
            </a:lvl8pPr>
            <a:lvl9pPr marL="1884296" algn="ctr" rtl="0" fontAlgn="base" latinLnBrk="1">
              <a:spcBef>
                <a:spcPct val="0"/>
              </a:spcBef>
              <a:spcAft>
                <a:spcPct val="0"/>
              </a:spcAft>
              <a:defRPr sz="4499">
                <a:solidFill>
                  <a:schemeClr val="tx1"/>
                </a:solidFill>
                <a:latin typeface="KoPub돋움체 Medium" pitchFamily="50" charset="-127"/>
                <a:ea typeface="KoPub돋움체 Medium" pitchFamily="50" charset="-127"/>
              </a:defRPr>
            </a:lvl9pPr>
          </a:lstStyle>
          <a:p>
            <a:pPr lvl="0">
              <a:defRPr/>
            </a:pPr>
            <a:r>
              <a:rPr lang="en-US" altLang="ko-KR" sz="4000" b="1" dirty="0">
                <a:ln>
                  <a:solidFill>
                    <a:schemeClr val="bg1">
                      <a:lumMod val="65000"/>
                      <a:alpha val="0"/>
                    </a:schemeClr>
                  </a:solidFill>
                </a:ln>
                <a:solidFill>
                  <a:schemeClr val="bg1"/>
                </a:solidFill>
                <a:latin typeface="HY견고딕" panose="02030600000101010101" pitchFamily="18" charset="-127"/>
                <a:ea typeface="HY견고딕" panose="02030600000101010101" pitchFamily="18" charset="-127"/>
              </a:rPr>
              <a:t>Contents</a:t>
            </a:r>
          </a:p>
        </p:txBody>
      </p:sp>
      <p:pic>
        <p:nvPicPr>
          <p:cNvPr id="5" name="그림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2019303" y="3422501"/>
            <a:ext cx="857248" cy="439674"/>
          </a:xfrm>
          <a:prstGeom prst="rect">
            <a:avLst/>
          </a:prstGeom>
        </p:spPr>
      </p:pic>
      <p:cxnSp>
        <p:nvCxnSpPr>
          <p:cNvPr id="7" name="직선 연결선 6"/>
          <p:cNvCxnSpPr/>
          <p:nvPr/>
        </p:nvCxnSpPr>
        <p:spPr>
          <a:xfrm>
            <a:off x="539926" y="3244850"/>
            <a:ext cx="38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F78BC94-3EF7-4785-89EB-F9992406DD8F}"/>
              </a:ext>
            </a:extLst>
          </p:cNvPr>
          <p:cNvCxnSpPr/>
          <p:nvPr/>
        </p:nvCxnSpPr>
        <p:spPr>
          <a:xfrm>
            <a:off x="4964412" y="3387341"/>
            <a:ext cx="4608000" cy="1592"/>
          </a:xfrm>
          <a:prstGeom prst="straightConnector1">
            <a:avLst/>
          </a:prstGeom>
          <a:ln w="6350">
            <a:solidFill>
              <a:schemeClr val="accent6">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7" name="제목 1">
            <a:extLst>
              <a:ext uri="{FF2B5EF4-FFF2-40B4-BE49-F238E27FC236}">
                <a16:creationId xmlns:a16="http://schemas.microsoft.com/office/drawing/2014/main" id="{61BA4AB1-63F0-4359-9D9E-41242A8E49F8}"/>
              </a:ext>
            </a:extLst>
          </p:cNvPr>
          <p:cNvSpPr txBox="1">
            <a:spLocks/>
          </p:cNvSpPr>
          <p:nvPr/>
        </p:nvSpPr>
        <p:spPr>
          <a:xfrm>
            <a:off x="6936544" y="64411"/>
            <a:ext cx="2241686" cy="609245"/>
          </a:xfrm>
          <a:prstGeom prst="rect">
            <a:avLst/>
          </a:prstGeom>
        </p:spPr>
        <p:txBody>
          <a:bodyPr lIns="0" tIns="35661" rIns="0" bIns="35661" anchor="ctr">
            <a:scene3d>
              <a:camera prst="orthographicFront"/>
              <a:lightRig rig="threePt" dir="t"/>
            </a:scene3d>
            <a:sp3d/>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r"/>
            <a:r>
              <a:rPr lang="en-US" altLang="ko-KR" sz="900" b="1" dirty="0">
                <a:ln>
                  <a:solidFill>
                    <a:srgbClr val="000000">
                      <a:alpha val="0"/>
                    </a:srgbClr>
                  </a:solidFill>
                </a:ln>
                <a:solidFill>
                  <a:srgbClr val="EF7621"/>
                </a:solidFill>
                <a:latin typeface="HY견고딕" panose="02030600000101010101" pitchFamily="18" charset="-127"/>
                <a:ea typeface="HY견고딕" panose="02030600000101010101" pitchFamily="18" charset="-127"/>
              </a:rPr>
              <a:t>Application </a:t>
            </a:r>
            <a:br>
              <a:rPr lang="en-US" altLang="ko-KR" sz="900" b="1" dirty="0">
                <a:ln>
                  <a:solidFill>
                    <a:srgbClr val="000000">
                      <a:alpha val="0"/>
                    </a:srgbClr>
                  </a:solidFill>
                </a:ln>
                <a:solidFill>
                  <a:srgbClr val="EF7621"/>
                </a:solidFill>
                <a:latin typeface="HY견고딕" panose="02030600000101010101" pitchFamily="18" charset="-127"/>
                <a:ea typeface="HY견고딕" panose="02030600000101010101" pitchFamily="18" charset="-127"/>
              </a:rPr>
            </a:br>
            <a:r>
              <a:rPr lang="en-US" altLang="ko-KR" sz="900" b="1" dirty="0">
                <a:ln>
                  <a:solidFill>
                    <a:srgbClr val="000000">
                      <a:alpha val="0"/>
                    </a:srgbClr>
                  </a:solidFill>
                </a:ln>
                <a:solidFill>
                  <a:srgbClr val="EF7621"/>
                </a:solidFill>
                <a:latin typeface="HY견고딕" panose="02030600000101010101" pitchFamily="18" charset="-127"/>
                <a:ea typeface="HY견고딕" panose="02030600000101010101" pitchFamily="18" charset="-127"/>
              </a:rPr>
              <a:t>Modernization </a:t>
            </a:r>
            <a:br>
              <a:rPr lang="en-US" altLang="ko-KR" sz="900" b="1" dirty="0">
                <a:ln>
                  <a:solidFill>
                    <a:srgbClr val="000000">
                      <a:alpha val="0"/>
                    </a:srgbClr>
                  </a:solidFill>
                </a:ln>
                <a:solidFill>
                  <a:srgbClr val="EF7621"/>
                </a:solidFill>
                <a:latin typeface="HY견고딕" panose="02030600000101010101" pitchFamily="18" charset="-127"/>
                <a:ea typeface="HY견고딕" panose="02030600000101010101" pitchFamily="18" charset="-127"/>
              </a:rPr>
            </a:br>
            <a:r>
              <a:rPr lang="en-US" altLang="ko-KR" sz="900" b="1" dirty="0">
                <a:ln>
                  <a:solidFill>
                    <a:srgbClr val="000000">
                      <a:alpha val="0"/>
                    </a:srgbClr>
                  </a:solidFill>
                </a:ln>
                <a:solidFill>
                  <a:srgbClr val="EF7621"/>
                </a:solidFill>
                <a:latin typeface="HY견고딕" panose="02030600000101010101" pitchFamily="18" charset="-127"/>
                <a:ea typeface="HY견고딕" panose="02030600000101010101" pitchFamily="18" charset="-127"/>
              </a:rPr>
              <a:t>Factory</a:t>
            </a:r>
          </a:p>
        </p:txBody>
      </p:sp>
      <p:cxnSp>
        <p:nvCxnSpPr>
          <p:cNvPr id="18" name="직선 연결선 17">
            <a:extLst>
              <a:ext uri="{FF2B5EF4-FFF2-40B4-BE49-F238E27FC236}">
                <a16:creationId xmlns:a16="http://schemas.microsoft.com/office/drawing/2014/main" id="{251F3621-AA1D-490A-A3B8-13D412730D7D}"/>
              </a:ext>
            </a:extLst>
          </p:cNvPr>
          <p:cNvCxnSpPr/>
          <p:nvPr/>
        </p:nvCxnSpPr>
        <p:spPr>
          <a:xfrm>
            <a:off x="9273480" y="0"/>
            <a:ext cx="0" cy="582083"/>
          </a:xfrm>
          <a:prstGeom prst="line">
            <a:avLst/>
          </a:prstGeom>
          <a:ln w="12700">
            <a:solidFill>
              <a:srgbClr val="EF7621"/>
            </a:solidFill>
          </a:ln>
        </p:spPr>
        <p:style>
          <a:lnRef idx="1">
            <a:schemeClr val="accent1"/>
          </a:lnRef>
          <a:fillRef idx="0">
            <a:schemeClr val="accent1"/>
          </a:fillRef>
          <a:effectRef idx="0">
            <a:schemeClr val="accent1"/>
          </a:effectRef>
          <a:fontRef idx="minor">
            <a:schemeClr val="tx1"/>
          </a:fontRef>
        </p:style>
      </p:cxnSp>
      <p:pic>
        <p:nvPicPr>
          <p:cNvPr id="19" name="그림 18">
            <a:extLst>
              <a:ext uri="{FF2B5EF4-FFF2-40B4-BE49-F238E27FC236}">
                <a16:creationId xmlns:a16="http://schemas.microsoft.com/office/drawing/2014/main" id="{D7D3E395-05E8-487C-B7DB-C734FEB743C0}"/>
              </a:ext>
            </a:extLst>
          </p:cNvPr>
          <p:cNvPicPr>
            <a:picLocks noChangeAspect="1"/>
          </p:cNvPicPr>
          <p:nvPr/>
        </p:nvPicPr>
        <p:blipFill>
          <a:blip r:embed="rId3"/>
          <a:stretch>
            <a:fillRect/>
          </a:stretch>
        </p:blipFill>
        <p:spPr>
          <a:xfrm>
            <a:off x="4907105" y="2440200"/>
            <a:ext cx="735958" cy="715794"/>
          </a:xfrm>
          <a:prstGeom prst="rect">
            <a:avLst/>
          </a:prstGeom>
          <a:effectLst>
            <a:softEdge rad="31750"/>
          </a:effectLst>
        </p:spPr>
      </p:pic>
      <p:sp>
        <p:nvSpPr>
          <p:cNvPr id="20" name="TextBox 19">
            <a:extLst>
              <a:ext uri="{FF2B5EF4-FFF2-40B4-BE49-F238E27FC236}">
                <a16:creationId xmlns:a16="http://schemas.microsoft.com/office/drawing/2014/main" id="{39CAF250-E21D-41BE-A275-4BA29CDE04C0}"/>
              </a:ext>
            </a:extLst>
          </p:cNvPr>
          <p:cNvSpPr txBox="1"/>
          <p:nvPr/>
        </p:nvSpPr>
        <p:spPr>
          <a:xfrm>
            <a:off x="5835803" y="2505017"/>
            <a:ext cx="3185649" cy="501401"/>
          </a:xfrm>
          <a:prstGeom prst="rect">
            <a:avLst/>
          </a:prstGeom>
        </p:spPr>
        <p:txBody>
          <a:bodyPr wrap="square" lIns="72000" tIns="72000" rIns="72000" bIns="72000" anchor="t">
            <a:spAutoFit/>
          </a:bodyPr>
          <a:lstStyle>
            <a:defPPr>
              <a:defRPr lang="ko-KR"/>
            </a:defPPr>
            <a:lvl1pPr marR="0" lvl="0" indent="0" fontAlgn="auto">
              <a:lnSpc>
                <a:spcPct val="130000"/>
              </a:lnSpc>
              <a:spcBef>
                <a:spcPts val="0"/>
              </a:spcBef>
              <a:spcAft>
                <a:spcPts val="600"/>
              </a:spcAft>
              <a:buClrTx/>
              <a:buSzTx/>
              <a:buFont typeface="KoPub돋움체 Medium" panose="020B0604020202020204" pitchFamily="34" charset="0"/>
              <a:buNone/>
              <a:tabLst/>
              <a:defRPr kumimoji="0" sz="1600" i="0" u="none" strike="noStrike" cap="none" spc="-50" normalizeH="0" baseline="0">
                <a:ln>
                  <a:solidFill>
                    <a:schemeClr val="accent1">
                      <a:alpha val="0"/>
                    </a:schemeClr>
                  </a:solidFill>
                </a:ln>
                <a:solidFill>
                  <a:schemeClr val="tx1">
                    <a:lumMod val="85000"/>
                    <a:lumOff val="15000"/>
                  </a:schemeClr>
                </a:solidFill>
                <a:effectLst/>
                <a:uLnTx/>
                <a:uFillTx/>
                <a:latin typeface="KoPub돋움체 Bold" panose="02020603020101020101" pitchFamily="18" charset="-127"/>
                <a:ea typeface="KoPub돋움체 Bold" panose="02020603020101020101" pitchFamily="18" charset="-127"/>
              </a:defRPr>
            </a:lvl1pPr>
            <a:lvl2pPr marL="742950" indent="-285750">
              <a:spcBef>
                <a:spcPct val="20000"/>
              </a:spcBef>
              <a:buFont typeface="KoPub돋움체 Medium" panose="020B0604020202020204" pitchFamily="34" charset="0"/>
              <a:buChar char="–"/>
              <a:defRPr sz="2800"/>
            </a:lvl2pPr>
            <a:lvl3pPr marL="1143000" indent="-228600">
              <a:spcBef>
                <a:spcPct val="20000"/>
              </a:spcBef>
              <a:buFont typeface="KoPub돋움체 Medium" panose="020B0604020202020204" pitchFamily="34" charset="0"/>
              <a:buChar char="•"/>
              <a:defRPr sz="2400"/>
            </a:lvl3pPr>
            <a:lvl4pPr marL="1600200" indent="-228600">
              <a:spcBef>
                <a:spcPct val="20000"/>
              </a:spcBef>
              <a:buFont typeface="KoPub돋움체 Medium" panose="020B0604020202020204" pitchFamily="34" charset="0"/>
              <a:buChar char="–"/>
              <a:defRPr sz="2000"/>
            </a:lvl4pPr>
            <a:lvl5pPr marL="2057400" indent="-228600">
              <a:spcBef>
                <a:spcPct val="20000"/>
              </a:spcBef>
              <a:buFont typeface="KoPub돋움체 Medium" panose="020B0604020202020204" pitchFamily="34" charset="0"/>
              <a:buChar char="»"/>
              <a:defRPr sz="2000"/>
            </a:lvl5pPr>
            <a:lvl6pPr marL="2514600" indent="-228600">
              <a:spcBef>
                <a:spcPct val="20000"/>
              </a:spcBef>
              <a:buFont typeface="KoPub돋움체 Medium" panose="020B0604020202020204" pitchFamily="34" charset="0"/>
              <a:buChar char="•"/>
              <a:defRPr sz="2000"/>
            </a:lvl6pPr>
            <a:lvl7pPr marL="2971800" indent="-228600">
              <a:spcBef>
                <a:spcPct val="20000"/>
              </a:spcBef>
              <a:buFont typeface="KoPub돋움체 Medium" panose="020B0604020202020204" pitchFamily="34" charset="0"/>
              <a:buChar char="•"/>
              <a:defRPr sz="2000"/>
            </a:lvl7pPr>
            <a:lvl8pPr marL="3429000" indent="-228600">
              <a:spcBef>
                <a:spcPct val="20000"/>
              </a:spcBef>
              <a:buFont typeface="KoPub돋움체 Medium" panose="020B0604020202020204" pitchFamily="34" charset="0"/>
              <a:buChar char="•"/>
              <a:defRPr sz="2000"/>
            </a:lvl8pPr>
            <a:lvl9pPr marL="3886200" indent="-228600">
              <a:spcBef>
                <a:spcPct val="20000"/>
              </a:spcBef>
              <a:buFont typeface="KoPub돋움체 Medium" panose="020B0604020202020204" pitchFamily="34" charset="0"/>
              <a:buChar char="•"/>
              <a:defRPr sz="2000"/>
            </a:lvl9pPr>
          </a:lstStyle>
          <a:p>
            <a:r>
              <a:rPr lang="en-US" altLang="ko-KR" sz="2000" dirty="0" err="1">
                <a:latin typeface="HY견고딕" panose="02030600000101010101" pitchFamily="18" charset="-127"/>
                <a:ea typeface="HY견고딕" panose="02030600000101010101" pitchFamily="18" charset="-127"/>
              </a:rPr>
              <a:t>CloudZ</a:t>
            </a:r>
            <a:r>
              <a:rPr lang="en-US" altLang="ko-KR" sz="2000" dirty="0">
                <a:latin typeface="HY견고딕" panose="02030600000101010101" pitchFamily="18" charset="-127"/>
                <a:ea typeface="HY견고딕" panose="02030600000101010101" pitchFamily="18" charset="-127"/>
              </a:rPr>
              <a:t> Container Platform</a:t>
            </a:r>
          </a:p>
        </p:txBody>
      </p:sp>
    </p:spTree>
    <p:extLst>
      <p:ext uri="{BB962C8B-B14F-4D97-AF65-F5344CB8AC3E}">
        <p14:creationId xmlns:p14="http://schemas.microsoft.com/office/powerpoint/2010/main" val="28080279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2A5C1-143F-A045-BC41-0D67E49A2B8A}"/>
              </a:ext>
            </a:extLst>
          </p:cNvPr>
          <p:cNvSpPr>
            <a:spLocks noGrp="1"/>
          </p:cNvSpPr>
          <p:nvPr>
            <p:ph type="title"/>
          </p:nvPr>
        </p:nvSpPr>
        <p:spPr/>
        <p:txBody>
          <a:bodyPr/>
          <a:lstStyle/>
          <a:p>
            <a:r>
              <a:rPr lang="en-KR" dirty="0"/>
              <a:t>Kubernetes?</a:t>
            </a:r>
          </a:p>
        </p:txBody>
      </p:sp>
      <p:pic>
        <p:nvPicPr>
          <p:cNvPr id="3" name="Picture 2" descr="https://tech.osci.kr/assets/images/45749387/0">
            <a:extLst>
              <a:ext uri="{FF2B5EF4-FFF2-40B4-BE49-F238E27FC236}">
                <a16:creationId xmlns:a16="http://schemas.microsoft.com/office/drawing/2014/main" id="{79C92E61-7658-4645-8C22-663E24E12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92696"/>
            <a:ext cx="9906000" cy="55994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B207318D-CFBC-0C43-AD4C-7E65B650FC93}"/>
              </a:ext>
            </a:extLst>
          </p:cNvPr>
          <p:cNvSpPr/>
          <p:nvPr/>
        </p:nvSpPr>
        <p:spPr>
          <a:xfrm>
            <a:off x="3800872" y="3440189"/>
            <a:ext cx="1836000" cy="288000"/>
          </a:xfrm>
          <a:prstGeom prst="rect">
            <a:avLst/>
          </a:prstGeom>
          <a:solidFill>
            <a:srgbClr val="41555E">
              <a:alpha val="50000"/>
            </a:srgbClr>
          </a:solidFill>
          <a:ln w="19050">
            <a:noFill/>
            <a:miter lim="800000"/>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a:t>Docker</a:t>
            </a:r>
          </a:p>
        </p:txBody>
      </p:sp>
      <p:sp>
        <p:nvSpPr>
          <p:cNvPr id="5" name="Rectangle 5">
            <a:extLst>
              <a:ext uri="{FF2B5EF4-FFF2-40B4-BE49-F238E27FC236}">
                <a16:creationId xmlns:a16="http://schemas.microsoft.com/office/drawing/2014/main" id="{4E85053E-2063-9D44-BE88-4B72A10BD38C}"/>
              </a:ext>
            </a:extLst>
          </p:cNvPr>
          <p:cNvSpPr/>
          <p:nvPr/>
        </p:nvSpPr>
        <p:spPr>
          <a:xfrm>
            <a:off x="5409800" y="2927025"/>
            <a:ext cx="1836000" cy="288000"/>
          </a:xfrm>
          <a:prstGeom prst="rect">
            <a:avLst/>
          </a:prstGeom>
          <a:solidFill>
            <a:srgbClr val="41555E">
              <a:alpha val="50000"/>
            </a:srgbClr>
          </a:solidFill>
          <a:ln w="19050">
            <a:noFill/>
            <a:miter lim="800000"/>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a:t>Container</a:t>
            </a:r>
          </a:p>
        </p:txBody>
      </p:sp>
      <p:sp>
        <p:nvSpPr>
          <p:cNvPr id="6" name="Rectangle 5">
            <a:extLst>
              <a:ext uri="{FF2B5EF4-FFF2-40B4-BE49-F238E27FC236}">
                <a16:creationId xmlns:a16="http://schemas.microsoft.com/office/drawing/2014/main" id="{9C9D80B8-D849-8D4A-89A5-360E84A45345}"/>
              </a:ext>
            </a:extLst>
          </p:cNvPr>
          <p:cNvSpPr/>
          <p:nvPr/>
        </p:nvSpPr>
        <p:spPr>
          <a:xfrm>
            <a:off x="6897216" y="1844824"/>
            <a:ext cx="1836000" cy="288000"/>
          </a:xfrm>
          <a:prstGeom prst="rect">
            <a:avLst/>
          </a:prstGeom>
          <a:solidFill>
            <a:srgbClr val="41555E">
              <a:alpha val="50000"/>
            </a:srgbClr>
          </a:solidFill>
          <a:ln w="19050">
            <a:noFill/>
            <a:miter lim="800000"/>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a:t>Kubernetes</a:t>
            </a:r>
          </a:p>
        </p:txBody>
      </p:sp>
    </p:spTree>
    <p:extLst>
      <p:ext uri="{BB962C8B-B14F-4D97-AF65-F5344CB8AC3E}">
        <p14:creationId xmlns:p14="http://schemas.microsoft.com/office/powerpoint/2010/main" val="5841655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Cloud Strategy</a:t>
            </a:r>
            <a:endParaRPr lang="ko-KR" altLang="en-US" dirty="0"/>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966" y="1352795"/>
            <a:ext cx="8808067" cy="468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95138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직사각형 51"/>
          <p:cNvSpPr/>
          <p:nvPr/>
        </p:nvSpPr>
        <p:spPr>
          <a:xfrm>
            <a:off x="500437" y="4538837"/>
            <a:ext cx="4839748" cy="1702072"/>
          </a:xfrm>
          <a:prstGeom prst="rect">
            <a:avLst/>
          </a:prstGeom>
          <a:solidFill>
            <a:srgbClr val="808080">
              <a:lumMod val="20000"/>
              <a:lumOff val="80000"/>
            </a:srgbClr>
          </a:solidFill>
          <a:ln w="12700" cap="flat" cmpd="sng" algn="ctr">
            <a:solidFill>
              <a:srgbClr val="FFFFFF">
                <a:lumMod val="75000"/>
              </a:srgbClr>
            </a:solidFill>
            <a:prstDash val="solid"/>
            <a:round/>
            <a:tailEnd type="triangle" w="lg" len="lg"/>
          </a:ln>
          <a:effectLst/>
        </p:spPr>
        <p:txBody>
          <a:bodyPr anchor="ctr"/>
          <a:lstStyle/>
          <a:p>
            <a:pPr marL="0" marR="0" lvl="0" indent="0" algn="ctr" defTabSz="914400" rtl="0" eaLnBrk="0" fontAlgn="base" latinLnBrk="0" hangingPunct="0">
              <a:lnSpc>
                <a:spcPct val="120000"/>
              </a:lnSpc>
              <a:spcBef>
                <a:spcPct val="60000"/>
              </a:spcBef>
              <a:spcAft>
                <a:spcPct val="0"/>
              </a:spcAft>
              <a:buClr>
                <a:srgbClr val="000000"/>
              </a:buClr>
              <a:buSzPct val="90000"/>
              <a:buFont typeface="Wingdings"/>
              <a:buNone/>
              <a:tabLst/>
              <a:defRPr lang="ko-KR" altLang="en-US"/>
            </a:pPr>
            <a:endParaRPr kumimoji="1" lang="ko-KR" altLang="en-US" sz="1600" b="1" i="0" u="none" strike="noStrike" kern="0" cap="none" spc="0" normalizeH="0" baseline="0" noProof="0">
              <a:ln>
                <a:noFill/>
              </a:ln>
              <a:solidFill>
                <a:srgbClr val="000000"/>
              </a:solidFill>
              <a:effectLst/>
              <a:uLnTx/>
              <a:uFillTx/>
              <a:latin typeface="Times New Roman"/>
              <a:ea typeface="맑은 고딕"/>
              <a:cs typeface="+mn-cs"/>
            </a:endParaRPr>
          </a:p>
        </p:txBody>
      </p:sp>
      <p:pic>
        <p:nvPicPr>
          <p:cNvPr id="53"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3729"/>
          <a:stretch/>
        </p:blipFill>
        <p:spPr bwMode="auto">
          <a:xfrm>
            <a:off x="833112" y="2557458"/>
            <a:ext cx="4098357" cy="1726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직사각형 53"/>
          <p:cNvSpPr/>
          <p:nvPr/>
        </p:nvSpPr>
        <p:spPr>
          <a:xfrm>
            <a:off x="570620" y="4604547"/>
            <a:ext cx="4726022" cy="1600438"/>
          </a:xfrm>
          <a:prstGeom prst="rect">
            <a:avLst/>
          </a:prstGeom>
        </p:spPr>
        <p:txBody>
          <a:bodyPr wrap="square">
            <a:spAutoFit/>
          </a:bodyPr>
          <a:lstStyle/>
          <a:p>
            <a:pPr marL="285750" marR="0" lvl="0" indent="-28575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kumimoji="0" lang="en-US" altLang="ko-KR" sz="13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Worldwide </a:t>
            </a:r>
            <a:r>
              <a:rPr kumimoji="0" lang="ko-KR" altLang="en-US" sz="13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분산된 </a:t>
            </a:r>
            <a:r>
              <a:rPr kumimoji="0" lang="en-US" altLang="ko-KR" sz="13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Mobile </a:t>
            </a:r>
            <a:r>
              <a:rPr kumimoji="0" lang="ko-KR" altLang="en-US" sz="13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사용자의 </a:t>
            </a:r>
            <a:r>
              <a:rPr kumimoji="0" lang="en-US" altLang="ko-KR" sz="13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Global Coverage</a:t>
            </a:r>
          </a:p>
          <a:p>
            <a:pPr marL="285750" marR="0" lvl="0" indent="-28575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kumimoji="0" lang="en-US" altLang="ko-KR" sz="13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Enterprise</a:t>
            </a:r>
            <a:r>
              <a:rPr kumimoji="0" lang="ko-KR" altLang="en-US" sz="13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의 데이터의 </a:t>
            </a:r>
            <a:r>
              <a:rPr kumimoji="0" lang="en-US" altLang="ko-KR" sz="13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Security, </a:t>
            </a:r>
            <a:r>
              <a:rPr kumimoji="0" lang="ko-KR" altLang="en-US" sz="13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법적 제약사항</a:t>
            </a:r>
            <a:r>
              <a:rPr kumimoji="0" lang="en-US" altLang="ko-KR" sz="13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 Legacy Integration</a:t>
            </a:r>
          </a:p>
          <a:p>
            <a:pPr marL="285750" marR="0" lvl="0" indent="-28575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kumimoji="0" lang="en-US" altLang="ko-KR" sz="13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Single Cloud</a:t>
            </a:r>
            <a:r>
              <a:rPr kumimoji="0" lang="ko-KR" altLang="en-US" sz="13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가</a:t>
            </a:r>
            <a:r>
              <a:rPr kumimoji="0" lang="en-US" altLang="ko-KR" sz="13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 </a:t>
            </a:r>
            <a:r>
              <a:rPr kumimoji="0" lang="ko-KR" altLang="en-US" sz="13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선호하는 환경 → </a:t>
            </a:r>
            <a:r>
              <a:rPr kumimoji="0" lang="en-US" altLang="ko-KR" sz="13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Business Needs </a:t>
            </a:r>
            <a:r>
              <a:rPr kumimoji="0" lang="ko-KR" altLang="en-US" sz="13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중심</a:t>
            </a:r>
            <a:br>
              <a:rPr kumimoji="0" lang="en-US" altLang="ko-KR" sz="13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br>
            <a:r>
              <a:rPr kumimoji="0" lang="en-US" altLang="ko-KR" sz="13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 Global Availability, Vendor Lock-In, Service Quality</a:t>
            </a:r>
            <a:br>
              <a:rPr kumimoji="0" lang="en-US" altLang="ko-KR" sz="13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br>
            <a:r>
              <a:rPr kumimoji="0" lang="en-US" altLang="ko-KR" sz="13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 Worldwide </a:t>
            </a:r>
            <a:r>
              <a:rPr kumimoji="0" lang="ko-KR" altLang="en-US" sz="13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사용자 분산에 대한 </a:t>
            </a:r>
            <a:r>
              <a:rPr kumimoji="0" lang="en-US" altLang="ko-KR" sz="13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Network Latency</a:t>
            </a:r>
          </a:p>
        </p:txBody>
      </p:sp>
      <p:sp>
        <p:nvSpPr>
          <p:cNvPr id="55" name="직사각형 54"/>
          <p:cNvSpPr/>
          <p:nvPr/>
        </p:nvSpPr>
        <p:spPr>
          <a:xfrm>
            <a:off x="409690" y="2524655"/>
            <a:ext cx="5158256" cy="1850747"/>
          </a:xfrm>
          <a:prstGeom prst="rect">
            <a:avLst/>
          </a:prstGeom>
          <a:solidFill>
            <a:sysClr val="window" lastClr="FFFFFF">
              <a:alpha val="46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pic>
        <p:nvPicPr>
          <p:cNvPr id="56" name="그림 55"/>
          <p:cNvPicPr>
            <a:picLocks noChangeAspect="1"/>
          </p:cNvPicPr>
          <p:nvPr/>
        </p:nvPicPr>
        <p:blipFill rotWithShape="1">
          <a:blip r:embed="rId4" cstate="print">
            <a:extLst>
              <a:ext uri="{28A0092B-C50C-407E-A947-70E740481C1C}">
                <a14:useLocalDpi xmlns:a14="http://schemas.microsoft.com/office/drawing/2010/main" val="0"/>
              </a:ext>
            </a:extLst>
          </a:blip>
          <a:srcRect l="23094" t="30969" r="19813" b="30313"/>
          <a:stretch/>
        </p:blipFill>
        <p:spPr>
          <a:xfrm>
            <a:off x="2538547" y="2692614"/>
            <a:ext cx="648068" cy="439495"/>
          </a:xfrm>
          <a:prstGeom prst="rect">
            <a:avLst/>
          </a:prstGeom>
        </p:spPr>
      </p:pic>
      <p:pic>
        <p:nvPicPr>
          <p:cNvPr id="57" name="그림 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4544" y="2692614"/>
            <a:ext cx="588317" cy="588317"/>
          </a:xfrm>
          <a:prstGeom prst="rect">
            <a:avLst/>
          </a:prstGeom>
        </p:spPr>
      </p:pic>
      <p:pic>
        <p:nvPicPr>
          <p:cNvPr id="58" name="Picture 10" descr="\\Client\C$\Users\09565\Downloads\GPU\img_compute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33694" y="2761880"/>
            <a:ext cx="421186" cy="686280"/>
          </a:xfrm>
          <a:prstGeom prst="rect">
            <a:avLst/>
          </a:prstGeom>
          <a:noFill/>
          <a:extLst>
            <a:ext uri="{909E8E84-426E-40DD-AFC4-6F175D3DCCD1}">
              <a14:hiddenFill xmlns:a14="http://schemas.microsoft.com/office/drawing/2010/main">
                <a:solidFill>
                  <a:srgbClr val="FFFFFF"/>
                </a:solidFill>
              </a14:hiddenFill>
            </a:ext>
          </a:extLst>
        </p:spPr>
      </p:pic>
      <p:pic>
        <p:nvPicPr>
          <p:cNvPr id="59" name="그림 5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07974" y="2781421"/>
            <a:ext cx="601982" cy="343991"/>
          </a:xfrm>
          <a:prstGeom prst="rect">
            <a:avLst/>
          </a:prstGeom>
        </p:spPr>
      </p:pic>
      <p:sp>
        <p:nvSpPr>
          <p:cNvPr id="60" name="모서리가 둥근 직사각형 59"/>
          <p:cNvSpPr/>
          <p:nvPr/>
        </p:nvSpPr>
        <p:spPr>
          <a:xfrm>
            <a:off x="1550892" y="3188730"/>
            <a:ext cx="818995" cy="320105"/>
          </a:xfrm>
          <a:prstGeom prst="roundRect">
            <a:avLst>
              <a:gd name="adj" fmla="val 50000"/>
            </a:avLst>
          </a:prstGeom>
          <a:solidFill>
            <a:sysClr val="window" lastClr="FFFFFF">
              <a:alpha val="73000"/>
            </a:sysClr>
          </a:solidFill>
          <a:ln>
            <a:noFill/>
          </a:ln>
        </p:spPr>
        <p:txBody>
          <a:bodyPr wrap="square" lIns="0" tIns="0" rIns="0" bIns="0" anchor="ctr">
            <a:noAutofit/>
          </a:bodyPr>
          <a:lstStyle/>
          <a:p>
            <a:pPr marL="0" marR="0" lvl="0" indent="0" algn="ctr" defTabSz="914400" rtl="0" eaLnBrk="0" fontAlgn="auto" latinLnBrk="0" hangingPunct="0">
              <a:lnSpc>
                <a:spcPct val="80000"/>
              </a:lnSpc>
              <a:spcBef>
                <a:spcPts val="0"/>
              </a:spcBef>
              <a:spcAft>
                <a:spcPts val="0"/>
              </a:spcAft>
              <a:buClr>
                <a:prstClr val="black"/>
              </a:buClr>
              <a:buSzPct val="90000"/>
              <a:buFont typeface="Wingdings" pitchFamily="2" charset="2"/>
              <a:buNone/>
              <a:tabLst/>
              <a:defRPr/>
            </a:pPr>
            <a:r>
              <a:rPr kumimoji="0" lang="en-US" altLang="ko-KR" sz="1100" b="0" i="1" u="none" strike="noStrike" kern="0" cap="none" spc="0" normalizeH="0" baseline="0" noProof="0" dirty="0">
                <a:ln>
                  <a:noFill/>
                </a:ln>
                <a:solidFill>
                  <a:srgbClr val="000000"/>
                </a:solidFill>
                <a:effectLst/>
                <a:uLnTx/>
                <a:uFillTx/>
                <a:latin typeface="Cambria" panose="02040503050406030204" pitchFamily="18" charset="0"/>
                <a:ea typeface="맑은 고딕"/>
                <a:cs typeface="Times New Roman" panose="02020603050405020304" pitchFamily="18" charset="0"/>
              </a:rPr>
              <a:t>Geo</a:t>
            </a:r>
            <a:br>
              <a:rPr kumimoji="0" lang="en-US" altLang="ko-KR" sz="1100" b="0" i="1" u="none" strike="noStrike" kern="0" cap="none" spc="0" normalizeH="0" baseline="0" noProof="0" dirty="0">
                <a:ln>
                  <a:noFill/>
                </a:ln>
                <a:solidFill>
                  <a:srgbClr val="000000"/>
                </a:solidFill>
                <a:effectLst/>
                <a:uLnTx/>
                <a:uFillTx/>
                <a:latin typeface="Cambria" panose="02040503050406030204" pitchFamily="18" charset="0"/>
                <a:ea typeface="맑은 고딕"/>
                <a:cs typeface="Times New Roman" panose="02020603050405020304" pitchFamily="18" charset="0"/>
              </a:rPr>
            </a:br>
            <a:r>
              <a:rPr kumimoji="0" lang="en-US" altLang="ko-KR" sz="1100" b="0" i="1" u="none" strike="noStrike" kern="0" cap="none" spc="0" normalizeH="0" baseline="0" noProof="0" dirty="0">
                <a:ln>
                  <a:noFill/>
                </a:ln>
                <a:solidFill>
                  <a:srgbClr val="000000"/>
                </a:solidFill>
                <a:effectLst/>
                <a:uLnTx/>
                <a:uFillTx/>
                <a:latin typeface="Cambria" panose="02040503050406030204" pitchFamily="18" charset="0"/>
                <a:ea typeface="맑은 고딕"/>
                <a:cs typeface="Times New Roman" panose="02020603050405020304" pitchFamily="18" charset="0"/>
              </a:rPr>
              <a:t>Redundancy</a:t>
            </a:r>
            <a:endParaRPr kumimoji="0" lang="ko-KR" altLang="en-US" sz="1100" b="0" i="1" u="none" strike="noStrike" kern="0" cap="none" spc="0" normalizeH="0" baseline="0" noProof="0" dirty="0">
              <a:ln>
                <a:noFill/>
              </a:ln>
              <a:solidFill>
                <a:srgbClr val="000000"/>
              </a:solidFill>
              <a:effectLst/>
              <a:uLnTx/>
              <a:uFillTx/>
              <a:latin typeface="Cambria" panose="02040503050406030204" pitchFamily="18" charset="0"/>
              <a:ea typeface="맑은 고딕"/>
              <a:cs typeface="Times New Roman" panose="02020603050405020304" pitchFamily="18" charset="0"/>
            </a:endParaRPr>
          </a:p>
        </p:txBody>
      </p:sp>
      <p:sp>
        <p:nvSpPr>
          <p:cNvPr id="61" name="모서리가 둥근 직사각형 60"/>
          <p:cNvSpPr/>
          <p:nvPr/>
        </p:nvSpPr>
        <p:spPr>
          <a:xfrm>
            <a:off x="2492293" y="3188730"/>
            <a:ext cx="818995" cy="320105"/>
          </a:xfrm>
          <a:prstGeom prst="roundRect">
            <a:avLst>
              <a:gd name="adj" fmla="val 50000"/>
            </a:avLst>
          </a:prstGeom>
          <a:solidFill>
            <a:sysClr val="window" lastClr="FFFFFF">
              <a:alpha val="73000"/>
            </a:sysClr>
          </a:solidFill>
          <a:ln>
            <a:noFill/>
          </a:ln>
        </p:spPr>
        <p:txBody>
          <a:bodyPr wrap="square" lIns="0" tIns="0" rIns="0" bIns="0" anchor="ctr">
            <a:noAutofit/>
          </a:bodyPr>
          <a:lstStyle/>
          <a:p>
            <a:pPr marL="0" marR="0" lvl="0" indent="0" algn="ctr" defTabSz="914400" rtl="0" eaLnBrk="0" fontAlgn="auto" latinLnBrk="0" hangingPunct="0">
              <a:lnSpc>
                <a:spcPct val="80000"/>
              </a:lnSpc>
              <a:spcBef>
                <a:spcPts val="0"/>
              </a:spcBef>
              <a:spcAft>
                <a:spcPts val="0"/>
              </a:spcAft>
              <a:buClr>
                <a:prstClr val="black"/>
              </a:buClr>
              <a:buSzPct val="90000"/>
              <a:buFont typeface="Wingdings" pitchFamily="2" charset="2"/>
              <a:buNone/>
              <a:tabLst/>
              <a:defRPr/>
            </a:pPr>
            <a:r>
              <a:rPr kumimoji="0" lang="en-US" altLang="ko-KR" sz="1100" b="0" i="1" u="none" strike="noStrike" kern="0" cap="none" spc="0" normalizeH="0" baseline="0" noProof="0" dirty="0">
                <a:ln>
                  <a:noFill/>
                </a:ln>
                <a:solidFill>
                  <a:srgbClr val="000000"/>
                </a:solidFill>
                <a:effectLst/>
                <a:uLnTx/>
                <a:uFillTx/>
                <a:latin typeface="Cambria" panose="02040503050406030204" pitchFamily="18" charset="0"/>
                <a:ea typeface="맑은 고딕"/>
                <a:cs typeface="Times New Roman" panose="02020603050405020304" pitchFamily="18" charset="0"/>
              </a:rPr>
              <a:t>EC2, Object Storage</a:t>
            </a:r>
            <a:endParaRPr kumimoji="0" lang="ko-KR" altLang="en-US" sz="1100" b="0" i="1" u="none" strike="noStrike" kern="0" cap="none" spc="0" normalizeH="0" baseline="0" noProof="0" dirty="0">
              <a:ln>
                <a:noFill/>
              </a:ln>
              <a:solidFill>
                <a:srgbClr val="000000"/>
              </a:solidFill>
              <a:effectLst/>
              <a:uLnTx/>
              <a:uFillTx/>
              <a:latin typeface="Cambria" panose="02040503050406030204" pitchFamily="18" charset="0"/>
              <a:ea typeface="맑은 고딕"/>
              <a:cs typeface="Times New Roman" panose="02020603050405020304" pitchFamily="18" charset="0"/>
            </a:endParaRPr>
          </a:p>
        </p:txBody>
      </p:sp>
      <p:sp>
        <p:nvSpPr>
          <p:cNvPr id="62" name="모서리가 둥근 직사각형 61"/>
          <p:cNvSpPr/>
          <p:nvPr/>
        </p:nvSpPr>
        <p:spPr>
          <a:xfrm>
            <a:off x="582900" y="3188730"/>
            <a:ext cx="818995" cy="464505"/>
          </a:xfrm>
          <a:prstGeom prst="roundRect">
            <a:avLst>
              <a:gd name="adj" fmla="val 50000"/>
            </a:avLst>
          </a:prstGeom>
          <a:solidFill>
            <a:sysClr val="window" lastClr="FFFFFF">
              <a:alpha val="73000"/>
            </a:sysClr>
          </a:solidFill>
          <a:ln>
            <a:noFill/>
          </a:ln>
        </p:spPr>
        <p:txBody>
          <a:bodyPr wrap="square" lIns="0" tIns="0" rIns="0" bIns="0" anchor="ctr">
            <a:noAutofit/>
          </a:bodyPr>
          <a:lstStyle/>
          <a:p>
            <a:pPr marL="0" marR="0" lvl="0" indent="0" algn="ctr" defTabSz="914400" rtl="0" eaLnBrk="0" fontAlgn="auto" latinLnBrk="0" hangingPunct="0">
              <a:lnSpc>
                <a:spcPct val="80000"/>
              </a:lnSpc>
              <a:spcBef>
                <a:spcPts val="0"/>
              </a:spcBef>
              <a:spcAft>
                <a:spcPts val="0"/>
              </a:spcAft>
              <a:buClr>
                <a:prstClr val="black"/>
              </a:buClr>
              <a:buSzPct val="90000"/>
              <a:buFont typeface="Wingdings" pitchFamily="2" charset="2"/>
              <a:buNone/>
              <a:tabLst/>
              <a:defRPr/>
            </a:pPr>
            <a:r>
              <a:rPr kumimoji="0" lang="en-US" altLang="ko-KR" sz="1100" b="0" i="1" u="none" strike="noStrike" kern="0" cap="none" spc="0" normalizeH="0" baseline="0" noProof="0" dirty="0">
                <a:ln>
                  <a:noFill/>
                </a:ln>
                <a:solidFill>
                  <a:srgbClr val="000000"/>
                </a:solidFill>
                <a:effectLst/>
                <a:uLnTx/>
                <a:uFillTx/>
                <a:latin typeface="Cambria" panose="02040503050406030204" pitchFamily="18" charset="0"/>
                <a:ea typeface="맑은 고딕"/>
                <a:cs typeface="Times New Roman" panose="02020603050405020304" pitchFamily="18" charset="0"/>
              </a:rPr>
              <a:t>Data Intensive</a:t>
            </a:r>
          </a:p>
          <a:p>
            <a:pPr marL="0" marR="0" lvl="0" indent="0" algn="ctr" defTabSz="914400" rtl="0" eaLnBrk="0" fontAlgn="auto" latinLnBrk="0" hangingPunct="0">
              <a:lnSpc>
                <a:spcPct val="80000"/>
              </a:lnSpc>
              <a:spcBef>
                <a:spcPts val="0"/>
              </a:spcBef>
              <a:spcAft>
                <a:spcPts val="0"/>
              </a:spcAft>
              <a:buClr>
                <a:prstClr val="black"/>
              </a:buClr>
              <a:buSzPct val="90000"/>
              <a:buFont typeface="Wingdings" pitchFamily="2" charset="2"/>
              <a:buNone/>
              <a:tabLst/>
              <a:defRPr/>
            </a:pPr>
            <a:r>
              <a:rPr kumimoji="0" lang="en-US" altLang="ko-KR" sz="1100" b="0" i="1" u="none" strike="noStrike" kern="0" cap="none" spc="0" normalizeH="0" baseline="0" noProof="0" dirty="0">
                <a:ln>
                  <a:noFill/>
                </a:ln>
                <a:solidFill>
                  <a:srgbClr val="000000"/>
                </a:solidFill>
                <a:effectLst/>
                <a:uLnTx/>
                <a:uFillTx/>
                <a:latin typeface="Cambria" panose="02040503050406030204" pitchFamily="18" charset="0"/>
                <a:ea typeface="맑은 고딕"/>
                <a:cs typeface="Times New Roman" panose="02020603050405020304" pitchFamily="18" charset="0"/>
              </a:rPr>
              <a:t>Processing</a:t>
            </a:r>
            <a:endParaRPr kumimoji="0" lang="ko-KR" altLang="en-US" sz="1100" b="0" i="1" u="none" strike="noStrike" kern="0" cap="none" spc="0" normalizeH="0" baseline="0" noProof="0" dirty="0">
              <a:ln>
                <a:noFill/>
              </a:ln>
              <a:solidFill>
                <a:srgbClr val="000000"/>
              </a:solidFill>
              <a:effectLst/>
              <a:uLnTx/>
              <a:uFillTx/>
              <a:latin typeface="Cambria" panose="02040503050406030204" pitchFamily="18" charset="0"/>
              <a:ea typeface="맑은 고딕"/>
              <a:cs typeface="Times New Roman" panose="02020603050405020304" pitchFamily="18" charset="0"/>
            </a:endParaRPr>
          </a:p>
        </p:txBody>
      </p:sp>
      <p:pic>
        <p:nvPicPr>
          <p:cNvPr id="63" name="Picture 2" descr="E:\99.기타\08.Icon\people_icon_box-al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4378" y="1856616"/>
            <a:ext cx="708483" cy="458404"/>
          </a:xfrm>
          <a:prstGeom prst="rect">
            <a:avLst/>
          </a:prstGeom>
          <a:noFill/>
          <a:extLst>
            <a:ext uri="{909E8E84-426E-40DD-AFC4-6F175D3DCCD1}">
              <a14:hiddenFill xmlns:a14="http://schemas.microsoft.com/office/drawing/2010/main">
                <a:solidFill>
                  <a:srgbClr val="FFFFFF"/>
                </a:solidFill>
              </a14:hiddenFill>
            </a:ext>
          </a:extLst>
        </p:spPr>
      </p:pic>
      <p:sp>
        <p:nvSpPr>
          <p:cNvPr id="64" name="모서리가 둥근 직사각형 63"/>
          <p:cNvSpPr/>
          <p:nvPr/>
        </p:nvSpPr>
        <p:spPr>
          <a:xfrm>
            <a:off x="605555" y="2264255"/>
            <a:ext cx="667975" cy="213381"/>
          </a:xfrm>
          <a:prstGeom prst="roundRect">
            <a:avLst>
              <a:gd name="adj" fmla="val 50000"/>
            </a:avLst>
          </a:prstGeom>
          <a:solidFill>
            <a:sysClr val="window" lastClr="FFFFFF">
              <a:alpha val="73000"/>
            </a:sysClr>
          </a:solidFill>
          <a:ln>
            <a:noFill/>
          </a:ln>
        </p:spPr>
        <p:txBody>
          <a:bodyPr wrap="square" lIns="0" tIns="0" rIns="0" bIns="0" anchor="ctr">
            <a:noAutofit/>
          </a:bodyPr>
          <a:lstStyle/>
          <a:p>
            <a:pPr marL="0" marR="0" lvl="0" indent="0" algn="ctr" defTabSz="914400" rtl="0" eaLnBrk="0" fontAlgn="auto" latinLnBrk="0" hangingPunct="0">
              <a:lnSpc>
                <a:spcPct val="80000"/>
              </a:lnSpc>
              <a:spcBef>
                <a:spcPts val="0"/>
              </a:spcBef>
              <a:spcAft>
                <a:spcPts val="0"/>
              </a:spcAft>
              <a:buClr>
                <a:prstClr val="black"/>
              </a:buClr>
              <a:buSzPct val="90000"/>
              <a:buFont typeface="Wingdings" pitchFamily="2" charset="2"/>
              <a:buNone/>
              <a:tabLst/>
              <a:defRPr/>
            </a:pPr>
            <a:r>
              <a:rPr kumimoji="0" lang="en-US" altLang="ko-KR" sz="1100" b="0" i="1" u="none" strike="noStrike" kern="0" cap="none" spc="0" normalizeH="0" baseline="0" noProof="0" dirty="0">
                <a:ln>
                  <a:noFill/>
                </a:ln>
                <a:solidFill>
                  <a:srgbClr val="000000"/>
                </a:solidFill>
                <a:effectLst/>
                <a:uLnTx/>
                <a:uFillTx/>
                <a:latin typeface="Cambria" panose="02040503050406030204" pitchFamily="18" charset="0"/>
                <a:ea typeface="맑은 고딕"/>
                <a:cs typeface="Times New Roman" panose="02020603050405020304" pitchFamily="18" charset="0"/>
              </a:rPr>
              <a:t>Operator</a:t>
            </a:r>
            <a:endParaRPr kumimoji="0" lang="ko-KR" altLang="en-US" sz="1100" b="0" i="1" u="none" strike="noStrike" kern="0" cap="none" spc="0" normalizeH="0" baseline="0" noProof="0" dirty="0">
              <a:ln>
                <a:noFill/>
              </a:ln>
              <a:solidFill>
                <a:srgbClr val="000000"/>
              </a:solidFill>
              <a:effectLst/>
              <a:uLnTx/>
              <a:uFillTx/>
              <a:latin typeface="Cambria" panose="02040503050406030204" pitchFamily="18" charset="0"/>
              <a:ea typeface="맑은 고딕"/>
              <a:cs typeface="Times New Roman" panose="02020603050405020304" pitchFamily="18" charset="0"/>
            </a:endParaRPr>
          </a:p>
        </p:txBody>
      </p:sp>
      <p:pic>
        <p:nvPicPr>
          <p:cNvPr id="65" name="Picture 2" descr="E:\99.기타\08.Icon\people_icon_box-al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01473" y="1856616"/>
            <a:ext cx="708483" cy="458404"/>
          </a:xfrm>
          <a:prstGeom prst="rect">
            <a:avLst/>
          </a:prstGeom>
          <a:noFill/>
          <a:extLst>
            <a:ext uri="{909E8E84-426E-40DD-AFC4-6F175D3DCCD1}">
              <a14:hiddenFill xmlns:a14="http://schemas.microsoft.com/office/drawing/2010/main">
                <a:solidFill>
                  <a:srgbClr val="FFFFFF"/>
                </a:solidFill>
              </a14:hiddenFill>
            </a:ext>
          </a:extLst>
        </p:spPr>
      </p:pic>
      <p:sp>
        <p:nvSpPr>
          <p:cNvPr id="66" name="모서리가 둥근 직사각형 65"/>
          <p:cNvSpPr/>
          <p:nvPr/>
        </p:nvSpPr>
        <p:spPr>
          <a:xfrm>
            <a:off x="1532650" y="2264255"/>
            <a:ext cx="667975" cy="213381"/>
          </a:xfrm>
          <a:prstGeom prst="roundRect">
            <a:avLst>
              <a:gd name="adj" fmla="val 50000"/>
            </a:avLst>
          </a:prstGeom>
          <a:solidFill>
            <a:sysClr val="window" lastClr="FFFFFF">
              <a:alpha val="73000"/>
            </a:sysClr>
          </a:solidFill>
          <a:ln>
            <a:noFill/>
          </a:ln>
        </p:spPr>
        <p:txBody>
          <a:bodyPr wrap="square" lIns="0" tIns="0" rIns="0" bIns="0" anchor="ctr">
            <a:noAutofit/>
          </a:bodyPr>
          <a:lstStyle/>
          <a:p>
            <a:pPr marL="0" marR="0" lvl="0" indent="0" algn="ctr" defTabSz="914400" rtl="0" eaLnBrk="0" fontAlgn="auto" latinLnBrk="0" hangingPunct="0">
              <a:lnSpc>
                <a:spcPct val="80000"/>
              </a:lnSpc>
              <a:spcBef>
                <a:spcPts val="0"/>
              </a:spcBef>
              <a:spcAft>
                <a:spcPts val="0"/>
              </a:spcAft>
              <a:buClr>
                <a:prstClr val="black"/>
              </a:buClr>
              <a:buSzPct val="90000"/>
              <a:buFont typeface="Wingdings" pitchFamily="2" charset="2"/>
              <a:buNone/>
              <a:tabLst/>
              <a:defRPr/>
            </a:pPr>
            <a:r>
              <a:rPr kumimoji="0" lang="en-US" altLang="ko-KR" sz="1100" b="0" i="1" u="none" strike="noStrike" kern="0" cap="none" spc="0" normalizeH="0" baseline="0" noProof="0" dirty="0">
                <a:ln>
                  <a:noFill/>
                </a:ln>
                <a:solidFill>
                  <a:srgbClr val="000000"/>
                </a:solidFill>
                <a:effectLst/>
                <a:uLnTx/>
                <a:uFillTx/>
                <a:latin typeface="Cambria" panose="02040503050406030204" pitchFamily="18" charset="0"/>
                <a:ea typeface="맑은 고딕"/>
                <a:cs typeface="Times New Roman" panose="02020603050405020304" pitchFamily="18" charset="0"/>
              </a:rPr>
              <a:t>Operator</a:t>
            </a:r>
            <a:endParaRPr kumimoji="0" lang="ko-KR" altLang="en-US" sz="1100" b="0" i="1" u="none" strike="noStrike" kern="0" cap="none" spc="0" normalizeH="0" baseline="0" noProof="0" dirty="0">
              <a:ln>
                <a:noFill/>
              </a:ln>
              <a:solidFill>
                <a:srgbClr val="000000"/>
              </a:solidFill>
              <a:effectLst/>
              <a:uLnTx/>
              <a:uFillTx/>
              <a:latin typeface="Cambria" panose="02040503050406030204" pitchFamily="18" charset="0"/>
              <a:ea typeface="맑은 고딕"/>
              <a:cs typeface="Times New Roman" panose="02020603050405020304" pitchFamily="18" charset="0"/>
            </a:endParaRPr>
          </a:p>
        </p:txBody>
      </p:sp>
      <p:pic>
        <p:nvPicPr>
          <p:cNvPr id="67" name="Picture 2" descr="E:\99.기타\08.Icon\people_icon_box-al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28568" y="1856616"/>
            <a:ext cx="708483" cy="458404"/>
          </a:xfrm>
          <a:prstGeom prst="rect">
            <a:avLst/>
          </a:prstGeom>
          <a:noFill/>
          <a:extLst>
            <a:ext uri="{909E8E84-426E-40DD-AFC4-6F175D3DCCD1}">
              <a14:hiddenFill xmlns:a14="http://schemas.microsoft.com/office/drawing/2010/main">
                <a:solidFill>
                  <a:srgbClr val="FFFFFF"/>
                </a:solidFill>
              </a14:hiddenFill>
            </a:ext>
          </a:extLst>
        </p:spPr>
      </p:pic>
      <p:sp>
        <p:nvSpPr>
          <p:cNvPr id="68" name="모서리가 둥근 직사각형 67"/>
          <p:cNvSpPr/>
          <p:nvPr/>
        </p:nvSpPr>
        <p:spPr>
          <a:xfrm>
            <a:off x="2459745" y="2264255"/>
            <a:ext cx="667975" cy="213381"/>
          </a:xfrm>
          <a:prstGeom prst="roundRect">
            <a:avLst>
              <a:gd name="adj" fmla="val 50000"/>
            </a:avLst>
          </a:prstGeom>
          <a:solidFill>
            <a:sysClr val="window" lastClr="FFFFFF">
              <a:alpha val="73000"/>
            </a:sysClr>
          </a:solidFill>
          <a:ln>
            <a:noFill/>
          </a:ln>
        </p:spPr>
        <p:txBody>
          <a:bodyPr wrap="square" lIns="0" tIns="0" rIns="0" bIns="0" anchor="ctr">
            <a:noAutofit/>
          </a:bodyPr>
          <a:lstStyle/>
          <a:p>
            <a:pPr marL="0" marR="0" lvl="0" indent="0" algn="ctr" defTabSz="914400" rtl="0" eaLnBrk="0" fontAlgn="auto" latinLnBrk="0" hangingPunct="0">
              <a:lnSpc>
                <a:spcPct val="80000"/>
              </a:lnSpc>
              <a:spcBef>
                <a:spcPts val="0"/>
              </a:spcBef>
              <a:spcAft>
                <a:spcPts val="0"/>
              </a:spcAft>
              <a:buClr>
                <a:prstClr val="black"/>
              </a:buClr>
              <a:buSzPct val="90000"/>
              <a:buFont typeface="Wingdings" pitchFamily="2" charset="2"/>
              <a:buNone/>
              <a:tabLst/>
              <a:defRPr/>
            </a:pPr>
            <a:r>
              <a:rPr kumimoji="0" lang="en-US" altLang="ko-KR" sz="1100" b="0" i="1" u="none" strike="noStrike" kern="0" cap="none" spc="0" normalizeH="0" baseline="0" noProof="0" dirty="0">
                <a:ln>
                  <a:noFill/>
                </a:ln>
                <a:solidFill>
                  <a:srgbClr val="000000"/>
                </a:solidFill>
                <a:effectLst/>
                <a:uLnTx/>
                <a:uFillTx/>
                <a:latin typeface="Cambria" panose="02040503050406030204" pitchFamily="18" charset="0"/>
                <a:ea typeface="맑은 고딕"/>
                <a:cs typeface="Times New Roman" panose="02020603050405020304" pitchFamily="18" charset="0"/>
              </a:rPr>
              <a:t>Operator</a:t>
            </a:r>
            <a:endParaRPr kumimoji="0" lang="ko-KR" altLang="en-US" sz="1100" b="0" i="1" u="none" strike="noStrike" kern="0" cap="none" spc="0" normalizeH="0" baseline="0" noProof="0" dirty="0">
              <a:ln>
                <a:noFill/>
              </a:ln>
              <a:solidFill>
                <a:srgbClr val="000000"/>
              </a:solidFill>
              <a:effectLst/>
              <a:uLnTx/>
              <a:uFillTx/>
              <a:latin typeface="Cambria" panose="02040503050406030204" pitchFamily="18" charset="0"/>
              <a:ea typeface="맑은 고딕"/>
              <a:cs typeface="Times New Roman" panose="02020603050405020304" pitchFamily="18" charset="0"/>
            </a:endParaRPr>
          </a:p>
        </p:txBody>
      </p:sp>
      <p:pic>
        <p:nvPicPr>
          <p:cNvPr id="69" name="Picture 2" descr="E:\99.기타\08.Icon\people_icon_box-al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8228" y="1856616"/>
            <a:ext cx="708483" cy="458404"/>
          </a:xfrm>
          <a:prstGeom prst="rect">
            <a:avLst/>
          </a:prstGeom>
          <a:noFill/>
          <a:extLst>
            <a:ext uri="{909E8E84-426E-40DD-AFC4-6F175D3DCCD1}">
              <a14:hiddenFill xmlns:a14="http://schemas.microsoft.com/office/drawing/2010/main">
                <a:solidFill>
                  <a:srgbClr val="FFFFFF"/>
                </a:solidFill>
              </a14:hiddenFill>
            </a:ext>
          </a:extLst>
        </p:spPr>
      </p:pic>
      <p:sp>
        <p:nvSpPr>
          <p:cNvPr id="70" name="모서리가 둥근 직사각형 69"/>
          <p:cNvSpPr/>
          <p:nvPr/>
        </p:nvSpPr>
        <p:spPr>
          <a:xfrm>
            <a:off x="3199405" y="2264255"/>
            <a:ext cx="667975" cy="213381"/>
          </a:xfrm>
          <a:prstGeom prst="roundRect">
            <a:avLst>
              <a:gd name="adj" fmla="val 50000"/>
            </a:avLst>
          </a:prstGeom>
          <a:solidFill>
            <a:sysClr val="window" lastClr="FFFFFF">
              <a:alpha val="73000"/>
            </a:sysClr>
          </a:solidFill>
          <a:ln>
            <a:noFill/>
          </a:ln>
        </p:spPr>
        <p:txBody>
          <a:bodyPr wrap="square" lIns="0" tIns="0" rIns="0" bIns="0" anchor="ctr">
            <a:noAutofit/>
          </a:bodyPr>
          <a:lstStyle/>
          <a:p>
            <a:pPr marL="0" marR="0" lvl="0" indent="0" algn="ctr" defTabSz="914400" rtl="0" eaLnBrk="0" fontAlgn="auto" latinLnBrk="0" hangingPunct="0">
              <a:lnSpc>
                <a:spcPct val="80000"/>
              </a:lnSpc>
              <a:spcBef>
                <a:spcPts val="0"/>
              </a:spcBef>
              <a:spcAft>
                <a:spcPts val="0"/>
              </a:spcAft>
              <a:buClr>
                <a:prstClr val="black"/>
              </a:buClr>
              <a:buSzPct val="90000"/>
              <a:buFont typeface="Wingdings" pitchFamily="2" charset="2"/>
              <a:buNone/>
              <a:tabLst/>
              <a:defRPr/>
            </a:pPr>
            <a:r>
              <a:rPr kumimoji="0" lang="en-US" altLang="ko-KR" sz="1100" b="0" i="1" u="none" strike="noStrike" kern="0" cap="none" spc="0" normalizeH="0" baseline="0" noProof="0" dirty="0">
                <a:ln>
                  <a:noFill/>
                </a:ln>
                <a:solidFill>
                  <a:srgbClr val="000000"/>
                </a:solidFill>
                <a:effectLst/>
                <a:uLnTx/>
                <a:uFillTx/>
                <a:latin typeface="Cambria" panose="02040503050406030204" pitchFamily="18" charset="0"/>
                <a:ea typeface="맑은 고딕"/>
                <a:cs typeface="Times New Roman" panose="02020603050405020304" pitchFamily="18" charset="0"/>
              </a:rPr>
              <a:t>Operator</a:t>
            </a:r>
            <a:endParaRPr kumimoji="0" lang="ko-KR" altLang="en-US" sz="1100" b="0" i="1" u="none" strike="noStrike" kern="0" cap="none" spc="0" normalizeH="0" baseline="0" noProof="0" dirty="0">
              <a:ln>
                <a:noFill/>
              </a:ln>
              <a:solidFill>
                <a:srgbClr val="000000"/>
              </a:solidFill>
              <a:effectLst/>
              <a:uLnTx/>
              <a:uFillTx/>
              <a:latin typeface="Cambria" panose="02040503050406030204" pitchFamily="18" charset="0"/>
              <a:ea typeface="맑은 고딕"/>
              <a:cs typeface="Times New Roman" panose="02020603050405020304" pitchFamily="18" charset="0"/>
            </a:endParaRPr>
          </a:p>
        </p:txBody>
      </p:sp>
      <p:pic>
        <p:nvPicPr>
          <p:cNvPr id="71" name="Picture 2" descr="E:\99.기타\08.Icon\people_icon_box-al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09190" y="1856616"/>
            <a:ext cx="708483" cy="458404"/>
          </a:xfrm>
          <a:prstGeom prst="rect">
            <a:avLst/>
          </a:prstGeom>
          <a:noFill/>
          <a:extLst>
            <a:ext uri="{909E8E84-426E-40DD-AFC4-6F175D3DCCD1}">
              <a14:hiddenFill xmlns:a14="http://schemas.microsoft.com/office/drawing/2010/main">
                <a:solidFill>
                  <a:srgbClr val="FFFFFF"/>
                </a:solidFill>
              </a14:hiddenFill>
            </a:ext>
          </a:extLst>
        </p:spPr>
      </p:pic>
      <p:sp>
        <p:nvSpPr>
          <p:cNvPr id="72" name="모서리가 둥근 직사각형 71"/>
          <p:cNvSpPr/>
          <p:nvPr/>
        </p:nvSpPr>
        <p:spPr>
          <a:xfrm>
            <a:off x="4118599" y="2264255"/>
            <a:ext cx="667975" cy="213381"/>
          </a:xfrm>
          <a:prstGeom prst="roundRect">
            <a:avLst>
              <a:gd name="adj" fmla="val 50000"/>
            </a:avLst>
          </a:prstGeom>
          <a:solidFill>
            <a:sysClr val="window" lastClr="FFFFFF">
              <a:alpha val="73000"/>
            </a:sysClr>
          </a:solidFill>
          <a:ln>
            <a:noFill/>
          </a:ln>
        </p:spPr>
        <p:txBody>
          <a:bodyPr wrap="square" lIns="0" tIns="0" rIns="0" bIns="0" anchor="ctr">
            <a:noAutofit/>
          </a:bodyPr>
          <a:lstStyle/>
          <a:p>
            <a:pPr marL="0" marR="0" lvl="0" indent="0" algn="ctr" defTabSz="914400" rtl="0" eaLnBrk="0" fontAlgn="auto" latinLnBrk="0" hangingPunct="0">
              <a:lnSpc>
                <a:spcPct val="80000"/>
              </a:lnSpc>
              <a:spcBef>
                <a:spcPts val="0"/>
              </a:spcBef>
              <a:spcAft>
                <a:spcPts val="0"/>
              </a:spcAft>
              <a:buClr>
                <a:prstClr val="black"/>
              </a:buClr>
              <a:buSzPct val="90000"/>
              <a:buFont typeface="Wingdings" pitchFamily="2" charset="2"/>
              <a:buNone/>
              <a:tabLst/>
              <a:defRPr/>
            </a:pPr>
            <a:r>
              <a:rPr kumimoji="0" lang="en-US" altLang="ko-KR" sz="1100" b="0" i="1" u="none" strike="noStrike" kern="0" cap="none" spc="0" normalizeH="0" baseline="0" noProof="0" dirty="0">
                <a:ln>
                  <a:noFill/>
                </a:ln>
                <a:solidFill>
                  <a:srgbClr val="000000"/>
                </a:solidFill>
                <a:effectLst/>
                <a:uLnTx/>
                <a:uFillTx/>
                <a:latin typeface="Cambria" panose="02040503050406030204" pitchFamily="18" charset="0"/>
                <a:ea typeface="맑은 고딕"/>
                <a:cs typeface="Times New Roman" panose="02020603050405020304" pitchFamily="18" charset="0"/>
              </a:rPr>
              <a:t>Operator</a:t>
            </a:r>
            <a:endParaRPr kumimoji="0" lang="ko-KR" altLang="en-US" sz="1100" b="0" i="1" u="none" strike="noStrike" kern="0" cap="none" spc="0" normalizeH="0" baseline="0" noProof="0" dirty="0">
              <a:ln>
                <a:noFill/>
              </a:ln>
              <a:solidFill>
                <a:srgbClr val="000000"/>
              </a:solidFill>
              <a:effectLst/>
              <a:uLnTx/>
              <a:uFillTx/>
              <a:latin typeface="Cambria" panose="02040503050406030204" pitchFamily="18" charset="0"/>
              <a:ea typeface="맑은 고딕"/>
              <a:cs typeface="Times New Roman" panose="02020603050405020304" pitchFamily="18" charset="0"/>
            </a:endParaRPr>
          </a:p>
        </p:txBody>
      </p:sp>
      <p:cxnSp>
        <p:nvCxnSpPr>
          <p:cNvPr id="73" name="직선 화살표 연결선 72"/>
          <p:cNvCxnSpPr/>
          <p:nvPr/>
        </p:nvCxnSpPr>
        <p:spPr>
          <a:xfrm flipH="1">
            <a:off x="931086" y="2473438"/>
            <a:ext cx="8457" cy="256540"/>
          </a:xfrm>
          <a:prstGeom prst="straightConnector1">
            <a:avLst/>
          </a:prstGeom>
          <a:noFill/>
          <a:ln w="12700" cap="flat" cmpd="sng" algn="ctr">
            <a:solidFill>
              <a:sysClr val="windowText" lastClr="000000">
                <a:lumMod val="50000"/>
                <a:lumOff val="50000"/>
              </a:sysClr>
            </a:solidFill>
            <a:prstDash val="sysDash"/>
            <a:headEnd type="none"/>
            <a:tailEnd type="triangle"/>
          </a:ln>
          <a:effectLst/>
        </p:spPr>
      </p:cxnSp>
      <p:cxnSp>
        <p:nvCxnSpPr>
          <p:cNvPr id="74" name="직선 화살표 연결선 73"/>
          <p:cNvCxnSpPr/>
          <p:nvPr/>
        </p:nvCxnSpPr>
        <p:spPr>
          <a:xfrm flipH="1">
            <a:off x="1907121" y="2473438"/>
            <a:ext cx="8457" cy="256540"/>
          </a:xfrm>
          <a:prstGeom prst="straightConnector1">
            <a:avLst/>
          </a:prstGeom>
          <a:noFill/>
          <a:ln w="12700" cap="flat" cmpd="sng" algn="ctr">
            <a:solidFill>
              <a:sysClr val="windowText" lastClr="000000">
                <a:lumMod val="50000"/>
                <a:lumOff val="50000"/>
              </a:sysClr>
            </a:solidFill>
            <a:prstDash val="sysDash"/>
            <a:headEnd type="none"/>
            <a:tailEnd type="triangle"/>
          </a:ln>
          <a:effectLst/>
        </p:spPr>
      </p:cxnSp>
      <p:cxnSp>
        <p:nvCxnSpPr>
          <p:cNvPr id="75" name="직선 화살표 연결선 74"/>
          <p:cNvCxnSpPr/>
          <p:nvPr/>
        </p:nvCxnSpPr>
        <p:spPr>
          <a:xfrm flipH="1">
            <a:off x="2832763" y="2473438"/>
            <a:ext cx="8457" cy="256540"/>
          </a:xfrm>
          <a:prstGeom prst="straightConnector1">
            <a:avLst/>
          </a:prstGeom>
          <a:noFill/>
          <a:ln w="12700" cap="flat" cmpd="sng" algn="ctr">
            <a:solidFill>
              <a:sysClr val="windowText" lastClr="000000">
                <a:lumMod val="50000"/>
                <a:lumOff val="50000"/>
              </a:sysClr>
            </a:solidFill>
            <a:prstDash val="sysDash"/>
            <a:headEnd type="none"/>
            <a:tailEnd type="triangle"/>
          </a:ln>
          <a:effectLst/>
        </p:spPr>
      </p:cxnSp>
      <p:cxnSp>
        <p:nvCxnSpPr>
          <p:cNvPr id="76" name="직선 화살표 연결선 75"/>
          <p:cNvCxnSpPr/>
          <p:nvPr/>
        </p:nvCxnSpPr>
        <p:spPr>
          <a:xfrm flipH="1">
            <a:off x="3542685" y="2473438"/>
            <a:ext cx="8457" cy="256540"/>
          </a:xfrm>
          <a:prstGeom prst="straightConnector1">
            <a:avLst/>
          </a:prstGeom>
          <a:noFill/>
          <a:ln w="12700" cap="flat" cmpd="sng" algn="ctr">
            <a:solidFill>
              <a:sysClr val="windowText" lastClr="000000">
                <a:lumMod val="50000"/>
                <a:lumOff val="50000"/>
              </a:sysClr>
            </a:solidFill>
            <a:prstDash val="sysDash"/>
            <a:headEnd type="none"/>
            <a:tailEnd type="triangle"/>
          </a:ln>
          <a:effectLst/>
        </p:spPr>
      </p:cxnSp>
      <p:cxnSp>
        <p:nvCxnSpPr>
          <p:cNvPr id="77" name="직선 화살표 연결선 76"/>
          <p:cNvCxnSpPr/>
          <p:nvPr/>
        </p:nvCxnSpPr>
        <p:spPr>
          <a:xfrm flipH="1">
            <a:off x="4433206" y="2473438"/>
            <a:ext cx="8457" cy="256540"/>
          </a:xfrm>
          <a:prstGeom prst="straightConnector1">
            <a:avLst/>
          </a:prstGeom>
          <a:noFill/>
          <a:ln w="12700" cap="flat" cmpd="sng" algn="ctr">
            <a:solidFill>
              <a:sysClr val="windowText" lastClr="000000">
                <a:lumMod val="50000"/>
                <a:lumOff val="50000"/>
              </a:sysClr>
            </a:solidFill>
            <a:prstDash val="sysDash"/>
            <a:headEnd type="none"/>
            <a:tailEnd type="triangle"/>
          </a:ln>
          <a:effectLst/>
        </p:spPr>
      </p:cxnSp>
      <p:sp>
        <p:nvSpPr>
          <p:cNvPr id="78" name="직사각형 77"/>
          <p:cNvSpPr/>
          <p:nvPr/>
        </p:nvSpPr>
        <p:spPr>
          <a:xfrm>
            <a:off x="5755150" y="1717838"/>
            <a:ext cx="3855577" cy="3298339"/>
          </a:xfrm>
          <a:prstGeom prst="rect">
            <a:avLst/>
          </a:prstGeom>
        </p:spPr>
        <p:txBody>
          <a:bodyPr wrap="square">
            <a:spAutoFit/>
          </a:bodyPr>
          <a:lstStyle/>
          <a:p>
            <a:pPr marL="185738" marR="0" lvl="0" indent="-185738" algn="l" defTabSz="914400" rtl="0" eaLnBrk="1" fontAlgn="auto" latinLnBrk="0" hangingPunct="1">
              <a:lnSpc>
                <a:spcPct val="100000"/>
              </a:lnSpc>
              <a:spcBef>
                <a:spcPts val="600"/>
              </a:spcBef>
              <a:spcAft>
                <a:spcPts val="600"/>
              </a:spcAft>
              <a:buClrTx/>
              <a:buSzTx/>
              <a:buFont typeface="Wingdings" panose="05000000000000000000" pitchFamily="2" charset="2"/>
              <a:buChar char="§"/>
              <a:tabLst/>
              <a:defRPr/>
            </a:pPr>
            <a:r>
              <a:rPr kumimoji="0" lang="en-US" altLang="ko-KR" sz="1400" b="1"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Interoperability </a:t>
            </a:r>
          </a:p>
          <a:p>
            <a:pPr marL="174625" marR="0" lvl="0" indent="-174625" algn="l" defTabSz="914400" rtl="0" eaLnBrk="1" fontAlgn="auto" latinLnBrk="0" hangingPunct="1">
              <a:lnSpc>
                <a:spcPct val="100000"/>
              </a:lnSpc>
              <a:spcBef>
                <a:spcPts val="600"/>
              </a:spcBef>
              <a:spcAft>
                <a:spcPts val="600"/>
              </a:spcAft>
              <a:buClrTx/>
              <a:buSzTx/>
              <a:buFontTx/>
              <a:buNone/>
              <a:tabLst/>
              <a:defRPr/>
            </a:pPr>
            <a:r>
              <a:rPr kumimoji="0" lang="en-US" altLang="ko-KR" sz="1400" b="1"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 </a:t>
            </a:r>
            <a:r>
              <a:rPr kumimoji="0" lang="en-US" altLang="ko-KR"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 Cloud Provider</a:t>
            </a:r>
            <a:r>
              <a:rPr kumimoji="0" lang="ko-KR" altLang="en-US"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에서 제공하는 기반 환경과 무관하게 </a:t>
            </a:r>
            <a:r>
              <a:rPr kumimoji="0" lang="en-US" altLang="ko-KR"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Cloud Resource </a:t>
            </a:r>
            <a:r>
              <a:rPr kumimoji="0" lang="ko-KR" altLang="en-US"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활용</a:t>
            </a:r>
            <a:endParaRPr kumimoji="0" lang="en-US" altLang="ko-KR"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endParaRPr>
          </a:p>
          <a:p>
            <a:pPr marL="271463" marR="0" lvl="0" indent="-271463" algn="l" defTabSz="914400" rtl="0" eaLnBrk="1" fontAlgn="auto" latinLnBrk="0" hangingPunct="1">
              <a:lnSpc>
                <a:spcPct val="100000"/>
              </a:lnSpc>
              <a:spcBef>
                <a:spcPts val="400"/>
              </a:spcBef>
              <a:spcAft>
                <a:spcPts val="400"/>
              </a:spcAft>
              <a:buClrTx/>
              <a:buSzTx/>
              <a:buFontTx/>
              <a:buNone/>
              <a:tabLst/>
              <a:defRPr/>
            </a:pPr>
            <a:r>
              <a:rPr kumimoji="0" lang="en-US" altLang="ko-KR"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 ※ Infra </a:t>
            </a:r>
            <a:r>
              <a:rPr kumimoji="0" lang="ko-KR" altLang="en-US"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관리</a:t>
            </a:r>
            <a:r>
              <a:rPr kumimoji="0" lang="en-US" altLang="ko-KR"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a:t>
            </a:r>
            <a:r>
              <a:rPr kumimoji="0" lang="ko-KR" altLang="en-US"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확장을 위한 </a:t>
            </a:r>
            <a:r>
              <a:rPr kumimoji="0" lang="en-US" altLang="ko-KR"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Admin Cost </a:t>
            </a:r>
            <a:r>
              <a:rPr kumimoji="0" lang="ko-KR" altLang="en-US"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증가</a:t>
            </a:r>
            <a:endParaRPr kumimoji="0" lang="en-US" altLang="ko-KR"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endParaRPr>
          </a:p>
          <a:p>
            <a:pPr marL="185738" marR="0" lvl="0" indent="-185738" algn="l" defTabSz="914400" rtl="0" eaLnBrk="1" fontAlgn="auto" latinLnBrk="0" hangingPunct="1">
              <a:lnSpc>
                <a:spcPct val="100000"/>
              </a:lnSpc>
              <a:spcBef>
                <a:spcPts val="1200"/>
              </a:spcBef>
              <a:spcAft>
                <a:spcPts val="600"/>
              </a:spcAft>
              <a:buClrTx/>
              <a:buSzTx/>
              <a:buFont typeface="Wingdings" panose="05000000000000000000" pitchFamily="2" charset="2"/>
              <a:buChar char="§"/>
              <a:tabLst/>
              <a:defRPr/>
            </a:pPr>
            <a:r>
              <a:rPr kumimoji="0" lang="en-US" altLang="ko-KR" sz="1400" b="1"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Cloud Abstraction, Portability</a:t>
            </a:r>
          </a:p>
          <a:p>
            <a:pPr marL="0" marR="0" lvl="0" indent="0" algn="l" defTabSz="914400" rtl="0" eaLnBrk="1" fontAlgn="auto" latinLnBrk="0" hangingPunct="1">
              <a:lnSpc>
                <a:spcPct val="100000"/>
              </a:lnSpc>
              <a:spcBef>
                <a:spcPts val="400"/>
              </a:spcBef>
              <a:spcAft>
                <a:spcPts val="400"/>
              </a:spcAft>
              <a:buClrTx/>
              <a:buSzTx/>
              <a:buFontTx/>
              <a:buNone/>
              <a:tabLst/>
              <a:defRPr/>
            </a:pPr>
            <a:r>
              <a:rPr kumimoji="0" lang="en-US" altLang="ko-KR"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 - Multi-Cloud/On-Premise </a:t>
            </a:r>
            <a:r>
              <a:rPr kumimoji="0" lang="ko-KR" altLang="en-US"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환경의 동일 배포</a:t>
            </a:r>
            <a:endParaRPr kumimoji="0" lang="en-US" altLang="ko-KR"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endParaRPr>
          </a:p>
          <a:p>
            <a:pPr marL="0" marR="0" lvl="0" indent="0" algn="l" defTabSz="914400" rtl="0" eaLnBrk="1" fontAlgn="auto" latinLnBrk="0" hangingPunct="1">
              <a:lnSpc>
                <a:spcPct val="100000"/>
              </a:lnSpc>
              <a:spcBef>
                <a:spcPts val="400"/>
              </a:spcBef>
              <a:spcAft>
                <a:spcPts val="400"/>
              </a:spcAft>
              <a:buClrTx/>
              <a:buSzTx/>
              <a:buFontTx/>
              <a:buNone/>
              <a:tabLst/>
              <a:defRPr/>
            </a:pPr>
            <a:r>
              <a:rPr kumimoji="0" lang="en-US" altLang="ko-KR"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 - Application</a:t>
            </a:r>
            <a:r>
              <a:rPr kumimoji="0" lang="ko-KR" altLang="en-US"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이 쉽게 다른 환경으로 이동</a:t>
            </a:r>
            <a:endParaRPr kumimoji="0" lang="en-US" altLang="ko-KR"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endParaRPr>
          </a:p>
          <a:p>
            <a:pPr marL="185738" marR="0" lvl="0" indent="-185738" algn="l" defTabSz="914400" rtl="0" eaLnBrk="1" fontAlgn="auto" latinLnBrk="0" hangingPunct="1">
              <a:lnSpc>
                <a:spcPct val="100000"/>
              </a:lnSpc>
              <a:spcBef>
                <a:spcPts val="1200"/>
              </a:spcBef>
              <a:spcAft>
                <a:spcPts val="600"/>
              </a:spcAft>
              <a:buClrTx/>
              <a:buSzTx/>
              <a:buFont typeface="Wingdings" panose="05000000000000000000" pitchFamily="2" charset="2"/>
              <a:buChar char="§"/>
              <a:tabLst/>
              <a:defRPr/>
            </a:pPr>
            <a:r>
              <a:rPr kumimoji="0" lang="en-US" altLang="ko-KR" sz="1400" b="1"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Consistent/Centralized control</a:t>
            </a:r>
          </a:p>
          <a:p>
            <a:pPr marL="174625" marR="0" lvl="0" indent="-174625" algn="l" defTabSz="914400" rtl="0" eaLnBrk="1" fontAlgn="auto" latinLnBrk="0" hangingPunct="1">
              <a:lnSpc>
                <a:spcPct val="100000"/>
              </a:lnSpc>
              <a:spcBef>
                <a:spcPts val="400"/>
              </a:spcBef>
              <a:spcAft>
                <a:spcPts val="400"/>
              </a:spcAft>
              <a:buClrTx/>
              <a:buSzTx/>
              <a:buFontTx/>
              <a:buNone/>
              <a:tabLst/>
              <a:defRPr/>
            </a:pPr>
            <a:r>
              <a:rPr kumimoji="0" lang="en-US" altLang="ko-KR"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 - Single View</a:t>
            </a:r>
            <a:r>
              <a:rPr kumimoji="0" lang="ko-KR" altLang="en-US"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를 통한 </a:t>
            </a:r>
            <a:r>
              <a:rPr kumimoji="0" lang="en-US" altLang="ko-KR"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Cloud Inventory </a:t>
            </a:r>
            <a:r>
              <a:rPr kumimoji="0" lang="ko-KR" altLang="en-US"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관리</a:t>
            </a:r>
            <a:r>
              <a:rPr kumimoji="0" lang="en-US" altLang="ko-KR"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 Application Monitoring/Tracing</a:t>
            </a:r>
          </a:p>
        </p:txBody>
      </p:sp>
      <p:sp>
        <p:nvSpPr>
          <p:cNvPr id="79" name="Subtitle 2">
            <a:extLst>
              <a:ext uri="{FF2B5EF4-FFF2-40B4-BE49-F238E27FC236}">
                <a16:creationId xmlns:a16="http://schemas.microsoft.com/office/drawing/2014/main" id="{ADE19423-5BCF-164E-B5E8-475F8D286027}"/>
              </a:ext>
            </a:extLst>
          </p:cNvPr>
          <p:cNvSpPr txBox="1">
            <a:spLocks/>
          </p:cNvSpPr>
          <p:nvPr/>
        </p:nvSpPr>
        <p:spPr>
          <a:xfrm>
            <a:off x="200472" y="1196752"/>
            <a:ext cx="5528814" cy="292388"/>
          </a:xfrm>
          <a:prstGeom prst="rect">
            <a:avLst/>
          </a:prstGeom>
          <a:noFill/>
        </p:spPr>
        <p:txBody>
          <a:bodyPr wrap="square" lIns="45720" tIns="22860" rIns="45720" bIns="22860" rtlCol="0" anchor="ctr" anchorCtr="0">
            <a:spAutoFit/>
            <a:scene3d>
              <a:camera prst="orthographicFront"/>
              <a:lightRig rig="threePt" dir="t"/>
            </a:scene3d>
            <a:sp3d>
              <a:bevelT w="1270"/>
            </a:sp3d>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a:buNone/>
              <a:tabLst/>
              <a:defRPr/>
            </a:pPr>
            <a:r>
              <a:rPr kumimoji="0" lang="en-US" altLang="ko-KR" sz="1600" b="1" i="0" u="none" strike="noStrike" kern="1200" cap="none" spc="0" normalizeH="0" baseline="0" noProof="0" dirty="0">
                <a:ln>
                  <a:noFill/>
                </a:ln>
                <a:solidFill>
                  <a:srgbClr val="007AC4"/>
                </a:solidFill>
                <a:effectLst/>
                <a:uLnTx/>
                <a:uFillTx/>
                <a:latin typeface="나눔스퀘어 ExtraBold" panose="020B0600000101010101" pitchFamily="50" charset="-127"/>
                <a:ea typeface="나눔스퀘어 ExtraBold" panose="020B0600000101010101" pitchFamily="50" charset="-127"/>
                <a:cs typeface="Lato Black" charset="0"/>
              </a:rPr>
              <a:t>“Single Cloud </a:t>
            </a:r>
            <a:r>
              <a:rPr kumimoji="0" lang="en-US" altLang="ko-KR" sz="1600" b="1" i="0" u="none" strike="noStrike" kern="1200" cap="none" spc="0" normalizeH="0" baseline="0" noProof="0" dirty="0">
                <a:ln>
                  <a:noFill/>
                </a:ln>
                <a:solidFill>
                  <a:srgbClr val="007AC4"/>
                </a:solidFill>
                <a:effectLst/>
                <a:uLnTx/>
                <a:uFillTx/>
                <a:latin typeface="나눔스퀘어 ExtraBold" panose="020B0600000101010101" pitchFamily="50" charset="-127"/>
                <a:ea typeface="나눔스퀘어 ExtraBold" panose="020B0600000101010101" pitchFamily="50" charset="-127"/>
                <a:cs typeface="Lato Black" charset="0"/>
                <a:sym typeface="Wingdings" panose="05000000000000000000" pitchFamily="2" charset="2"/>
              </a:rPr>
              <a:t> Multiple Cloud (w/On-Premise)”</a:t>
            </a:r>
            <a:endParaRPr kumimoji="0" lang="en-US" altLang="ko-KR" sz="1600" b="1" i="0" u="none" strike="noStrike" kern="1200" cap="none" spc="0" normalizeH="0" baseline="0" noProof="0" dirty="0">
              <a:ln>
                <a:noFill/>
              </a:ln>
              <a:solidFill>
                <a:srgbClr val="007AC4"/>
              </a:solidFill>
              <a:effectLst/>
              <a:uLnTx/>
              <a:uFillTx/>
              <a:latin typeface="나눔스퀘어 ExtraBold" panose="020B0600000101010101" pitchFamily="50" charset="-127"/>
              <a:ea typeface="나눔스퀘어 ExtraBold" panose="020B0600000101010101" pitchFamily="50" charset="-127"/>
              <a:cs typeface="Lato Black" charset="0"/>
            </a:endParaRPr>
          </a:p>
        </p:txBody>
      </p:sp>
      <p:sp>
        <p:nvSpPr>
          <p:cNvPr id="80" name="이등변 삼각형 9">
            <a:extLst>
              <a:ext uri="{FF2B5EF4-FFF2-40B4-BE49-F238E27FC236}">
                <a16:creationId xmlns:a16="http://schemas.microsoft.com/office/drawing/2014/main" id="{E19BA6E4-EABE-F04D-B5AA-AAB3CB0195EB}"/>
              </a:ext>
            </a:extLst>
          </p:cNvPr>
          <p:cNvSpPr/>
          <p:nvPr/>
        </p:nvSpPr>
        <p:spPr>
          <a:xfrm rot="5400000">
            <a:off x="3524263" y="3582274"/>
            <a:ext cx="4104000" cy="45719"/>
          </a:xfrm>
          <a:prstGeom prst="triangle">
            <a:avLst/>
          </a:prstGeom>
          <a:solidFill>
            <a:sysClr val="window" lastClr="FFFFFF">
              <a:lumMod val="85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Times New Roman"/>
              <a:ea typeface="맑은 고딕"/>
              <a:cs typeface="+mn-cs"/>
            </a:endParaRPr>
          </a:p>
        </p:txBody>
      </p:sp>
      <p:pic>
        <p:nvPicPr>
          <p:cNvPr id="81" name="Picture 4" descr="\\Client\C$\Users\chambab\Downloads\SKhy\Server-128.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98022" y="2857751"/>
            <a:ext cx="479885" cy="380411"/>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descr="\\Client\C$\Users\chambab\Downloads\SKhy\Server-128.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58361" y="2845279"/>
            <a:ext cx="479885" cy="380411"/>
          </a:xfrm>
          <a:prstGeom prst="rect">
            <a:avLst/>
          </a:prstGeom>
          <a:noFill/>
          <a:extLst>
            <a:ext uri="{909E8E84-426E-40DD-AFC4-6F175D3DCCD1}">
              <a14:hiddenFill xmlns:a14="http://schemas.microsoft.com/office/drawing/2010/main">
                <a:solidFill>
                  <a:srgbClr val="FFFFFF"/>
                </a:solidFill>
              </a14:hiddenFill>
            </a:ext>
          </a:extLst>
        </p:spPr>
      </p:pic>
      <p:pic>
        <p:nvPicPr>
          <p:cNvPr id="83" name="그림 82"/>
          <p:cNvPicPr>
            <a:picLocks noChangeAspect="1"/>
          </p:cNvPicPr>
          <p:nvPr/>
        </p:nvPicPr>
        <p:blipFill rotWithShape="1">
          <a:blip r:embed="rId10"/>
          <a:srcRect l="30555" t="31981" r="30318" b="28893"/>
          <a:stretch/>
        </p:blipFill>
        <p:spPr>
          <a:xfrm>
            <a:off x="4181573" y="3289650"/>
            <a:ext cx="605001" cy="591977"/>
          </a:xfrm>
          <a:prstGeom prst="ellipse">
            <a:avLst/>
          </a:prstGeom>
        </p:spPr>
      </p:pic>
      <p:sp>
        <p:nvSpPr>
          <p:cNvPr id="84" name="모서리가 둥근 직사각형 83"/>
          <p:cNvSpPr/>
          <p:nvPr/>
        </p:nvSpPr>
        <p:spPr>
          <a:xfrm>
            <a:off x="4017851" y="3662121"/>
            <a:ext cx="1008189" cy="320105"/>
          </a:xfrm>
          <a:prstGeom prst="roundRect">
            <a:avLst>
              <a:gd name="adj" fmla="val 50000"/>
            </a:avLst>
          </a:prstGeom>
          <a:solidFill>
            <a:sysClr val="window" lastClr="FFFFFF">
              <a:alpha val="73000"/>
            </a:sysClr>
          </a:solidFill>
          <a:ln>
            <a:noFill/>
          </a:ln>
        </p:spPr>
        <p:txBody>
          <a:bodyPr wrap="square" lIns="0" tIns="0" rIns="0" bIns="0" anchor="ctr">
            <a:noAutofit/>
          </a:bodyPr>
          <a:lstStyle/>
          <a:p>
            <a:pPr marL="0" marR="0" lvl="0" indent="0" algn="ctr" defTabSz="914400" rtl="0" eaLnBrk="0" fontAlgn="auto" latinLnBrk="0" hangingPunct="0">
              <a:lnSpc>
                <a:spcPct val="80000"/>
              </a:lnSpc>
              <a:spcBef>
                <a:spcPts val="0"/>
              </a:spcBef>
              <a:spcAft>
                <a:spcPts val="0"/>
              </a:spcAft>
              <a:buClr>
                <a:prstClr val="black"/>
              </a:buClr>
              <a:buSzPct val="90000"/>
              <a:buFont typeface="Wingdings" pitchFamily="2" charset="2"/>
              <a:buNone/>
              <a:tabLst/>
              <a:defRPr/>
            </a:pPr>
            <a:r>
              <a:rPr kumimoji="0" lang="en-US" altLang="ko-KR" sz="1100" b="1" i="1" u="none" strike="noStrike" kern="0" cap="none" spc="0" normalizeH="0" baseline="0" noProof="0" dirty="0">
                <a:ln>
                  <a:noFill/>
                </a:ln>
                <a:solidFill>
                  <a:srgbClr val="000000"/>
                </a:solidFill>
                <a:effectLst/>
                <a:uLnTx/>
                <a:uFillTx/>
                <a:latin typeface="Cambria" panose="02040503050406030204" pitchFamily="18" charset="0"/>
                <a:ea typeface="맑은 고딕"/>
                <a:cs typeface="Times New Roman" panose="02020603050405020304" pitchFamily="18" charset="0"/>
              </a:rPr>
              <a:t>On-Premise</a:t>
            </a:r>
            <a:endParaRPr kumimoji="0" lang="ko-KR" altLang="en-US" sz="1100" b="1" i="1" u="none" strike="noStrike" kern="0" cap="none" spc="0" normalizeH="0" baseline="0" noProof="0" dirty="0">
              <a:ln>
                <a:noFill/>
              </a:ln>
              <a:solidFill>
                <a:srgbClr val="000000"/>
              </a:solidFill>
              <a:effectLst/>
              <a:uLnTx/>
              <a:uFillTx/>
              <a:latin typeface="Cambria" panose="02040503050406030204" pitchFamily="18" charset="0"/>
              <a:ea typeface="맑은 고딕"/>
              <a:cs typeface="Times New Roman" panose="02020603050405020304" pitchFamily="18" charset="0"/>
            </a:endParaRPr>
          </a:p>
        </p:txBody>
      </p:sp>
      <p:sp>
        <p:nvSpPr>
          <p:cNvPr id="2" name="제목 1"/>
          <p:cNvSpPr>
            <a:spLocks noGrp="1"/>
          </p:cNvSpPr>
          <p:nvPr>
            <p:ph type="title"/>
          </p:nvPr>
        </p:nvSpPr>
        <p:spPr/>
        <p:txBody>
          <a:bodyPr/>
          <a:lstStyle/>
          <a:p>
            <a:r>
              <a:rPr lang="en-US" altLang="ko-KR" dirty="0"/>
              <a:t>Cloud Architecture - Multiple</a:t>
            </a:r>
            <a:endParaRPr lang="ko-KR" altLang="en-US" dirty="0"/>
          </a:p>
        </p:txBody>
      </p:sp>
    </p:spTree>
    <p:extLst>
      <p:ext uri="{BB962C8B-B14F-4D97-AF65-F5344CB8AC3E}">
        <p14:creationId xmlns:p14="http://schemas.microsoft.com/office/powerpoint/2010/main" val="242700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500"/>
                                        <p:tgtEl>
                                          <p:spTgt spid="66"/>
                                        </p:tgtEl>
                                      </p:cBhvr>
                                    </p:animEffect>
                                  </p:childTnLst>
                                </p:cTn>
                              </p:par>
                              <p:par>
                                <p:cTn id="17" presetID="10"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par>
                                <p:cTn id="23" presetID="10"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par>
                                <p:cTn id="26" presetID="10" presetClass="entr" presetSubtype="0" fill="hold" nodeType="withEffect">
                                  <p:stCondLst>
                                    <p:cond delay="0"/>
                                  </p:stCondLst>
                                  <p:childTnLst>
                                    <p:set>
                                      <p:cBhvr>
                                        <p:cTn id="27" dur="1" fill="hold">
                                          <p:stCondLst>
                                            <p:cond delay="0"/>
                                          </p:stCondLst>
                                        </p:cTn>
                                        <p:tgtEl>
                                          <p:spTgt spid="74"/>
                                        </p:tgtEl>
                                        <p:attrNameLst>
                                          <p:attrName>style.visibility</p:attrName>
                                        </p:attrNameLst>
                                      </p:cBhvr>
                                      <p:to>
                                        <p:strVal val="visible"/>
                                      </p:to>
                                    </p:set>
                                    <p:animEffect transition="in" filter="fade">
                                      <p:cBhvr>
                                        <p:cTn id="28" dur="500"/>
                                        <p:tgtEl>
                                          <p:spTgt spid="74"/>
                                        </p:tgtEl>
                                      </p:cBhvr>
                                    </p:animEffect>
                                  </p:childTnLst>
                                </p:cTn>
                              </p:par>
                              <p:par>
                                <p:cTn id="29" presetID="10" presetClass="entr" presetSubtype="0"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500"/>
                                        <p:tgtEl>
                                          <p:spTgt spid="7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9"/>
                                        </p:tgtEl>
                                        <p:attrNameLst>
                                          <p:attrName>style.visibility</p:attrName>
                                        </p:attrNameLst>
                                      </p:cBhvr>
                                      <p:to>
                                        <p:strVal val="visible"/>
                                      </p:to>
                                    </p:set>
                                    <p:animEffect transition="in" filter="fade">
                                      <p:cBhvr>
                                        <p:cTn id="36" dur="500"/>
                                        <p:tgtEl>
                                          <p:spTgt spid="6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fade">
                                      <p:cBhvr>
                                        <p:cTn id="39" dur="500"/>
                                        <p:tgtEl>
                                          <p:spTgt spid="70"/>
                                        </p:tgtEl>
                                      </p:cBhvr>
                                    </p:animEffect>
                                  </p:childTnLst>
                                </p:cTn>
                              </p:par>
                              <p:par>
                                <p:cTn id="40" presetID="10" presetClass="entr" presetSubtype="0" fill="hold" nodeType="with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fade">
                                      <p:cBhvr>
                                        <p:cTn id="42" dur="500"/>
                                        <p:tgtEl>
                                          <p:spTgt spid="7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fade">
                                      <p:cBhvr>
                                        <p:cTn id="45" dur="500"/>
                                        <p:tgtEl>
                                          <p:spTgt spid="72"/>
                                        </p:tgtEl>
                                      </p:cBhvr>
                                    </p:animEffect>
                                  </p:childTnLst>
                                </p:cTn>
                              </p:par>
                              <p:par>
                                <p:cTn id="46" presetID="10" presetClass="entr" presetSubtype="0" fill="hold" nodeType="withEffect">
                                  <p:stCondLst>
                                    <p:cond delay="0"/>
                                  </p:stCondLst>
                                  <p:childTnLst>
                                    <p:set>
                                      <p:cBhvr>
                                        <p:cTn id="47" dur="1" fill="hold">
                                          <p:stCondLst>
                                            <p:cond delay="0"/>
                                          </p:stCondLst>
                                        </p:cTn>
                                        <p:tgtEl>
                                          <p:spTgt spid="76"/>
                                        </p:tgtEl>
                                        <p:attrNameLst>
                                          <p:attrName>style.visibility</p:attrName>
                                        </p:attrNameLst>
                                      </p:cBhvr>
                                      <p:to>
                                        <p:strVal val="visible"/>
                                      </p:to>
                                    </p:set>
                                    <p:animEffect transition="in" filter="fade">
                                      <p:cBhvr>
                                        <p:cTn id="48" dur="500"/>
                                        <p:tgtEl>
                                          <p:spTgt spid="76"/>
                                        </p:tgtEl>
                                      </p:cBhvr>
                                    </p:animEffect>
                                  </p:childTnLst>
                                </p:cTn>
                              </p:par>
                              <p:par>
                                <p:cTn id="49" presetID="10" presetClass="entr" presetSubtype="0" fill="hold" nodeType="with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fade">
                                      <p:cBhvr>
                                        <p:cTn id="51"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6" grpId="0" animBg="1"/>
      <p:bldP spid="68" grpId="0" animBg="1"/>
      <p:bldP spid="70" grpId="0" animBg="1"/>
      <p:bldP spid="7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그림 84"/>
          <p:cNvPicPr>
            <a:picLocks noChangeAspect="1"/>
          </p:cNvPicPr>
          <p:nvPr/>
        </p:nvPicPr>
        <p:blipFill rotWithShape="1">
          <a:blip r:embed="rId3" cstate="print">
            <a:extLst>
              <a:ext uri="{28A0092B-C50C-407E-A947-70E740481C1C}">
                <a14:useLocalDpi xmlns:a14="http://schemas.microsoft.com/office/drawing/2010/main" val="0"/>
              </a:ext>
            </a:extLst>
          </a:blip>
          <a:srcRect l="11227" t="13261" r="8406" b="3760"/>
          <a:stretch/>
        </p:blipFill>
        <p:spPr>
          <a:xfrm>
            <a:off x="420093" y="2406783"/>
            <a:ext cx="2360480" cy="2254499"/>
          </a:xfrm>
          <a:prstGeom prst="rect">
            <a:avLst/>
          </a:prstGeom>
        </p:spPr>
      </p:pic>
      <p:sp>
        <p:nvSpPr>
          <p:cNvPr id="86" name="직사각형 85"/>
          <p:cNvSpPr/>
          <p:nvPr/>
        </p:nvSpPr>
        <p:spPr>
          <a:xfrm>
            <a:off x="3008784" y="2089911"/>
            <a:ext cx="3024336" cy="2000548"/>
          </a:xfrm>
          <a:prstGeom prst="rect">
            <a:avLst/>
          </a:prstGeom>
        </p:spPr>
        <p:txBody>
          <a:bodyPr wrap="square">
            <a:spAutoFit/>
          </a:bodyPr>
          <a:lstStyle/>
          <a:p>
            <a:pPr marL="185738" marR="0" lvl="0" indent="-185738" algn="l" defTabSz="914400" rtl="0" eaLnBrk="1" fontAlgn="auto" latinLnBrk="0" hangingPunct="1">
              <a:lnSpc>
                <a:spcPct val="100000"/>
              </a:lnSpc>
              <a:spcBef>
                <a:spcPts val="600"/>
              </a:spcBef>
              <a:spcAft>
                <a:spcPts val="600"/>
              </a:spcAft>
              <a:buClrTx/>
              <a:buSzTx/>
              <a:buFont typeface="Wingdings" panose="05000000000000000000" pitchFamily="2" charset="2"/>
              <a:buChar char="§"/>
              <a:tabLst/>
              <a:defRPr/>
            </a:pPr>
            <a:r>
              <a:rPr kumimoji="0" lang="en-US" altLang="ko-KR" sz="1400" b="1"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Maximize change </a:t>
            </a:r>
          </a:p>
          <a:p>
            <a:pPr marL="174625" marR="0" lvl="0" indent="-174625" algn="l" defTabSz="914400" rtl="0" eaLnBrk="1" fontAlgn="auto" latinLnBrk="0" hangingPunct="1">
              <a:lnSpc>
                <a:spcPct val="100000"/>
              </a:lnSpc>
              <a:spcBef>
                <a:spcPts val="600"/>
              </a:spcBef>
              <a:spcAft>
                <a:spcPts val="600"/>
              </a:spcAft>
              <a:buClrTx/>
              <a:buSzTx/>
              <a:buFontTx/>
              <a:buNone/>
              <a:tabLst/>
              <a:defRPr/>
            </a:pPr>
            <a:r>
              <a:rPr kumimoji="0" lang="en-US" altLang="ko-KR" sz="1400" b="1"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 </a:t>
            </a:r>
            <a:r>
              <a:rPr kumimoji="0" lang="en-US" altLang="ko-KR"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“Manager</a:t>
            </a:r>
            <a:r>
              <a:rPr kumimoji="0" lang="ko-KR" altLang="en-US"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는 빠른 개발과 변경을 요구합니다</a:t>
            </a:r>
            <a:r>
              <a:rPr kumimoji="0" lang="en-US" altLang="ko-KR"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a:t>
            </a:r>
          </a:p>
          <a:p>
            <a:pPr marL="271463" marR="0" lvl="0" indent="-271463" algn="l" defTabSz="914400" rtl="0" eaLnBrk="1" fontAlgn="auto" latinLnBrk="0" hangingPunct="1">
              <a:lnSpc>
                <a:spcPct val="100000"/>
              </a:lnSpc>
              <a:spcBef>
                <a:spcPts val="400"/>
              </a:spcBef>
              <a:spcAft>
                <a:spcPts val="400"/>
              </a:spcAft>
              <a:buClrTx/>
              <a:buSzTx/>
              <a:buFontTx/>
              <a:buNone/>
              <a:tabLst/>
              <a:defRPr/>
            </a:pPr>
            <a:r>
              <a:rPr kumimoji="0" lang="en-US" altLang="ko-KR"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 “</a:t>
            </a:r>
            <a:r>
              <a:rPr kumimoji="0" lang="ko-KR" altLang="en-US"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수시로 배포 할 수 있는 체계</a:t>
            </a:r>
            <a:r>
              <a:rPr kumimoji="0" lang="en-US" altLang="ko-KR"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a:t>
            </a:r>
          </a:p>
          <a:p>
            <a:pPr marL="185738" marR="0" lvl="0" indent="-185738" algn="l" defTabSz="914400" rtl="0" eaLnBrk="1" fontAlgn="auto" latinLnBrk="0" hangingPunct="1">
              <a:lnSpc>
                <a:spcPct val="100000"/>
              </a:lnSpc>
              <a:spcBef>
                <a:spcPts val="1200"/>
              </a:spcBef>
              <a:spcAft>
                <a:spcPts val="600"/>
              </a:spcAft>
              <a:buClrTx/>
              <a:buSzTx/>
              <a:buFont typeface="Wingdings" panose="05000000000000000000" pitchFamily="2" charset="2"/>
              <a:buChar char="§"/>
              <a:tabLst/>
              <a:defRPr/>
            </a:pPr>
            <a:r>
              <a:rPr kumimoji="0" lang="ko-KR" altLang="en-US" sz="1400" b="1"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다양한 </a:t>
            </a:r>
            <a:r>
              <a:rPr kumimoji="0" lang="en-US" altLang="ko-KR" sz="1400" b="1"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Eco-System, Open Source</a:t>
            </a:r>
          </a:p>
          <a:p>
            <a:pPr marL="0" marR="0" lvl="0" indent="0" algn="l" defTabSz="914400" rtl="0" eaLnBrk="1" fontAlgn="auto" latinLnBrk="0" hangingPunct="1">
              <a:lnSpc>
                <a:spcPct val="100000"/>
              </a:lnSpc>
              <a:spcBef>
                <a:spcPts val="400"/>
              </a:spcBef>
              <a:spcAft>
                <a:spcPts val="400"/>
              </a:spcAft>
              <a:buClrTx/>
              <a:buSzTx/>
              <a:buFontTx/>
              <a:buNone/>
              <a:tabLst/>
              <a:defRPr/>
            </a:pPr>
            <a:r>
              <a:rPr kumimoji="0" lang="en-US" altLang="ko-KR"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 - </a:t>
            </a:r>
            <a:r>
              <a:rPr kumimoji="0" lang="ko-KR" altLang="en-US"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유연한 변경과 새로운 변화 추구</a:t>
            </a:r>
            <a:endParaRPr kumimoji="0" lang="en-US" altLang="ko-KR"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endParaRPr>
          </a:p>
        </p:txBody>
      </p:sp>
      <p:sp>
        <p:nvSpPr>
          <p:cNvPr id="87" name="직사각형 86"/>
          <p:cNvSpPr/>
          <p:nvPr/>
        </p:nvSpPr>
        <p:spPr>
          <a:xfrm>
            <a:off x="6565360" y="2089911"/>
            <a:ext cx="3093609" cy="2000548"/>
          </a:xfrm>
          <a:prstGeom prst="rect">
            <a:avLst/>
          </a:prstGeom>
        </p:spPr>
        <p:txBody>
          <a:bodyPr wrap="square">
            <a:spAutoFit/>
          </a:bodyPr>
          <a:lstStyle/>
          <a:p>
            <a:pPr marL="185738" marR="0" lvl="0" indent="-185738" algn="l" defTabSz="914400" rtl="0" eaLnBrk="1" fontAlgn="auto" latinLnBrk="0" hangingPunct="1">
              <a:lnSpc>
                <a:spcPct val="100000"/>
              </a:lnSpc>
              <a:spcBef>
                <a:spcPts val="600"/>
              </a:spcBef>
              <a:spcAft>
                <a:spcPts val="600"/>
              </a:spcAft>
              <a:buClrTx/>
              <a:buSzTx/>
              <a:buFont typeface="Wingdings" panose="05000000000000000000" pitchFamily="2" charset="2"/>
              <a:buChar char="§"/>
              <a:tabLst/>
              <a:defRPr/>
            </a:pPr>
            <a:r>
              <a:rPr kumimoji="0" lang="en-US" altLang="ko-KR" sz="1400" b="1"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Maximize Stability</a:t>
            </a:r>
          </a:p>
          <a:p>
            <a:pPr marL="174625" marR="0" lvl="0" indent="-174625" algn="l" defTabSz="914400" rtl="0" eaLnBrk="1" fontAlgn="auto" latinLnBrk="0" hangingPunct="1">
              <a:lnSpc>
                <a:spcPct val="100000"/>
              </a:lnSpc>
              <a:spcBef>
                <a:spcPts val="600"/>
              </a:spcBef>
              <a:spcAft>
                <a:spcPts val="600"/>
              </a:spcAft>
              <a:buClrTx/>
              <a:buSzTx/>
              <a:buFontTx/>
              <a:buNone/>
              <a:tabLst/>
              <a:defRPr/>
            </a:pPr>
            <a:r>
              <a:rPr kumimoji="0" lang="en-US" altLang="ko-KR" sz="1400" b="1"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 </a:t>
            </a:r>
            <a:r>
              <a:rPr kumimoji="0" lang="en-US" altLang="ko-KR"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“Manager</a:t>
            </a:r>
            <a:r>
              <a:rPr kumimoji="0" lang="ko-KR" altLang="en-US"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는 절대 죽으면 안된다고 합니다</a:t>
            </a:r>
            <a:r>
              <a:rPr kumimoji="0" lang="en-US" altLang="ko-KR"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a:t>
            </a:r>
          </a:p>
          <a:p>
            <a:pPr marL="271463" marR="0" lvl="0" indent="-271463" algn="l" defTabSz="914400" rtl="0" eaLnBrk="1" fontAlgn="auto" latinLnBrk="0" hangingPunct="1">
              <a:lnSpc>
                <a:spcPct val="100000"/>
              </a:lnSpc>
              <a:spcBef>
                <a:spcPts val="400"/>
              </a:spcBef>
              <a:spcAft>
                <a:spcPts val="400"/>
              </a:spcAft>
              <a:buClrTx/>
              <a:buSzTx/>
              <a:buFontTx/>
              <a:buNone/>
              <a:tabLst/>
              <a:defRPr/>
            </a:pPr>
            <a:r>
              <a:rPr kumimoji="0" lang="en-US" altLang="ko-KR"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 “</a:t>
            </a:r>
            <a:r>
              <a:rPr kumimoji="0" lang="ko-KR" altLang="en-US"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검증과 승인을 통한 배포 필수</a:t>
            </a:r>
            <a:r>
              <a:rPr kumimoji="0" lang="en-US" altLang="ko-KR"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a:t>
            </a:r>
          </a:p>
          <a:p>
            <a:pPr marL="185738" marR="0" lvl="0" indent="-185738" algn="l" defTabSz="914400" rtl="0" eaLnBrk="1" fontAlgn="auto" latinLnBrk="0" hangingPunct="1">
              <a:lnSpc>
                <a:spcPct val="100000"/>
              </a:lnSpc>
              <a:spcBef>
                <a:spcPts val="1200"/>
              </a:spcBef>
              <a:spcAft>
                <a:spcPts val="600"/>
              </a:spcAft>
              <a:buClrTx/>
              <a:buSzTx/>
              <a:buFont typeface="Wingdings" panose="05000000000000000000" pitchFamily="2" charset="2"/>
              <a:buChar char="§"/>
              <a:tabLst/>
              <a:defRPr/>
            </a:pPr>
            <a:r>
              <a:rPr kumimoji="0" lang="ko-KR" altLang="en-US" sz="1400" b="1"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검증과 책임 기반의 솔루션</a:t>
            </a:r>
            <a:endParaRPr kumimoji="0" lang="en-US" altLang="ko-KR" sz="1400" b="1"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endParaRPr>
          </a:p>
          <a:p>
            <a:pPr marL="0" marR="0" lvl="0" indent="0" algn="l" defTabSz="914400" rtl="0" eaLnBrk="1" fontAlgn="auto" latinLnBrk="0" hangingPunct="1">
              <a:lnSpc>
                <a:spcPct val="100000"/>
              </a:lnSpc>
              <a:spcBef>
                <a:spcPts val="400"/>
              </a:spcBef>
              <a:spcAft>
                <a:spcPts val="400"/>
              </a:spcAft>
              <a:buClrTx/>
              <a:buSzTx/>
              <a:buFontTx/>
              <a:buNone/>
              <a:tabLst/>
              <a:defRPr/>
            </a:pPr>
            <a:r>
              <a:rPr kumimoji="0" lang="en-US" altLang="ko-KR"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 - </a:t>
            </a:r>
            <a:r>
              <a:rPr kumimoji="0" lang="ko-KR" altLang="en-US"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rPr>
              <a:t>안정성을 기반 하는 변화 추구</a:t>
            </a:r>
            <a:endParaRPr kumimoji="0" lang="en-US" altLang="ko-KR" sz="1400" b="0" i="0" u="none" strike="noStrike" kern="0" cap="none" spc="0" normalizeH="0" baseline="0" noProof="0" dirty="0">
              <a:ln>
                <a:noFill/>
              </a:ln>
              <a:solidFill>
                <a:prstClr val="black">
                  <a:lumMod val="85000"/>
                  <a:lumOff val="15000"/>
                </a:prstClr>
              </a:solidFill>
              <a:effectLst/>
              <a:uLnTx/>
              <a:uFillTx/>
              <a:latin typeface="Times New Roman"/>
              <a:ea typeface="맑은 고딕"/>
              <a:cs typeface="+mn-cs"/>
            </a:endParaRPr>
          </a:p>
        </p:txBody>
      </p:sp>
      <p:sp>
        <p:nvSpPr>
          <p:cNvPr id="88" name="Subtitle 2">
            <a:extLst>
              <a:ext uri="{FF2B5EF4-FFF2-40B4-BE49-F238E27FC236}">
                <a16:creationId xmlns:a16="http://schemas.microsoft.com/office/drawing/2014/main" id="{ADE19423-5BCF-164E-B5E8-475F8D286027}"/>
              </a:ext>
            </a:extLst>
          </p:cNvPr>
          <p:cNvSpPr txBox="1">
            <a:spLocks/>
          </p:cNvSpPr>
          <p:nvPr/>
        </p:nvSpPr>
        <p:spPr>
          <a:xfrm>
            <a:off x="3558238" y="1687566"/>
            <a:ext cx="1943857" cy="292388"/>
          </a:xfrm>
          <a:prstGeom prst="rect">
            <a:avLst/>
          </a:prstGeom>
          <a:noFill/>
        </p:spPr>
        <p:txBody>
          <a:bodyPr wrap="square" lIns="45720" tIns="22860" rIns="45720" bIns="22860" rtlCol="0" anchor="ctr" anchorCtr="0">
            <a:spAutoFit/>
            <a:scene3d>
              <a:camera prst="orthographicFront"/>
              <a:lightRig rig="threePt" dir="t"/>
            </a:scene3d>
            <a:sp3d>
              <a:bevelT w="1270"/>
            </a:sp3d>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a:buNone/>
              <a:tabLst/>
              <a:defRPr/>
            </a:pPr>
            <a:r>
              <a:rPr kumimoji="0" lang="en-US" altLang="ko-KR" sz="1600" b="1" i="0" u="none" strike="noStrike" kern="1200" cap="none" spc="0" normalizeH="0" baseline="0" noProof="0" dirty="0">
                <a:ln>
                  <a:noFill/>
                </a:ln>
                <a:solidFill>
                  <a:srgbClr val="007AC4"/>
                </a:solidFill>
                <a:effectLst/>
                <a:uLnTx/>
                <a:uFillTx/>
                <a:latin typeface="나눔스퀘어 ExtraBold" panose="020B0600000101010101" pitchFamily="50" charset="-127"/>
                <a:ea typeface="나눔스퀘어 ExtraBold" panose="020B0600000101010101" pitchFamily="50" charset="-127"/>
                <a:cs typeface="Lato Black" charset="0"/>
              </a:rPr>
              <a:t>Developer</a:t>
            </a:r>
          </a:p>
        </p:txBody>
      </p:sp>
      <p:sp>
        <p:nvSpPr>
          <p:cNvPr id="89" name="Subtitle 2">
            <a:extLst>
              <a:ext uri="{FF2B5EF4-FFF2-40B4-BE49-F238E27FC236}">
                <a16:creationId xmlns:a16="http://schemas.microsoft.com/office/drawing/2014/main" id="{ADE19423-5BCF-164E-B5E8-475F8D286027}"/>
              </a:ext>
            </a:extLst>
          </p:cNvPr>
          <p:cNvSpPr txBox="1">
            <a:spLocks/>
          </p:cNvSpPr>
          <p:nvPr/>
        </p:nvSpPr>
        <p:spPr>
          <a:xfrm>
            <a:off x="6742400" y="1672140"/>
            <a:ext cx="1943857" cy="292388"/>
          </a:xfrm>
          <a:prstGeom prst="rect">
            <a:avLst/>
          </a:prstGeom>
          <a:noFill/>
        </p:spPr>
        <p:txBody>
          <a:bodyPr wrap="square" lIns="45720" tIns="22860" rIns="45720" bIns="22860" rtlCol="0" anchor="ctr" anchorCtr="0">
            <a:spAutoFit/>
            <a:scene3d>
              <a:camera prst="orthographicFront"/>
              <a:lightRig rig="threePt" dir="t"/>
            </a:scene3d>
            <a:sp3d>
              <a:bevelT w="1270"/>
            </a:sp3d>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a:buNone/>
              <a:tabLst/>
              <a:defRPr/>
            </a:pPr>
            <a:r>
              <a:rPr kumimoji="0" lang="en-US" altLang="ko-KR" sz="1600" b="1" i="0" u="none" strike="noStrike" kern="1200" cap="none" spc="0" normalizeH="0" baseline="0" noProof="0" dirty="0">
                <a:ln>
                  <a:noFill/>
                </a:ln>
                <a:solidFill>
                  <a:srgbClr val="007AC4"/>
                </a:solidFill>
                <a:effectLst/>
                <a:uLnTx/>
                <a:uFillTx/>
                <a:latin typeface="나눔스퀘어 ExtraBold" panose="020B0600000101010101" pitchFamily="50" charset="-127"/>
                <a:ea typeface="나눔스퀘어 ExtraBold" panose="020B0600000101010101" pitchFamily="50" charset="-127"/>
                <a:cs typeface="Lato Black" charset="0"/>
              </a:rPr>
              <a:t>Operator</a:t>
            </a:r>
          </a:p>
        </p:txBody>
      </p:sp>
      <p:sp>
        <p:nvSpPr>
          <p:cNvPr id="90" name="이등변 삼각형 9">
            <a:extLst>
              <a:ext uri="{FF2B5EF4-FFF2-40B4-BE49-F238E27FC236}">
                <a16:creationId xmlns:a16="http://schemas.microsoft.com/office/drawing/2014/main" id="{E19BA6E4-EABE-F04D-B5AA-AAB3CB0195EB}"/>
              </a:ext>
            </a:extLst>
          </p:cNvPr>
          <p:cNvSpPr/>
          <p:nvPr/>
        </p:nvSpPr>
        <p:spPr>
          <a:xfrm rot="5400000">
            <a:off x="5016179" y="3364293"/>
            <a:ext cx="2548260" cy="45719"/>
          </a:xfrm>
          <a:prstGeom prst="triangle">
            <a:avLst/>
          </a:prstGeom>
          <a:solidFill>
            <a:sysClr val="window" lastClr="FFFFFF">
              <a:lumMod val="85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Times New Roman"/>
              <a:ea typeface="맑은 고딕"/>
              <a:cs typeface="+mn-cs"/>
            </a:endParaRPr>
          </a:p>
        </p:txBody>
      </p:sp>
      <p:sp>
        <p:nvSpPr>
          <p:cNvPr id="91" name="TextBox 90"/>
          <p:cNvSpPr txBox="1"/>
          <p:nvPr/>
        </p:nvSpPr>
        <p:spPr>
          <a:xfrm>
            <a:off x="3236706" y="5910807"/>
            <a:ext cx="6324807" cy="306845"/>
          </a:xfrm>
          <a:prstGeom prst="rect">
            <a:avLst/>
          </a:prstGeom>
          <a:solidFill>
            <a:srgbClr val="44546A">
              <a:lumMod val="20000"/>
              <a:lumOff val="80000"/>
            </a:srgbClr>
          </a:solidFill>
          <a:ln w="19050" cap="flat" cmpd="sng" algn="ctr">
            <a:solidFill>
              <a:sysClr val="window" lastClr="FFFFFF">
                <a:lumMod val="75000"/>
              </a:sysClr>
            </a:solidFill>
            <a:prstDash val="solid"/>
            <a:miter lim="800000"/>
          </a:ln>
          <a:effectLst/>
        </p:spPr>
        <p:txBody>
          <a:bodyPr lIns="91429" tIns="45715" rIns="91429" bIns="45715" spcCol="0" rtlCol="0" anchor="ctr"/>
          <a:lstStyle>
            <a:defPPr>
              <a:defRPr lang="ko-KR"/>
            </a:defPPr>
            <a:lvl1pPr algn="ctr">
              <a:defRPr>
                <a:solidFill>
                  <a:schemeClr val="lt1"/>
                </a:solidFill>
                <a:latin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altLang="ko-KR" sz="1300" b="1"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sym typeface="Monotype Sorts"/>
              </a:rPr>
              <a:t>Full-Managed Platform</a:t>
            </a:r>
            <a:endParaRPr kumimoji="0" lang="en-US" altLang="ko-KR" sz="13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sym typeface="Monotype Sorts"/>
            </a:endParaRPr>
          </a:p>
        </p:txBody>
      </p:sp>
      <p:sp>
        <p:nvSpPr>
          <p:cNvPr id="92" name="TextBox 91"/>
          <p:cNvSpPr txBox="1"/>
          <p:nvPr/>
        </p:nvSpPr>
        <p:spPr>
          <a:xfrm>
            <a:off x="3236706" y="5255288"/>
            <a:ext cx="1563801" cy="564967"/>
          </a:xfrm>
          <a:prstGeom prst="rect">
            <a:avLst/>
          </a:prstGeom>
          <a:solidFill>
            <a:sysClr val="window" lastClr="FFFFFF"/>
          </a:solidFill>
          <a:ln w="19050" cap="flat" cmpd="sng" algn="ctr">
            <a:solidFill>
              <a:sysClr val="window" lastClr="FFFFFF">
                <a:lumMod val="75000"/>
              </a:sysClr>
            </a:solidFill>
            <a:prstDash val="solid"/>
            <a:miter lim="800000"/>
          </a:ln>
          <a:effectLst/>
        </p:spPr>
        <p:txBody>
          <a:bodyPr lIns="91429" tIns="45715" rIns="91429" bIns="45715" spcCol="0" rtlCol="0" anchor="ctr"/>
          <a:lstStyle>
            <a:defPPr>
              <a:defRPr lang="ko-KR"/>
            </a:defPPr>
            <a:lvl1pPr algn="ctr">
              <a:defRPr>
                <a:solidFill>
                  <a:schemeClr val="lt1"/>
                </a:solidFill>
                <a:latin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rtl="0" eaLnBrk="1" fontAlgn="auto" latinLnBrk="0" hangingPunct="1">
              <a:lnSpc>
                <a:spcPts val="1300"/>
              </a:lnSpc>
              <a:spcBef>
                <a:spcPts val="0"/>
              </a:spcBef>
              <a:spcAft>
                <a:spcPts val="0"/>
              </a:spcAft>
              <a:buClrTx/>
              <a:buSzTx/>
              <a:buFontTx/>
              <a:buNone/>
              <a:tabLst/>
              <a:defRPr/>
            </a:pPr>
            <a:r>
              <a:rPr kumimoji="0" lang="ko-KR" altLang="en-US" sz="1300" b="1"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sym typeface="Monotype Sorts"/>
              </a:rPr>
              <a:t>개발환경</a:t>
            </a:r>
            <a:br>
              <a:rPr kumimoji="0" lang="en-US" altLang="ko-KR" sz="1300" b="1"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sym typeface="Monotype Sorts"/>
              </a:rPr>
            </a:br>
            <a:r>
              <a:rPr kumimoji="0" lang="en-US" altLang="ko-KR" sz="1300" b="1"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sym typeface="Monotype Sorts"/>
              </a:rPr>
              <a:t>Pre-Configured Service</a:t>
            </a:r>
            <a:endParaRPr kumimoji="0" lang="en-US" altLang="ko-KR" sz="13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sym typeface="Monotype Sorts"/>
            </a:endParaRPr>
          </a:p>
        </p:txBody>
      </p:sp>
      <p:sp>
        <p:nvSpPr>
          <p:cNvPr id="93" name="TextBox 92"/>
          <p:cNvSpPr txBox="1"/>
          <p:nvPr/>
        </p:nvSpPr>
        <p:spPr>
          <a:xfrm>
            <a:off x="6609184" y="5256143"/>
            <a:ext cx="1317448" cy="564967"/>
          </a:xfrm>
          <a:prstGeom prst="rect">
            <a:avLst/>
          </a:prstGeom>
          <a:solidFill>
            <a:sysClr val="window" lastClr="FFFFFF"/>
          </a:solidFill>
          <a:ln w="19050" cap="flat" cmpd="sng" algn="ctr">
            <a:solidFill>
              <a:sysClr val="window" lastClr="FFFFFF">
                <a:lumMod val="75000"/>
              </a:sysClr>
            </a:solidFill>
            <a:prstDash val="solid"/>
            <a:miter lim="800000"/>
          </a:ln>
          <a:effectLst/>
        </p:spPr>
        <p:txBody>
          <a:bodyPr lIns="91429" tIns="45715" rIns="91429" bIns="45715" spcCol="0" rtlCol="0" anchor="ctr"/>
          <a:lstStyle>
            <a:defPPr>
              <a:defRPr lang="ko-KR"/>
            </a:defPPr>
            <a:lvl1pPr algn="ctr">
              <a:defRPr>
                <a:solidFill>
                  <a:schemeClr val="lt1"/>
                </a:solidFill>
                <a:latin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altLang="ko-KR" sz="1300" b="1"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sym typeface="Monotype Sorts"/>
              </a:rPr>
              <a:t>Orchestration</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altLang="ko-KR" sz="1300" b="1"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sym typeface="Monotype Sorts"/>
              </a:rPr>
              <a:t>Availability</a:t>
            </a:r>
            <a:endParaRPr kumimoji="0" lang="en-US" altLang="ko-KR" sz="13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sym typeface="Monotype Sorts"/>
            </a:endParaRPr>
          </a:p>
        </p:txBody>
      </p:sp>
      <p:sp>
        <p:nvSpPr>
          <p:cNvPr id="94" name="TextBox 93"/>
          <p:cNvSpPr txBox="1"/>
          <p:nvPr/>
        </p:nvSpPr>
        <p:spPr>
          <a:xfrm>
            <a:off x="8137648" y="5256143"/>
            <a:ext cx="1366576" cy="564967"/>
          </a:xfrm>
          <a:prstGeom prst="rect">
            <a:avLst/>
          </a:prstGeom>
          <a:solidFill>
            <a:sysClr val="window" lastClr="FFFFFF"/>
          </a:solidFill>
          <a:ln w="19050" cap="flat" cmpd="sng" algn="ctr">
            <a:solidFill>
              <a:sysClr val="window" lastClr="FFFFFF">
                <a:lumMod val="75000"/>
              </a:sysClr>
            </a:solidFill>
            <a:prstDash val="solid"/>
            <a:miter lim="800000"/>
          </a:ln>
          <a:effectLst/>
        </p:spPr>
        <p:txBody>
          <a:bodyPr lIns="91429" tIns="45715" rIns="91429" bIns="45715" spcCol="0" rtlCol="0" anchor="ctr"/>
          <a:lstStyle>
            <a:defPPr>
              <a:defRPr lang="ko-KR"/>
            </a:defPPr>
            <a:lvl1pPr algn="ctr">
              <a:defRPr>
                <a:solidFill>
                  <a:schemeClr val="lt1"/>
                </a:solidFill>
                <a:latin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altLang="ko-KR" sz="1300" b="1"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sym typeface="Monotype Sorts"/>
              </a:rPr>
              <a:t>Auto Scaling &amp; Healing</a:t>
            </a:r>
            <a:endParaRPr kumimoji="0" lang="en-US" altLang="ko-KR" sz="13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sym typeface="Monotype Sorts"/>
            </a:endParaRPr>
          </a:p>
        </p:txBody>
      </p:sp>
      <p:sp>
        <p:nvSpPr>
          <p:cNvPr id="95" name="TextBox 94"/>
          <p:cNvSpPr txBox="1"/>
          <p:nvPr/>
        </p:nvSpPr>
        <p:spPr>
          <a:xfrm>
            <a:off x="4921088" y="5255288"/>
            <a:ext cx="1256048" cy="564967"/>
          </a:xfrm>
          <a:prstGeom prst="rect">
            <a:avLst/>
          </a:prstGeom>
          <a:solidFill>
            <a:sysClr val="window" lastClr="FFFFFF"/>
          </a:solidFill>
          <a:ln w="19050" cap="flat" cmpd="sng" algn="ctr">
            <a:solidFill>
              <a:sysClr val="window" lastClr="FFFFFF">
                <a:lumMod val="75000"/>
              </a:sysClr>
            </a:solidFill>
            <a:prstDash val="solid"/>
            <a:miter lim="800000"/>
          </a:ln>
          <a:effectLst/>
        </p:spPr>
        <p:txBody>
          <a:bodyPr lIns="91429" tIns="45715" rIns="91429" bIns="45715" spcCol="0" rtlCol="0" anchor="ctr"/>
          <a:lstStyle>
            <a:defPPr>
              <a:defRPr lang="ko-KR"/>
            </a:defPPr>
            <a:lvl1pPr algn="ctr">
              <a:defRPr>
                <a:solidFill>
                  <a:schemeClr val="lt1"/>
                </a:solidFill>
                <a:latin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altLang="ko-KR" sz="1300" b="1"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sym typeface="Monotype Sorts"/>
              </a:rPr>
              <a:t>Performance</a:t>
            </a:r>
            <a:br>
              <a:rPr kumimoji="0" lang="en-US" altLang="ko-KR" sz="1300" b="1"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sym typeface="Monotype Sorts"/>
              </a:rPr>
            </a:br>
            <a:r>
              <a:rPr kumimoji="0" lang="en-US" altLang="ko-KR" sz="1300" b="1"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sym typeface="Monotype Sorts"/>
              </a:rPr>
              <a:t>Security</a:t>
            </a:r>
            <a:endParaRPr kumimoji="0" lang="en-US" altLang="ko-KR" sz="13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sym typeface="Monotype Sorts"/>
            </a:endParaRPr>
          </a:p>
        </p:txBody>
      </p:sp>
      <p:sp>
        <p:nvSpPr>
          <p:cNvPr id="96" name="TextBox 95"/>
          <p:cNvSpPr txBox="1"/>
          <p:nvPr/>
        </p:nvSpPr>
        <p:spPr>
          <a:xfrm>
            <a:off x="3236706" y="4923691"/>
            <a:ext cx="2940429" cy="251696"/>
          </a:xfrm>
          <a:prstGeom prst="rect">
            <a:avLst/>
          </a:prstGeom>
          <a:solidFill>
            <a:sysClr val="window" lastClr="FFFFFF"/>
          </a:solidFill>
          <a:ln w="19050" cap="flat" cmpd="sng" algn="ctr">
            <a:solidFill>
              <a:sysClr val="window" lastClr="FFFFFF">
                <a:lumMod val="75000"/>
              </a:sysClr>
            </a:solidFill>
            <a:prstDash val="solid"/>
            <a:miter lim="800000"/>
          </a:ln>
          <a:effectLst/>
        </p:spPr>
        <p:txBody>
          <a:bodyPr lIns="91429" tIns="45715" rIns="91429" bIns="45715" spcCol="0" rtlCol="0" anchor="ctr"/>
          <a:lstStyle>
            <a:defPPr>
              <a:defRPr lang="ko-KR"/>
            </a:defPPr>
            <a:lvl1pPr algn="ctr">
              <a:defRPr>
                <a:solidFill>
                  <a:schemeClr val="lt1"/>
                </a:solidFill>
                <a:latin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ko-KR" altLang="en-US" sz="1300" b="1" i="0" u="none" strike="noStrike" kern="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Monotype Sorts"/>
              </a:rPr>
              <a:t>개발 생산성</a:t>
            </a:r>
            <a:endParaRPr kumimoji="0" lang="en-US" altLang="ko-KR" sz="13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sym typeface="Monotype Sorts"/>
            </a:endParaRPr>
          </a:p>
        </p:txBody>
      </p:sp>
      <p:sp>
        <p:nvSpPr>
          <p:cNvPr id="97" name="TextBox 96"/>
          <p:cNvSpPr txBox="1"/>
          <p:nvPr/>
        </p:nvSpPr>
        <p:spPr>
          <a:xfrm>
            <a:off x="6609185" y="4924546"/>
            <a:ext cx="2895038" cy="251696"/>
          </a:xfrm>
          <a:prstGeom prst="rect">
            <a:avLst/>
          </a:prstGeom>
          <a:solidFill>
            <a:sysClr val="window" lastClr="FFFFFF"/>
          </a:solidFill>
          <a:ln w="19050" cap="flat" cmpd="sng" algn="ctr">
            <a:solidFill>
              <a:sysClr val="window" lastClr="FFFFFF">
                <a:lumMod val="75000"/>
              </a:sysClr>
            </a:solidFill>
            <a:prstDash val="solid"/>
            <a:miter lim="800000"/>
          </a:ln>
          <a:effectLst/>
        </p:spPr>
        <p:txBody>
          <a:bodyPr lIns="91429" tIns="45715" rIns="91429" bIns="45715" spcCol="0" rtlCol="0" anchor="ctr"/>
          <a:lstStyle>
            <a:defPPr>
              <a:defRPr lang="ko-KR"/>
            </a:defPPr>
            <a:lvl1pPr algn="ctr">
              <a:defRPr>
                <a:solidFill>
                  <a:schemeClr val="lt1"/>
                </a:solidFill>
                <a:latin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ko-KR" altLang="en-US" sz="1300" b="1"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sym typeface="Monotype Sorts"/>
              </a:rPr>
              <a:t>운영 안정성</a:t>
            </a:r>
            <a:endParaRPr kumimoji="0" lang="en-US" altLang="ko-KR" sz="13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sym typeface="Monotype Sorts"/>
            </a:endParaRPr>
          </a:p>
        </p:txBody>
      </p:sp>
      <p:sp>
        <p:nvSpPr>
          <p:cNvPr id="98" name="Subtitle 2">
            <a:extLst>
              <a:ext uri="{FF2B5EF4-FFF2-40B4-BE49-F238E27FC236}">
                <a16:creationId xmlns:a16="http://schemas.microsoft.com/office/drawing/2014/main" id="{ADE19423-5BCF-164E-B5E8-475F8D286027}"/>
              </a:ext>
            </a:extLst>
          </p:cNvPr>
          <p:cNvSpPr txBox="1">
            <a:spLocks/>
          </p:cNvSpPr>
          <p:nvPr/>
        </p:nvSpPr>
        <p:spPr>
          <a:xfrm>
            <a:off x="184742" y="1764909"/>
            <a:ext cx="2588691" cy="292388"/>
          </a:xfrm>
          <a:prstGeom prst="rect">
            <a:avLst/>
          </a:prstGeom>
          <a:noFill/>
        </p:spPr>
        <p:txBody>
          <a:bodyPr wrap="square" lIns="45720" tIns="22860" rIns="45720" bIns="22860" rtlCol="0" anchor="ctr" anchorCtr="0">
            <a:spAutoFit/>
            <a:scene3d>
              <a:camera prst="orthographicFront"/>
              <a:lightRig rig="threePt" dir="t"/>
            </a:scene3d>
            <a:sp3d>
              <a:bevelT w="1270"/>
            </a:sp3d>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a:buNone/>
              <a:tabLst/>
              <a:defRPr/>
            </a:pPr>
            <a:r>
              <a:rPr kumimoji="0" lang="en-US" altLang="ko-KR" sz="1600" b="1" i="0" u="none" strike="noStrike" kern="1200" cap="none" spc="0" normalizeH="0" baseline="0" noProof="0" dirty="0">
                <a:ln>
                  <a:noFill/>
                </a:ln>
                <a:solidFill>
                  <a:srgbClr val="007AC4"/>
                </a:solidFill>
                <a:effectLst/>
                <a:uLnTx/>
                <a:uFillTx/>
                <a:latin typeface="나눔스퀘어 ExtraBold" panose="020B0600000101010101" pitchFamily="50" charset="-127"/>
                <a:ea typeface="나눔스퀘어 ExtraBold" panose="020B0600000101010101" pitchFamily="50" charset="-127"/>
                <a:cs typeface="Lato Black" charset="0"/>
              </a:rPr>
              <a:t>“Managed Service</a:t>
            </a:r>
            <a:r>
              <a:rPr kumimoji="0" lang="en-US" altLang="ko-KR" sz="1600" b="1" i="0" u="none" strike="noStrike" kern="1200" cap="none" spc="0" normalizeH="0" baseline="0" noProof="0" dirty="0">
                <a:ln>
                  <a:noFill/>
                </a:ln>
                <a:solidFill>
                  <a:srgbClr val="007AC4"/>
                </a:solidFill>
                <a:effectLst/>
                <a:uLnTx/>
                <a:uFillTx/>
                <a:latin typeface="나눔스퀘어 ExtraBold" panose="020B0600000101010101" pitchFamily="50" charset="-127"/>
                <a:ea typeface="나눔스퀘어 ExtraBold" panose="020B0600000101010101" pitchFamily="50" charset="-127"/>
                <a:cs typeface="Lato Black" charset="0"/>
                <a:sym typeface="Wingdings" panose="05000000000000000000" pitchFamily="2" charset="2"/>
              </a:rPr>
              <a:t>”</a:t>
            </a:r>
            <a:endParaRPr kumimoji="0" lang="en-US" altLang="ko-KR" sz="1600" b="1" i="0" u="none" strike="noStrike" kern="1200" cap="none" spc="0" normalizeH="0" baseline="0" noProof="0" dirty="0">
              <a:ln>
                <a:noFill/>
              </a:ln>
              <a:solidFill>
                <a:srgbClr val="007AC4"/>
              </a:solidFill>
              <a:effectLst/>
              <a:uLnTx/>
              <a:uFillTx/>
              <a:latin typeface="나눔스퀘어 ExtraBold" panose="020B0600000101010101" pitchFamily="50" charset="-127"/>
              <a:ea typeface="나눔스퀘어 ExtraBold" panose="020B0600000101010101" pitchFamily="50" charset="-127"/>
              <a:cs typeface="Lato Black" charset="0"/>
            </a:endParaRPr>
          </a:p>
        </p:txBody>
      </p:sp>
      <p:sp>
        <p:nvSpPr>
          <p:cNvPr id="2" name="제목 1"/>
          <p:cNvSpPr>
            <a:spLocks noGrp="1"/>
          </p:cNvSpPr>
          <p:nvPr>
            <p:ph type="title"/>
          </p:nvPr>
        </p:nvSpPr>
        <p:spPr/>
        <p:txBody>
          <a:bodyPr/>
          <a:lstStyle/>
          <a:p>
            <a:r>
              <a:rPr lang="en-US" altLang="ko-KR" dirty="0"/>
              <a:t>Operation Architecture</a:t>
            </a:r>
            <a:endParaRPr lang="ko-KR" altLang="en-US" dirty="0"/>
          </a:p>
        </p:txBody>
      </p:sp>
    </p:spTree>
    <p:extLst>
      <p:ext uri="{BB962C8B-B14F-4D97-AF65-F5344CB8AC3E}">
        <p14:creationId xmlns:p14="http://schemas.microsoft.com/office/powerpoint/2010/main" val="90221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fade">
                                      <p:cBhvr>
                                        <p:cTn id="11" dur="500"/>
                                        <p:tgtEl>
                                          <p:spTgt spid="9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6"/>
                                        </p:tgtEl>
                                        <p:attrNameLst>
                                          <p:attrName>style.visibility</p:attrName>
                                        </p:attrNameLst>
                                      </p:cBhvr>
                                      <p:to>
                                        <p:strVal val="visible"/>
                                      </p:to>
                                    </p:set>
                                    <p:animEffect transition="in" filter="fade">
                                      <p:cBhvr>
                                        <p:cTn id="15" dur="500"/>
                                        <p:tgtEl>
                                          <p:spTgt spid="9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3"/>
                                        </p:tgtEl>
                                        <p:attrNameLst>
                                          <p:attrName>style.visibility</p:attrName>
                                        </p:attrNameLst>
                                      </p:cBhvr>
                                      <p:to>
                                        <p:strVal val="visible"/>
                                      </p:to>
                                    </p:set>
                                    <p:animEffect transition="in" filter="fade">
                                      <p:cBhvr>
                                        <p:cTn id="20" dur="500"/>
                                        <p:tgtEl>
                                          <p:spTgt spid="93"/>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1"/>
                                        </p:tgtEl>
                                        <p:attrNameLst>
                                          <p:attrName>style.visibility</p:attrName>
                                        </p:attrNameLst>
                                      </p:cBhvr>
                                      <p:to>
                                        <p:strVal val="visible"/>
                                      </p:to>
                                    </p:set>
                                    <p:animEffect transition="in" filter="fade">
                                      <p:cBhvr>
                                        <p:cTn id="33"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P spid="93" grpId="0" animBg="1"/>
      <p:bldP spid="94" grpId="0" animBg="1"/>
      <p:bldP spid="95" grpId="0" animBg="1"/>
      <p:bldP spid="96" grpId="0" animBg="1"/>
      <p:bldP spid="9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496" y="3632972"/>
            <a:ext cx="4356484" cy="2316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 Box 35"/>
          <p:cNvSpPr txBox="1">
            <a:spLocks noChangeArrowheads="1"/>
          </p:cNvSpPr>
          <p:nvPr/>
        </p:nvSpPr>
        <p:spPr bwMode="auto">
          <a:xfrm>
            <a:off x="5027556" y="3632972"/>
            <a:ext cx="4314635" cy="2136102"/>
          </a:xfrm>
          <a:prstGeom prst="rect">
            <a:avLst/>
          </a:prstGeom>
          <a:noFill/>
          <a:ln w="9525">
            <a:noFill/>
            <a:miter lim="800000"/>
            <a:headEnd/>
            <a:tailEnd/>
          </a:ln>
        </p:spPr>
        <p:txBody>
          <a:bodyPr lIns="79190" tIns="39594" rIns="79190" bIns="39594" anchor="t" anchorCtr="0"/>
          <a:lstStyle>
            <a:defPPr>
              <a:defRPr lang="ko-KR"/>
            </a:defPPr>
            <a:lvl1pPr defTabSz="914400" latinLnBrk="0">
              <a:lnSpc>
                <a:spcPct val="130000"/>
              </a:lnSpc>
              <a:defRPr sz="1800">
                <a:solidFill>
                  <a:srgbClr val="4C6C9C"/>
                </a:solidFill>
                <a:latin typeface="Cambria" panose="02040503050406030204" pitchFamily="18" charset="0"/>
                <a:cs typeface="Times New Roman" panose="02020603050405020304" pitchFamily="18" charset="0"/>
              </a:defRPr>
            </a:lvl1pPr>
          </a:lstStyle>
          <a:p>
            <a:pPr algn="ctr">
              <a:lnSpc>
                <a:spcPct val="120000"/>
              </a:lnSpc>
              <a:spcAft>
                <a:spcPts val="600"/>
              </a:spcAft>
            </a:pPr>
            <a:r>
              <a:rPr lang="en-US" altLang="ko-KR" b="1" dirty="0">
                <a:solidFill>
                  <a:srgbClr val="000000"/>
                </a:solidFill>
                <a:ea typeface="맑은 고딕" pitchFamily="50" charset="-127"/>
              </a:rPr>
              <a:t>“</a:t>
            </a:r>
            <a:r>
              <a:rPr lang="ko-KR" altLang="en-US" b="1" dirty="0">
                <a:solidFill>
                  <a:srgbClr val="000000"/>
                </a:solidFill>
                <a:ea typeface="맑은 고딕" pitchFamily="50" charset="-127"/>
              </a:rPr>
              <a:t>점점 더 빠른 개발과 무중단 배포가 지속적으로 이루어지는 </a:t>
            </a:r>
            <a:r>
              <a:rPr lang="en-US" altLang="ko-KR" b="1" dirty="0">
                <a:solidFill>
                  <a:srgbClr val="000000"/>
                </a:solidFill>
                <a:ea typeface="맑은 고딕" pitchFamily="50" charset="-127"/>
              </a:rPr>
              <a:t>IT</a:t>
            </a:r>
            <a:r>
              <a:rPr lang="ko-KR" altLang="en-US" b="1" dirty="0">
                <a:solidFill>
                  <a:srgbClr val="000000"/>
                </a:solidFill>
                <a:ea typeface="맑은 고딕" pitchFamily="50" charset="-127"/>
              </a:rPr>
              <a:t>환경 필요</a:t>
            </a:r>
            <a:r>
              <a:rPr lang="en-US" altLang="ko-KR" b="1" dirty="0">
                <a:solidFill>
                  <a:srgbClr val="000000"/>
                </a:solidFill>
                <a:ea typeface="맑은 고딕" pitchFamily="50" charset="-127"/>
              </a:rPr>
              <a:t>”</a:t>
            </a:r>
          </a:p>
          <a:p>
            <a:pPr marL="285750" indent="-285750">
              <a:lnSpc>
                <a:spcPct val="100000"/>
              </a:lnSpc>
              <a:spcBef>
                <a:spcPts val="1200"/>
              </a:spcBef>
              <a:spcAft>
                <a:spcPts val="600"/>
              </a:spcAft>
              <a:buFont typeface="Arial" panose="020B0604020202020204" pitchFamily="34" charset="0"/>
              <a:buChar char="•"/>
            </a:pPr>
            <a:r>
              <a:rPr lang="en-US" altLang="ko-KR" b="1" dirty="0">
                <a:solidFill>
                  <a:srgbClr val="000000"/>
                </a:solidFill>
                <a:ea typeface="맑은 고딕" pitchFamily="50" charset="-127"/>
              </a:rPr>
              <a:t>Agile, DevOps</a:t>
            </a:r>
          </a:p>
          <a:p>
            <a:pPr marL="285750" indent="-285750">
              <a:lnSpc>
                <a:spcPct val="100000"/>
              </a:lnSpc>
              <a:spcAft>
                <a:spcPts val="600"/>
              </a:spcAft>
              <a:buFont typeface="Arial" panose="020B0604020202020204" pitchFamily="34" charset="0"/>
              <a:buChar char="•"/>
            </a:pPr>
            <a:r>
              <a:rPr lang="en-US" altLang="ko-KR" b="1" dirty="0">
                <a:solidFill>
                  <a:srgbClr val="000000"/>
                </a:solidFill>
                <a:ea typeface="맑은 고딕" pitchFamily="50" charset="-127"/>
              </a:rPr>
              <a:t>Conway’s Law, Two Pizza Rules</a:t>
            </a:r>
          </a:p>
          <a:p>
            <a:pPr marL="285750" indent="-285750">
              <a:lnSpc>
                <a:spcPct val="100000"/>
              </a:lnSpc>
              <a:spcAft>
                <a:spcPts val="600"/>
              </a:spcAft>
              <a:buFont typeface="Arial" panose="020B0604020202020204" pitchFamily="34" charset="0"/>
              <a:buChar char="•"/>
            </a:pPr>
            <a:r>
              <a:rPr lang="en-US" altLang="ko-KR" b="1" dirty="0">
                <a:solidFill>
                  <a:srgbClr val="000000"/>
                </a:solidFill>
                <a:ea typeface="맑은 고딕" pitchFamily="50" charset="-127"/>
              </a:rPr>
              <a:t>etc.  </a:t>
            </a:r>
          </a:p>
        </p:txBody>
      </p:sp>
      <p:sp>
        <p:nvSpPr>
          <p:cNvPr id="13" name="직사각형 12"/>
          <p:cNvSpPr/>
          <p:nvPr/>
        </p:nvSpPr>
        <p:spPr>
          <a:xfrm>
            <a:off x="416496" y="1556792"/>
            <a:ext cx="9325036" cy="338554"/>
          </a:xfrm>
          <a:prstGeom prst="rect">
            <a:avLst/>
          </a:prstGeom>
        </p:spPr>
        <p:txBody>
          <a:bodyPr wrap="square">
            <a:spAutoFit/>
          </a:bodyPr>
          <a:lstStyle/>
          <a:p>
            <a:r>
              <a:rPr lang="en-US" altLang="ko-KR" sz="1600" b="1" dirty="0">
                <a:solidFill>
                  <a:srgbClr val="1D1160"/>
                </a:solidFill>
                <a:latin typeface="Times New Roman" pitchFamily="18" charset="0"/>
                <a:ea typeface="맑은 고딕" pitchFamily="50" charset="-127"/>
                <a:cs typeface="Times New Roman" pitchFamily="18" charset="0"/>
              </a:rPr>
              <a:t>“ </a:t>
            </a:r>
            <a:r>
              <a:rPr lang="ko-KR" altLang="en-US" sz="1600" b="1" dirty="0">
                <a:solidFill>
                  <a:srgbClr val="1D1160"/>
                </a:solidFill>
                <a:latin typeface="Times New Roman" pitchFamily="18" charset="0"/>
                <a:ea typeface="맑은 고딕" pitchFamily="50" charset="-127"/>
                <a:cs typeface="Times New Roman" pitchFamily="18" charset="0"/>
              </a:rPr>
              <a:t>지금은 점점 더 빨라지는 시장과 고객의 </a:t>
            </a:r>
            <a:r>
              <a:rPr lang="en-US" altLang="ko-KR" sz="1600" b="1" dirty="0">
                <a:solidFill>
                  <a:srgbClr val="1D1160"/>
                </a:solidFill>
                <a:latin typeface="Times New Roman" pitchFamily="18" charset="0"/>
                <a:ea typeface="맑은 고딕" pitchFamily="50" charset="-127"/>
                <a:cs typeface="Times New Roman" pitchFamily="18" charset="0"/>
              </a:rPr>
              <a:t>Needs </a:t>
            </a:r>
            <a:r>
              <a:rPr lang="ko-KR" altLang="en-US" sz="1600" b="1" dirty="0">
                <a:solidFill>
                  <a:srgbClr val="1D1160"/>
                </a:solidFill>
                <a:latin typeface="Times New Roman" pitchFamily="18" charset="0"/>
                <a:ea typeface="맑은 고딕" pitchFamily="50" charset="-127"/>
                <a:cs typeface="Times New Roman" pitchFamily="18" charset="0"/>
              </a:rPr>
              <a:t>를 따라 잡기 위해 </a:t>
            </a:r>
            <a:r>
              <a:rPr lang="en-US" altLang="ko-KR" sz="1600" b="1" dirty="0">
                <a:solidFill>
                  <a:srgbClr val="1D1160"/>
                </a:solidFill>
                <a:latin typeface="Times New Roman" pitchFamily="18" charset="0"/>
                <a:ea typeface="맑은 고딕" pitchFamily="50" charset="-127"/>
                <a:cs typeface="Times New Roman" pitchFamily="18" charset="0"/>
              </a:rPr>
              <a:t>Speed </a:t>
            </a:r>
            <a:r>
              <a:rPr lang="ko-KR" altLang="en-US" sz="1600" b="1" dirty="0">
                <a:solidFill>
                  <a:srgbClr val="1D1160"/>
                </a:solidFill>
                <a:latin typeface="Times New Roman" pitchFamily="18" charset="0"/>
                <a:ea typeface="맑은 고딕" pitchFamily="50" charset="-127"/>
                <a:cs typeface="Times New Roman" pitchFamily="18" charset="0"/>
              </a:rPr>
              <a:t>전쟁을 벌이고 있다</a:t>
            </a:r>
            <a:r>
              <a:rPr lang="en-US" altLang="ko-KR" sz="1600" b="1" dirty="0">
                <a:solidFill>
                  <a:srgbClr val="1D1160"/>
                </a:solidFill>
                <a:latin typeface="Times New Roman" pitchFamily="18" charset="0"/>
                <a:ea typeface="맑은 고딕" pitchFamily="50" charset="-127"/>
                <a:cs typeface="Times New Roman" pitchFamily="18" charset="0"/>
              </a:rPr>
              <a:t>.</a:t>
            </a:r>
            <a:r>
              <a:rPr lang="ko-KR" altLang="en-US" sz="1600" b="1" dirty="0">
                <a:solidFill>
                  <a:srgbClr val="1D1160"/>
                </a:solidFill>
                <a:latin typeface="Times New Roman" pitchFamily="18" charset="0"/>
                <a:ea typeface="맑은 고딕" pitchFamily="50" charset="-127"/>
                <a:cs typeface="Times New Roman" pitchFamily="18" charset="0"/>
              </a:rPr>
              <a:t> </a:t>
            </a:r>
            <a:r>
              <a:rPr lang="en-US" altLang="ko-KR" sz="1600" b="1" dirty="0">
                <a:solidFill>
                  <a:srgbClr val="1D1160"/>
                </a:solidFill>
                <a:latin typeface="Times New Roman" pitchFamily="18" charset="0"/>
                <a:ea typeface="맑은 고딕" pitchFamily="50" charset="-127"/>
                <a:cs typeface="Times New Roman" pitchFamily="18" charset="0"/>
              </a:rPr>
              <a:t>” </a:t>
            </a:r>
            <a:endParaRPr lang="ko-KR" altLang="en-US" sz="1600" dirty="0"/>
          </a:p>
        </p:txBody>
      </p:sp>
      <p:sp>
        <p:nvSpPr>
          <p:cNvPr id="14" name="직사각형 2"/>
          <p:cNvSpPr>
            <a:spLocks noChangeArrowheads="1"/>
          </p:cNvSpPr>
          <p:nvPr/>
        </p:nvSpPr>
        <p:spPr bwMode="auto">
          <a:xfrm>
            <a:off x="560512" y="2420936"/>
            <a:ext cx="2376264" cy="576016"/>
          </a:xfrm>
          <a:prstGeom prst="rect">
            <a:avLst/>
          </a:prstGeom>
          <a:gradFill>
            <a:gsLst>
              <a:gs pos="0">
                <a:schemeClr val="bg1"/>
              </a:gs>
              <a:gs pos="17000">
                <a:schemeClr val="bg1"/>
              </a:gs>
              <a:gs pos="83000">
                <a:srgbClr val="ECECEC"/>
              </a:gs>
              <a:gs pos="100000">
                <a:schemeClr val="bg1"/>
              </a:gs>
            </a:gsLst>
            <a:lin ang="5400000" scaled="0"/>
          </a:gradFill>
          <a:ln w="6350" cap="flat" cmpd="sng" algn="ctr">
            <a:solidFill>
              <a:schemeClr val="bg1">
                <a:lumMod val="75000"/>
              </a:schemeClr>
            </a:solidFill>
            <a:prstDash val="solid"/>
          </a:ln>
          <a:effectLst>
            <a:innerShdw blurRad="50800">
              <a:prstClr val="black">
                <a:alpha val="6000"/>
              </a:prstClr>
            </a:innerShdw>
          </a:effectLst>
        </p:spPr>
        <p:txBody>
          <a:bodyPr wrap="square" lIns="0" tIns="36000" rIns="0" bIns="36000" anchor="ctr">
            <a:noAutofit/>
            <a:scene3d>
              <a:camera prst="orthographicFront"/>
              <a:lightRig rig="threePt" dir="t"/>
            </a:scene3d>
            <a:sp3d>
              <a:bevelT w="1270"/>
              <a:contourClr>
                <a:schemeClr val="bg1"/>
              </a:contourClr>
            </a:sp3d>
          </a:bodyPr>
          <a:lstStyle/>
          <a:p>
            <a:pPr marL="0" lvl="1" indent="-131166" algn="ctr">
              <a:buClr>
                <a:sysClr val="windowText" lastClr="000000"/>
              </a:buClr>
              <a:tabLst>
                <a:tab pos="5186118" algn="l"/>
              </a:tabLst>
              <a:defRPr/>
            </a:pPr>
            <a:r>
              <a:rPr lang="en-US" altLang="ko-KR" sz="1400" b="1" dirty="0">
                <a:ln w="11430">
                  <a:noFill/>
                </a:ln>
                <a:latin typeface="+mn-ea"/>
                <a:cs typeface="Arial" pitchFamily="34" charset="0"/>
              </a:rPr>
              <a:t>Development Fast</a:t>
            </a:r>
            <a:endParaRPr lang="en-US" altLang="ko-KR" sz="1600" b="1" dirty="0">
              <a:solidFill>
                <a:srgbClr val="009DDC"/>
              </a:solidFill>
              <a:latin typeface="+mn-ea"/>
            </a:endParaRPr>
          </a:p>
        </p:txBody>
      </p:sp>
      <p:sp>
        <p:nvSpPr>
          <p:cNvPr id="15" name="직사각형 2"/>
          <p:cNvSpPr>
            <a:spLocks noChangeArrowheads="1"/>
          </p:cNvSpPr>
          <p:nvPr/>
        </p:nvSpPr>
        <p:spPr bwMode="auto">
          <a:xfrm>
            <a:off x="6681192" y="2420936"/>
            <a:ext cx="2376264" cy="576016"/>
          </a:xfrm>
          <a:prstGeom prst="rect">
            <a:avLst/>
          </a:prstGeom>
          <a:gradFill>
            <a:gsLst>
              <a:gs pos="0">
                <a:schemeClr val="bg1"/>
              </a:gs>
              <a:gs pos="17000">
                <a:schemeClr val="bg1"/>
              </a:gs>
              <a:gs pos="83000">
                <a:srgbClr val="ECECEC"/>
              </a:gs>
              <a:gs pos="100000">
                <a:schemeClr val="bg1"/>
              </a:gs>
            </a:gsLst>
            <a:lin ang="5400000" scaled="0"/>
          </a:gradFill>
          <a:ln w="6350" cap="flat" cmpd="sng" algn="ctr">
            <a:solidFill>
              <a:schemeClr val="bg1">
                <a:lumMod val="75000"/>
              </a:schemeClr>
            </a:solidFill>
            <a:prstDash val="solid"/>
          </a:ln>
          <a:effectLst>
            <a:innerShdw blurRad="50800">
              <a:prstClr val="black">
                <a:alpha val="6000"/>
              </a:prstClr>
            </a:innerShdw>
          </a:effectLst>
        </p:spPr>
        <p:txBody>
          <a:bodyPr wrap="square" lIns="0" tIns="36000" rIns="0" bIns="36000" anchor="ctr">
            <a:noAutofit/>
            <a:scene3d>
              <a:camera prst="orthographicFront"/>
              <a:lightRig rig="threePt" dir="t"/>
            </a:scene3d>
            <a:sp3d>
              <a:bevelT w="1270"/>
              <a:contourClr>
                <a:schemeClr val="bg1"/>
              </a:contourClr>
            </a:sp3d>
          </a:bodyPr>
          <a:lstStyle/>
          <a:p>
            <a:pPr marL="0" lvl="1" indent="-131166" algn="ctr">
              <a:buClr>
                <a:sysClr val="windowText" lastClr="000000"/>
              </a:buClr>
              <a:tabLst>
                <a:tab pos="5186118" algn="l"/>
              </a:tabLst>
              <a:defRPr/>
            </a:pPr>
            <a:r>
              <a:rPr lang="en-US" altLang="ko-KR" sz="1400" b="1" dirty="0">
                <a:ln w="11430">
                  <a:noFill/>
                </a:ln>
                <a:latin typeface="+mn-ea"/>
                <a:cs typeface="Arial" pitchFamily="34" charset="0"/>
              </a:rPr>
              <a:t>Run Fast</a:t>
            </a:r>
            <a:endParaRPr lang="en-US" altLang="ko-KR" sz="1600" b="1" dirty="0">
              <a:solidFill>
                <a:srgbClr val="009DDC"/>
              </a:solidFill>
              <a:latin typeface="+mn-ea"/>
            </a:endParaRPr>
          </a:p>
        </p:txBody>
      </p:sp>
      <p:sp>
        <p:nvSpPr>
          <p:cNvPr id="16" name="직사각형 2"/>
          <p:cNvSpPr>
            <a:spLocks noChangeArrowheads="1"/>
          </p:cNvSpPr>
          <p:nvPr/>
        </p:nvSpPr>
        <p:spPr bwMode="auto">
          <a:xfrm>
            <a:off x="3620852" y="2420936"/>
            <a:ext cx="2376264" cy="576016"/>
          </a:xfrm>
          <a:prstGeom prst="rect">
            <a:avLst/>
          </a:prstGeom>
          <a:gradFill>
            <a:gsLst>
              <a:gs pos="0">
                <a:schemeClr val="bg1"/>
              </a:gs>
              <a:gs pos="17000">
                <a:schemeClr val="bg1"/>
              </a:gs>
              <a:gs pos="83000">
                <a:srgbClr val="ECECEC"/>
              </a:gs>
              <a:gs pos="100000">
                <a:schemeClr val="bg1"/>
              </a:gs>
            </a:gsLst>
            <a:lin ang="5400000" scaled="0"/>
          </a:gradFill>
          <a:ln w="6350" cap="flat" cmpd="sng" algn="ctr">
            <a:solidFill>
              <a:schemeClr val="bg1">
                <a:lumMod val="75000"/>
              </a:schemeClr>
            </a:solidFill>
            <a:prstDash val="solid"/>
          </a:ln>
          <a:effectLst>
            <a:innerShdw blurRad="50800">
              <a:prstClr val="black">
                <a:alpha val="6000"/>
              </a:prstClr>
            </a:innerShdw>
          </a:effectLst>
        </p:spPr>
        <p:txBody>
          <a:bodyPr wrap="square" lIns="0" tIns="36000" rIns="0" bIns="36000" anchor="ctr">
            <a:noAutofit/>
            <a:scene3d>
              <a:camera prst="orthographicFront"/>
              <a:lightRig rig="threePt" dir="t"/>
            </a:scene3d>
            <a:sp3d>
              <a:bevelT w="1270"/>
              <a:contourClr>
                <a:schemeClr val="bg1"/>
              </a:contourClr>
            </a:sp3d>
          </a:bodyPr>
          <a:lstStyle/>
          <a:p>
            <a:pPr marL="0" lvl="1" indent="-131166" algn="ctr">
              <a:buClr>
                <a:sysClr val="windowText" lastClr="000000"/>
              </a:buClr>
              <a:tabLst>
                <a:tab pos="5186118" algn="l"/>
              </a:tabLst>
              <a:defRPr/>
            </a:pPr>
            <a:r>
              <a:rPr lang="en-US" altLang="ko-KR" sz="1400" b="1" dirty="0">
                <a:ln w="11430">
                  <a:noFill/>
                </a:ln>
                <a:solidFill>
                  <a:srgbClr val="C00000"/>
                </a:solidFill>
                <a:latin typeface="+mn-ea"/>
                <a:cs typeface="Arial" pitchFamily="34" charset="0"/>
              </a:rPr>
              <a:t>Deploy Fast</a:t>
            </a:r>
            <a:endParaRPr lang="en-US" altLang="ko-KR" sz="1600" b="1" dirty="0">
              <a:solidFill>
                <a:srgbClr val="C00000"/>
              </a:solidFill>
              <a:latin typeface="+mn-ea"/>
            </a:endParaRPr>
          </a:p>
        </p:txBody>
      </p:sp>
      <p:cxnSp>
        <p:nvCxnSpPr>
          <p:cNvPr id="17" name="직선 화살표 연결선 16"/>
          <p:cNvCxnSpPr>
            <a:stCxn id="14" idx="3"/>
            <a:endCxn id="16" idx="1"/>
          </p:cNvCxnSpPr>
          <p:nvPr/>
        </p:nvCxnSpPr>
        <p:spPr>
          <a:xfrm>
            <a:off x="2936776" y="2708944"/>
            <a:ext cx="684076"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a:stCxn id="16" idx="3"/>
            <a:endCxn id="15" idx="1"/>
          </p:cNvCxnSpPr>
          <p:nvPr/>
        </p:nvCxnSpPr>
        <p:spPr>
          <a:xfrm>
            <a:off x="5997116" y="2708944"/>
            <a:ext cx="684076"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A47C6295-9431-374F-821C-7406FAA8E2A0}"/>
              </a:ext>
            </a:extLst>
          </p:cNvPr>
          <p:cNvSpPr>
            <a:spLocks noGrp="1"/>
          </p:cNvSpPr>
          <p:nvPr>
            <p:ph type="title"/>
          </p:nvPr>
        </p:nvSpPr>
        <p:spPr/>
        <p:txBody>
          <a:bodyPr/>
          <a:lstStyle/>
          <a:p>
            <a:r>
              <a:rPr lang="en-KR" dirty="0"/>
              <a:t>Application</a:t>
            </a:r>
            <a:r>
              <a:rPr lang="ko-KR" altLang="en-US" dirty="0"/>
              <a:t>의 변화 </a:t>
            </a:r>
            <a:r>
              <a:rPr lang="en-US" altLang="ko-KR" dirty="0"/>
              <a:t>–</a:t>
            </a:r>
            <a:r>
              <a:rPr lang="ko-KR" altLang="en-US" dirty="0"/>
              <a:t> </a:t>
            </a:r>
            <a:r>
              <a:rPr lang="en-US" altLang="ko-KR" dirty="0"/>
              <a:t>Market Needs</a:t>
            </a:r>
            <a:endParaRPr lang="en-KR" dirty="0"/>
          </a:p>
        </p:txBody>
      </p:sp>
      <p:sp>
        <p:nvSpPr>
          <p:cNvPr id="6" name="Content Placeholder 5">
            <a:extLst>
              <a:ext uri="{FF2B5EF4-FFF2-40B4-BE49-F238E27FC236}">
                <a16:creationId xmlns:a16="http://schemas.microsoft.com/office/drawing/2014/main" id="{0C7D1D6C-9FA5-8C46-BE33-5F1DC9244AE6}"/>
              </a:ext>
            </a:extLst>
          </p:cNvPr>
          <p:cNvSpPr>
            <a:spLocks noGrp="1"/>
          </p:cNvSpPr>
          <p:nvPr>
            <p:ph idx="1"/>
          </p:nvPr>
        </p:nvSpPr>
        <p:spPr/>
        <p:txBody>
          <a:bodyPr/>
          <a:lstStyle/>
          <a:p>
            <a:r>
              <a:rPr lang="ko-KR" altLang="en-US" b="1" dirty="0"/>
              <a:t>시장과 고객의 빠른 </a:t>
            </a:r>
            <a:r>
              <a:rPr lang="en-US" altLang="ko-KR" b="1" dirty="0"/>
              <a:t>Needs</a:t>
            </a:r>
            <a:r>
              <a:rPr lang="ko-KR" altLang="en-US" b="1" dirty="0"/>
              <a:t> 변환 </a:t>
            </a:r>
            <a:r>
              <a:rPr lang="en-US" altLang="ko-KR" b="1" dirty="0">
                <a:sym typeface="Wingdings" pitchFamily="2" charset="2"/>
              </a:rPr>
              <a:t></a:t>
            </a:r>
            <a:r>
              <a:rPr lang="ko-KR" altLang="en-US" b="1" dirty="0">
                <a:sym typeface="Wingdings" pitchFamily="2" charset="2"/>
              </a:rPr>
              <a:t> </a:t>
            </a:r>
            <a:r>
              <a:rPr lang="ko-KR" altLang="en-US" b="1" dirty="0"/>
              <a:t>빠른 개발과 배포로 변화</a:t>
            </a:r>
            <a:endParaRPr lang="en-KR" b="1" dirty="0"/>
          </a:p>
        </p:txBody>
      </p:sp>
    </p:spTree>
    <p:extLst>
      <p:ext uri="{BB962C8B-B14F-4D97-AF65-F5344CB8AC3E}">
        <p14:creationId xmlns:p14="http://schemas.microsoft.com/office/powerpoint/2010/main" val="31022163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528" y="1628800"/>
            <a:ext cx="8424936"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a:extLst>
              <a:ext uri="{FF2B5EF4-FFF2-40B4-BE49-F238E27FC236}">
                <a16:creationId xmlns:a16="http://schemas.microsoft.com/office/drawing/2014/main" id="{2ECB6411-6049-F243-B355-6FBD9ECD42B0}"/>
              </a:ext>
            </a:extLst>
          </p:cNvPr>
          <p:cNvSpPr>
            <a:spLocks noGrp="1"/>
          </p:cNvSpPr>
          <p:nvPr>
            <p:ph type="title"/>
          </p:nvPr>
        </p:nvSpPr>
        <p:spPr/>
        <p:txBody>
          <a:bodyPr/>
          <a:lstStyle/>
          <a:p>
            <a:r>
              <a:rPr lang="en-US" dirty="0"/>
              <a:t>Application</a:t>
            </a:r>
            <a:r>
              <a:rPr lang="ko-KR" altLang="en-US" dirty="0"/>
              <a:t>의 변화 </a:t>
            </a:r>
            <a:r>
              <a:rPr lang="en-US" altLang="ko-KR" dirty="0"/>
              <a:t>-</a:t>
            </a:r>
            <a:r>
              <a:rPr lang="ko-KR" altLang="en-US" dirty="0"/>
              <a:t> </a:t>
            </a:r>
            <a:r>
              <a:rPr lang="en-US" altLang="ko-KR" dirty="0"/>
              <a:t>Agility</a:t>
            </a:r>
            <a:endParaRPr lang="en-KR" dirty="0"/>
          </a:p>
        </p:txBody>
      </p:sp>
      <p:sp>
        <p:nvSpPr>
          <p:cNvPr id="8" name="Content Placeholder 7">
            <a:extLst>
              <a:ext uri="{FF2B5EF4-FFF2-40B4-BE49-F238E27FC236}">
                <a16:creationId xmlns:a16="http://schemas.microsoft.com/office/drawing/2014/main" id="{69D871C6-79F6-3E49-8B7E-542F20A64101}"/>
              </a:ext>
            </a:extLst>
          </p:cNvPr>
          <p:cNvSpPr>
            <a:spLocks noGrp="1"/>
          </p:cNvSpPr>
          <p:nvPr>
            <p:ph idx="1"/>
          </p:nvPr>
        </p:nvSpPr>
        <p:spPr/>
        <p:txBody>
          <a:bodyPr/>
          <a:lstStyle/>
          <a:p>
            <a:r>
              <a:rPr lang="en-KR" b="1" dirty="0"/>
              <a:t>Cloud Native Application </a:t>
            </a:r>
            <a:r>
              <a:rPr lang="ko-KR" altLang="en-US" b="1" dirty="0"/>
              <a:t>기반의 아키텍처로 신속한 변화에 대응</a:t>
            </a:r>
            <a:endParaRPr lang="en-KR" b="1" dirty="0"/>
          </a:p>
        </p:txBody>
      </p:sp>
    </p:spTree>
    <p:extLst>
      <p:ext uri="{BB962C8B-B14F-4D97-AF65-F5344CB8AC3E}">
        <p14:creationId xmlns:p14="http://schemas.microsoft.com/office/powerpoint/2010/main" val="35979191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표 18"/>
          <p:cNvGraphicFramePr>
            <a:graphicFrameLocks noGrp="1"/>
          </p:cNvGraphicFramePr>
          <p:nvPr/>
        </p:nvGraphicFramePr>
        <p:xfrm>
          <a:off x="2036677" y="1798805"/>
          <a:ext cx="7237498" cy="4501108"/>
        </p:xfrm>
        <a:graphic>
          <a:graphicData uri="http://schemas.openxmlformats.org/drawingml/2006/table">
            <a:tbl>
              <a:tblPr/>
              <a:tblGrid>
                <a:gridCol w="1133402">
                  <a:extLst>
                    <a:ext uri="{9D8B030D-6E8A-4147-A177-3AD203B41FA5}">
                      <a16:colId xmlns:a16="http://schemas.microsoft.com/office/drawing/2014/main" val="20000"/>
                    </a:ext>
                  </a:extLst>
                </a:gridCol>
                <a:gridCol w="3052048">
                  <a:extLst>
                    <a:ext uri="{9D8B030D-6E8A-4147-A177-3AD203B41FA5}">
                      <a16:colId xmlns:a16="http://schemas.microsoft.com/office/drawing/2014/main" val="20001"/>
                    </a:ext>
                  </a:extLst>
                </a:gridCol>
                <a:gridCol w="3052048">
                  <a:extLst>
                    <a:ext uri="{9D8B030D-6E8A-4147-A177-3AD203B41FA5}">
                      <a16:colId xmlns:a16="http://schemas.microsoft.com/office/drawing/2014/main" val="20002"/>
                    </a:ext>
                  </a:extLst>
                </a:gridCol>
              </a:tblGrid>
              <a:tr h="356089">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ko-KR" altLang="en-US" sz="1300" b="1" dirty="0">
                          <a:latin typeface="Cambria" panose="02040503050406030204" pitchFamily="18" charset="0"/>
                        </a:rPr>
                        <a:t>구분</a:t>
                      </a:r>
                    </a:p>
                  </a:txBody>
                  <a:tcPr anchor="ctr">
                    <a:lnL w="12700" cap="flat" cmpd="sng" algn="ctr">
                      <a:noFill/>
                      <a:prstDash val="solid"/>
                      <a:round/>
                      <a:headEnd type="none" w="med" len="med"/>
                      <a:tailEnd type="none" w="med" len="med"/>
                    </a:lnL>
                    <a:lnR w="12700" cap="flat" cmpd="sng" algn="ctr">
                      <a:solidFill>
                        <a:sysClr val="windowText" lastClr="000000">
                          <a:lumMod val="50000"/>
                          <a:lumOff val="50000"/>
                        </a:sysClr>
                      </a:solidFill>
                      <a:prstDash val="solid"/>
                      <a:round/>
                      <a:headEnd type="none" w="med" len="med"/>
                      <a:tailEnd type="none" w="med" len="med"/>
                    </a:lnR>
                    <a:lnT w="12700" cap="flat" cmpd="sng" algn="ctr">
                      <a:solidFill>
                        <a:sysClr val="windowText" lastClr="000000">
                          <a:lumMod val="50000"/>
                          <a:lumOff val="50000"/>
                        </a:sysClr>
                      </a:solidFill>
                      <a:prstDash val="solid"/>
                      <a:round/>
                      <a:headEnd type="none" w="med" len="med"/>
                      <a:tailEnd type="none" w="med" len="med"/>
                    </a:lnT>
                    <a:lnB w="12700" cap="flat" cmpd="sng" algn="ctr">
                      <a:solidFill>
                        <a:sysClr val="windowText" lastClr="000000">
                          <a:lumMod val="50000"/>
                          <a:lumOff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en-US" altLang="ko-KR" sz="1300" b="1" dirty="0">
                          <a:latin typeface="Cambria" panose="02040503050406030204" pitchFamily="18" charset="0"/>
                        </a:rPr>
                        <a:t>Traditional Application</a:t>
                      </a:r>
                      <a:endParaRPr lang="ko-KR" altLang="en-US" sz="1300" b="1" dirty="0">
                        <a:latin typeface="Cambria" panose="02040503050406030204" pitchFamily="18" charset="0"/>
                      </a:endParaRPr>
                    </a:p>
                  </a:txBody>
                  <a:tcPr anchor="ctr">
                    <a:lnL w="12700" cap="flat" cmpd="sng" algn="ctr">
                      <a:solidFill>
                        <a:sysClr val="windowText" lastClr="000000">
                          <a:lumMod val="50000"/>
                          <a:lumOff val="50000"/>
                        </a:sysClr>
                      </a:solidFill>
                      <a:prstDash val="solid"/>
                      <a:round/>
                      <a:headEnd type="none" w="med" len="med"/>
                      <a:tailEnd type="none" w="med" len="med"/>
                    </a:lnL>
                    <a:lnR w="28575" cap="flat" cmpd="sng" algn="ctr">
                      <a:solidFill>
                        <a:sysClr val="window" lastClr="FFFFFF">
                          <a:lumMod val="50000"/>
                        </a:sysClr>
                      </a:solidFill>
                      <a:prstDash val="solid"/>
                      <a:round/>
                      <a:headEnd type="none" w="med" len="med"/>
                      <a:tailEnd type="none" w="med" len="med"/>
                    </a:lnR>
                    <a:lnT w="12700" cap="flat" cmpd="sng" algn="ctr">
                      <a:solidFill>
                        <a:sysClr val="windowText" lastClr="000000">
                          <a:lumMod val="50000"/>
                          <a:lumOff val="50000"/>
                        </a:sysClr>
                      </a:solidFill>
                      <a:prstDash val="solid"/>
                      <a:round/>
                      <a:headEnd type="none" w="med" len="med"/>
                      <a:tailEnd type="none" w="med" len="med"/>
                    </a:lnT>
                    <a:lnB w="12700" cap="flat" cmpd="sng" algn="ctr">
                      <a:solidFill>
                        <a:sysClr val="windowText" lastClr="000000">
                          <a:lumMod val="50000"/>
                          <a:lumOff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en-US" altLang="ko-KR" sz="1300" b="1" dirty="0">
                          <a:latin typeface="Cambria" panose="02040503050406030204" pitchFamily="18" charset="0"/>
                        </a:rPr>
                        <a:t>Cloud Native Application</a:t>
                      </a:r>
                      <a:endParaRPr lang="ko-KR" altLang="en-US" sz="1300" b="1" dirty="0">
                        <a:latin typeface="Cambria" panose="02040503050406030204" pitchFamily="18" charset="0"/>
                      </a:endParaRPr>
                    </a:p>
                  </a:txBody>
                  <a:tcPr anchor="ctr">
                    <a:lnL w="28575" cap="flat" cmpd="sng" algn="ctr">
                      <a:solidFill>
                        <a:sysClr val="window" lastClr="FFFFFF">
                          <a:lumMod val="50000"/>
                        </a:sysClr>
                      </a:solidFill>
                      <a:prstDash val="solid"/>
                      <a:round/>
                      <a:headEnd type="none" w="med" len="med"/>
                      <a:tailEnd type="none" w="med" len="med"/>
                    </a:lnL>
                    <a:lnR w="28575" cap="flat" cmpd="sng" algn="ctr">
                      <a:solidFill>
                        <a:sysClr val="window" lastClr="FFFFFF">
                          <a:lumMod val="50000"/>
                        </a:sysClr>
                      </a:solidFill>
                      <a:prstDash val="solid"/>
                      <a:round/>
                      <a:headEnd type="none" w="med" len="med"/>
                      <a:tailEnd type="none" w="med" len="med"/>
                    </a:lnR>
                    <a:lnT w="28575" cap="flat" cmpd="sng" algn="ctr">
                      <a:solidFill>
                        <a:sysClr val="window" lastClr="FFFFFF">
                          <a:lumMod val="50000"/>
                        </a:sysClr>
                      </a:solidFill>
                      <a:prstDash val="solid"/>
                      <a:round/>
                      <a:headEnd type="none" w="med" len="med"/>
                      <a:tailEnd type="none" w="med" len="med"/>
                    </a:lnT>
                    <a:lnB w="12700" cap="flat" cmpd="sng" algn="ctr">
                      <a:solidFill>
                        <a:sysClr val="windowText" lastClr="000000">
                          <a:lumMod val="50000"/>
                          <a:lumOff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0"/>
                  </a:ext>
                </a:extLst>
              </a:tr>
              <a:tr h="1570397">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0">
                        <a:lnSpc>
                          <a:spcPct val="120000"/>
                        </a:lnSpc>
                        <a:spcBef>
                          <a:spcPts val="0"/>
                        </a:spcBef>
                      </a:pPr>
                      <a:r>
                        <a:rPr lang="ko-KR" altLang="en-US" sz="1300" b="1" dirty="0">
                          <a:latin typeface="Cambria" panose="02040503050406030204" pitchFamily="18" charset="0"/>
                        </a:rPr>
                        <a:t>개발환경</a:t>
                      </a:r>
                    </a:p>
                  </a:txBody>
                  <a:tcPr anchor="ctr">
                    <a:lnL w="12700" cap="flat" cmpd="sng" algn="ctr">
                      <a:noFill/>
                      <a:prstDash val="solid"/>
                      <a:round/>
                      <a:headEnd type="none" w="med" len="med"/>
                      <a:tailEnd type="none" w="med" len="med"/>
                    </a:lnL>
                    <a:lnR w="12700" cap="flat" cmpd="sng" algn="ctr">
                      <a:solidFill>
                        <a:sysClr val="windowText" lastClr="000000">
                          <a:lumMod val="50000"/>
                          <a:lumOff val="50000"/>
                        </a:sysClr>
                      </a:solidFill>
                      <a:prstDash val="solid"/>
                      <a:round/>
                      <a:headEnd type="none" w="med" len="med"/>
                      <a:tailEnd type="none" w="med" len="med"/>
                    </a:lnR>
                    <a:lnT w="12700" cap="flat" cmpd="sng" algn="ctr">
                      <a:solidFill>
                        <a:sysClr val="windowText" lastClr="000000">
                          <a:lumMod val="50000"/>
                          <a:lumOff val="50000"/>
                        </a:sysClr>
                      </a:solidFill>
                      <a:prstDash val="solid"/>
                      <a:round/>
                      <a:headEnd type="none" w="med" len="med"/>
                      <a:tailEnd type="none" w="med" len="med"/>
                    </a:lnT>
                    <a:lnB w="12700" cap="flat" cmpd="sng" algn="ctr">
                      <a:solidFill>
                        <a:sysClr val="windowText" lastClr="000000">
                          <a:lumMod val="50000"/>
                          <a:lumOff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marL="144000" indent="-144000" algn="l" latinLnBrk="0">
                        <a:lnSpc>
                          <a:spcPct val="120000"/>
                        </a:lnSpc>
                        <a:spcBef>
                          <a:spcPts val="0"/>
                        </a:spcBef>
                        <a:buFont typeface="Wingdings" panose="05000000000000000000" pitchFamily="2" charset="2"/>
                        <a:buChar char="§"/>
                      </a:pPr>
                      <a:r>
                        <a:rPr lang="en-US" altLang="ko-KR" sz="1300" dirty="0">
                          <a:latin typeface="Cambria" panose="02040503050406030204" pitchFamily="18" charset="0"/>
                        </a:rPr>
                        <a:t>Java / JSP</a:t>
                      </a:r>
                    </a:p>
                    <a:p>
                      <a:pPr marL="144000" indent="-144000" algn="l" latinLnBrk="0">
                        <a:lnSpc>
                          <a:spcPct val="120000"/>
                        </a:lnSpc>
                        <a:spcBef>
                          <a:spcPts val="0"/>
                        </a:spcBef>
                        <a:buFont typeface="Wingdings" panose="05000000000000000000" pitchFamily="2" charset="2"/>
                        <a:buChar char="§"/>
                      </a:pPr>
                      <a:r>
                        <a:rPr lang="en-US" altLang="ko-KR" sz="1300" dirty="0">
                          <a:latin typeface="Cambria" panose="02040503050406030204" pitchFamily="18" charset="0"/>
                        </a:rPr>
                        <a:t>Traditional WAS </a:t>
                      </a:r>
                      <a:br>
                        <a:rPr lang="en-US" altLang="ko-KR" sz="1300" dirty="0">
                          <a:latin typeface="Cambria" panose="02040503050406030204" pitchFamily="18" charset="0"/>
                        </a:rPr>
                      </a:br>
                      <a:r>
                        <a:rPr lang="en-US" altLang="ko-KR" sz="1300" dirty="0">
                          <a:latin typeface="Cambria" panose="02040503050406030204" pitchFamily="18" charset="0"/>
                        </a:rPr>
                        <a:t>(WebLogic,</a:t>
                      </a:r>
                      <a:r>
                        <a:rPr lang="en-US" altLang="ko-KR" sz="1300" baseline="0" dirty="0">
                          <a:latin typeface="Cambria" panose="02040503050406030204" pitchFamily="18" charset="0"/>
                        </a:rPr>
                        <a:t> JEUS, JBoss </a:t>
                      </a:r>
                      <a:r>
                        <a:rPr lang="ko-KR" altLang="en-US" sz="1300" baseline="0" dirty="0">
                          <a:latin typeface="Cambria" panose="02040503050406030204" pitchFamily="18" charset="0"/>
                        </a:rPr>
                        <a:t>등</a:t>
                      </a:r>
                      <a:r>
                        <a:rPr lang="en-US" altLang="ko-KR" sz="1300" baseline="0" dirty="0">
                          <a:latin typeface="Cambria" panose="02040503050406030204" pitchFamily="18" charset="0"/>
                        </a:rPr>
                        <a:t>)</a:t>
                      </a:r>
                    </a:p>
                    <a:p>
                      <a:pPr marL="144000" indent="-144000" algn="l" latinLnBrk="0">
                        <a:lnSpc>
                          <a:spcPct val="120000"/>
                        </a:lnSpc>
                        <a:spcBef>
                          <a:spcPts val="0"/>
                        </a:spcBef>
                        <a:buFont typeface="Wingdings" panose="05000000000000000000" pitchFamily="2" charset="2"/>
                        <a:buChar char="§"/>
                      </a:pPr>
                      <a:r>
                        <a:rPr lang="en-US" altLang="ko-KR" sz="1300" dirty="0">
                          <a:latin typeface="Cambria" panose="02040503050406030204" pitchFamily="18" charset="0"/>
                        </a:rPr>
                        <a:t>Oracle DBMS</a:t>
                      </a:r>
                    </a:p>
                    <a:p>
                      <a:pPr marL="144000" indent="-144000" algn="l" latinLnBrk="0">
                        <a:lnSpc>
                          <a:spcPct val="120000"/>
                        </a:lnSpc>
                        <a:spcBef>
                          <a:spcPts val="0"/>
                        </a:spcBef>
                        <a:buFont typeface="Wingdings" panose="05000000000000000000" pitchFamily="2" charset="2"/>
                        <a:buChar char="§"/>
                      </a:pPr>
                      <a:r>
                        <a:rPr lang="en-US" altLang="ko-KR" sz="1300" dirty="0">
                          <a:latin typeface="Cambria" panose="02040503050406030204" pitchFamily="18" charset="0"/>
                        </a:rPr>
                        <a:t>DB</a:t>
                      </a:r>
                      <a:r>
                        <a:rPr lang="ko-KR" altLang="en-US" sz="1300" dirty="0">
                          <a:latin typeface="Cambria" panose="02040503050406030204" pitchFamily="18" charset="0"/>
                        </a:rPr>
                        <a:t>를 통한 연동</a:t>
                      </a:r>
                    </a:p>
                  </a:txBody>
                  <a:tcPr marT="72000" marB="72000" anchor="ctr">
                    <a:lnL w="12700" cap="flat" cmpd="sng" algn="ctr">
                      <a:solidFill>
                        <a:sysClr val="windowText" lastClr="000000">
                          <a:lumMod val="50000"/>
                          <a:lumOff val="50000"/>
                        </a:sysClr>
                      </a:solidFill>
                      <a:prstDash val="solid"/>
                      <a:round/>
                      <a:headEnd type="none" w="med" len="med"/>
                      <a:tailEnd type="none" w="med" len="med"/>
                    </a:lnL>
                    <a:lnR w="28575" cap="flat" cmpd="sng" algn="ctr">
                      <a:solidFill>
                        <a:sysClr val="window" lastClr="FFFFFF">
                          <a:lumMod val="50000"/>
                        </a:sysClr>
                      </a:solidFill>
                      <a:prstDash val="solid"/>
                      <a:round/>
                      <a:headEnd type="none" w="med" len="med"/>
                      <a:tailEnd type="none" w="med" len="med"/>
                    </a:lnR>
                    <a:lnT w="12700" cap="flat" cmpd="sng" algn="ctr">
                      <a:solidFill>
                        <a:sysClr val="windowText" lastClr="000000">
                          <a:lumMod val="50000"/>
                          <a:lumOff val="50000"/>
                        </a:sysClr>
                      </a:solidFill>
                      <a:prstDash val="solid"/>
                      <a:round/>
                      <a:headEnd type="none" w="med" len="med"/>
                      <a:tailEnd type="none" w="med" len="med"/>
                    </a:lnT>
                    <a:lnB w="12700" cap="flat" cmpd="sng" algn="ctr">
                      <a:solidFill>
                        <a:sysClr val="windowText" lastClr="000000">
                          <a:lumMod val="50000"/>
                          <a:lumOff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marL="144000" indent="-144000" algn="l" latinLnBrk="0">
                        <a:lnSpc>
                          <a:spcPct val="120000"/>
                        </a:lnSpc>
                        <a:spcBef>
                          <a:spcPts val="0"/>
                        </a:spcBef>
                        <a:buFont typeface="Wingdings" panose="05000000000000000000" pitchFamily="2" charset="2"/>
                        <a:buChar char="§"/>
                      </a:pPr>
                      <a:r>
                        <a:rPr lang="en-US" altLang="ko-KR" sz="1300" b="0" baseline="0" dirty="0">
                          <a:latin typeface="Cambria" panose="02040503050406030204" pitchFamily="18" charset="0"/>
                        </a:rPr>
                        <a:t>New Framework </a:t>
                      </a:r>
                      <a:r>
                        <a:rPr lang="ko-KR" altLang="en-US" sz="1300" b="0" baseline="0" dirty="0">
                          <a:latin typeface="Cambria" panose="02040503050406030204" pitchFamily="18" charset="0"/>
                        </a:rPr>
                        <a:t>적용 </a:t>
                      </a:r>
                      <a:r>
                        <a:rPr lang="en-US" altLang="ko-KR" sz="1300" b="0" baseline="0" dirty="0">
                          <a:latin typeface="Cambria" panose="02040503050406030204" pitchFamily="18" charset="0"/>
                        </a:rPr>
                        <a:t>(</a:t>
                      </a:r>
                      <a:r>
                        <a:rPr lang="ko-KR" altLang="en-US" sz="1300" b="0" baseline="0" dirty="0">
                          <a:latin typeface="Cambria" panose="02040503050406030204" pitchFamily="18" charset="0"/>
                        </a:rPr>
                        <a:t>예</a:t>
                      </a:r>
                      <a:r>
                        <a:rPr lang="en-US" altLang="ko-KR" sz="1300" b="0" baseline="0" dirty="0">
                          <a:latin typeface="Cambria" panose="02040503050406030204" pitchFamily="18" charset="0"/>
                        </a:rPr>
                        <a:t>: Spring Boot)</a:t>
                      </a:r>
                    </a:p>
                    <a:p>
                      <a:pPr marL="144000" indent="-144000" algn="l" latinLnBrk="0">
                        <a:lnSpc>
                          <a:spcPct val="120000"/>
                        </a:lnSpc>
                        <a:spcBef>
                          <a:spcPts val="0"/>
                        </a:spcBef>
                        <a:buFont typeface="Wingdings" panose="05000000000000000000" pitchFamily="2" charset="2"/>
                        <a:buChar char="§"/>
                      </a:pPr>
                      <a:r>
                        <a:rPr lang="en-US" altLang="ko-KR" sz="1300" b="0" baseline="0" dirty="0">
                          <a:latin typeface="Cambria" panose="02040503050406030204" pitchFamily="18" charset="0"/>
                        </a:rPr>
                        <a:t>PaaS </a:t>
                      </a:r>
                      <a:r>
                        <a:rPr lang="ko-KR" altLang="en-US" sz="1300" b="0" baseline="0" dirty="0">
                          <a:latin typeface="Cambria" panose="02040503050406030204" pitchFamily="18" charset="0"/>
                        </a:rPr>
                        <a:t>환경에서 개발 </a:t>
                      </a:r>
                      <a:endParaRPr lang="en-US" altLang="ko-KR" sz="1300" b="0" baseline="0" dirty="0">
                        <a:latin typeface="Cambria" panose="02040503050406030204" pitchFamily="18" charset="0"/>
                      </a:endParaRPr>
                    </a:p>
                    <a:p>
                      <a:pPr marL="144000" indent="-144000" algn="l" latinLnBrk="0">
                        <a:lnSpc>
                          <a:spcPct val="120000"/>
                        </a:lnSpc>
                        <a:spcBef>
                          <a:spcPts val="0"/>
                        </a:spcBef>
                        <a:buFont typeface="Wingdings" panose="05000000000000000000" pitchFamily="2" charset="2"/>
                        <a:buChar char="§"/>
                      </a:pPr>
                      <a:r>
                        <a:rPr lang="en-US" altLang="ko-KR" sz="1300" b="0" baseline="0" dirty="0">
                          <a:latin typeface="Cambria" panose="02040503050406030204" pitchFamily="18" charset="0"/>
                        </a:rPr>
                        <a:t>MySQL / MariaDB </a:t>
                      </a:r>
                      <a:r>
                        <a:rPr lang="ko-KR" altLang="en-US" sz="1300" b="0" baseline="0" dirty="0">
                          <a:latin typeface="Cambria" panose="02040503050406030204" pitchFamily="18" charset="0"/>
                        </a:rPr>
                        <a:t>사용</a:t>
                      </a:r>
                      <a:endParaRPr lang="en-US" altLang="ko-KR" sz="1300" b="0" baseline="0" dirty="0">
                        <a:latin typeface="Cambria" panose="02040503050406030204" pitchFamily="18" charset="0"/>
                      </a:endParaRPr>
                    </a:p>
                    <a:p>
                      <a:pPr marL="144000" indent="-144000" algn="l" latinLnBrk="0">
                        <a:lnSpc>
                          <a:spcPct val="120000"/>
                        </a:lnSpc>
                        <a:spcBef>
                          <a:spcPts val="0"/>
                        </a:spcBef>
                        <a:buFont typeface="Wingdings" panose="05000000000000000000" pitchFamily="2" charset="2"/>
                        <a:buChar char="§"/>
                      </a:pPr>
                      <a:r>
                        <a:rPr lang="en-US" altLang="ko-KR" sz="1300" b="0" baseline="0" dirty="0">
                          <a:latin typeface="Cambria" panose="02040503050406030204" pitchFamily="18" charset="0"/>
                        </a:rPr>
                        <a:t>Rest API </a:t>
                      </a:r>
                      <a:r>
                        <a:rPr lang="ko-KR" altLang="en-US" sz="1300" b="0" baseline="0" dirty="0">
                          <a:latin typeface="Cambria" panose="02040503050406030204" pitchFamily="18" charset="0"/>
                        </a:rPr>
                        <a:t>노출</a:t>
                      </a:r>
                      <a:endParaRPr lang="en-US" altLang="ko-KR" sz="1300" b="0" baseline="0" dirty="0">
                        <a:latin typeface="Cambria" panose="02040503050406030204" pitchFamily="18" charset="0"/>
                      </a:endParaRPr>
                    </a:p>
                    <a:p>
                      <a:pPr marL="144000" indent="-144000" algn="l" latinLnBrk="0">
                        <a:lnSpc>
                          <a:spcPct val="120000"/>
                        </a:lnSpc>
                        <a:spcBef>
                          <a:spcPts val="0"/>
                        </a:spcBef>
                        <a:buFont typeface="Wingdings" panose="05000000000000000000" pitchFamily="2" charset="2"/>
                        <a:buChar char="§"/>
                      </a:pPr>
                      <a:r>
                        <a:rPr lang="ko-KR" altLang="en-US" sz="1300" b="0" baseline="0" dirty="0">
                          <a:latin typeface="Cambria" panose="02040503050406030204" pitchFamily="18" charset="0"/>
                        </a:rPr>
                        <a:t>세션 및 파일처리</a:t>
                      </a:r>
                      <a:endParaRPr lang="en-US" altLang="ko-KR" sz="1300" b="0" baseline="0" dirty="0">
                        <a:latin typeface="Cambria" panose="02040503050406030204" pitchFamily="18" charset="0"/>
                      </a:endParaRPr>
                    </a:p>
                  </a:txBody>
                  <a:tcPr marT="72000" marB="72000" anchor="ctr">
                    <a:lnL w="28575" cap="flat" cmpd="sng" algn="ctr">
                      <a:solidFill>
                        <a:sysClr val="window" lastClr="FFFFFF">
                          <a:lumMod val="50000"/>
                        </a:sysClr>
                      </a:solidFill>
                      <a:prstDash val="solid"/>
                      <a:round/>
                      <a:headEnd type="none" w="med" len="med"/>
                      <a:tailEnd type="none" w="med" len="med"/>
                    </a:lnL>
                    <a:lnR w="28575" cap="flat" cmpd="sng" algn="ctr">
                      <a:solidFill>
                        <a:sysClr val="window" lastClr="FFFFFF">
                          <a:lumMod val="50000"/>
                        </a:sysClr>
                      </a:solidFill>
                      <a:prstDash val="solid"/>
                      <a:round/>
                      <a:headEnd type="none" w="med" len="med"/>
                      <a:tailEnd type="none" w="med" len="med"/>
                    </a:lnR>
                    <a:lnT w="12700" cap="flat" cmpd="sng" algn="ctr">
                      <a:solidFill>
                        <a:sysClr val="windowText" lastClr="000000">
                          <a:lumMod val="50000"/>
                          <a:lumOff val="50000"/>
                        </a:sysClr>
                      </a:solidFill>
                      <a:prstDash val="solid"/>
                      <a:round/>
                      <a:headEnd type="none" w="med" len="med"/>
                      <a:tailEnd type="none" w="med" len="med"/>
                    </a:lnT>
                    <a:lnB w="12700" cap="flat" cmpd="sng" algn="ctr">
                      <a:solidFill>
                        <a:sysClr val="windowText" lastClr="000000">
                          <a:lumMod val="50000"/>
                          <a:lumOff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957836">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0">
                        <a:lnSpc>
                          <a:spcPct val="120000"/>
                        </a:lnSpc>
                        <a:spcBef>
                          <a:spcPts val="0"/>
                        </a:spcBef>
                      </a:pPr>
                      <a:r>
                        <a:rPr lang="ko-KR" altLang="en-US" sz="1300" b="1" dirty="0">
                          <a:latin typeface="Cambria" panose="02040503050406030204" pitchFamily="18" charset="0"/>
                        </a:rPr>
                        <a:t>빌드</a:t>
                      </a:r>
                      <a:r>
                        <a:rPr lang="en-US" altLang="ko-KR" sz="1300" b="1" dirty="0">
                          <a:latin typeface="Cambria" panose="02040503050406030204" pitchFamily="18" charset="0"/>
                        </a:rPr>
                        <a:t>/</a:t>
                      </a:r>
                      <a:br>
                        <a:rPr lang="en-US" altLang="ko-KR" sz="1300" b="1" dirty="0">
                          <a:latin typeface="Cambria" panose="02040503050406030204" pitchFamily="18" charset="0"/>
                        </a:rPr>
                      </a:br>
                      <a:r>
                        <a:rPr lang="ko-KR" altLang="en-US" sz="1300" b="1" dirty="0">
                          <a:latin typeface="Cambria" panose="02040503050406030204" pitchFamily="18" charset="0"/>
                        </a:rPr>
                        <a:t>배포환경</a:t>
                      </a:r>
                    </a:p>
                  </a:txBody>
                  <a:tcPr anchor="ctr">
                    <a:lnL w="12700" cap="flat" cmpd="sng" algn="ctr">
                      <a:noFill/>
                      <a:prstDash val="solid"/>
                      <a:round/>
                      <a:headEnd type="none" w="med" len="med"/>
                      <a:tailEnd type="none" w="med" len="med"/>
                    </a:lnL>
                    <a:lnR w="12700" cap="flat" cmpd="sng" algn="ctr">
                      <a:solidFill>
                        <a:sysClr val="windowText" lastClr="000000">
                          <a:lumMod val="50000"/>
                          <a:lumOff val="50000"/>
                        </a:sysClr>
                      </a:solidFill>
                      <a:prstDash val="solid"/>
                      <a:round/>
                      <a:headEnd type="none" w="med" len="med"/>
                      <a:tailEnd type="none" w="med" len="med"/>
                    </a:lnR>
                    <a:lnT w="12700" cap="flat" cmpd="sng" algn="ctr">
                      <a:solidFill>
                        <a:sysClr val="windowText" lastClr="000000">
                          <a:lumMod val="50000"/>
                          <a:lumOff val="50000"/>
                        </a:sysClr>
                      </a:solidFill>
                      <a:prstDash val="solid"/>
                      <a:round/>
                      <a:headEnd type="none" w="med" len="med"/>
                      <a:tailEnd type="none" w="med" len="med"/>
                    </a:lnT>
                    <a:lnB w="12700" cap="flat" cmpd="sng" algn="ctr">
                      <a:solidFill>
                        <a:sysClr val="windowText" lastClr="000000">
                          <a:lumMod val="50000"/>
                          <a:lumOff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marL="144000" indent="-144000" algn="l" latinLnBrk="0">
                        <a:lnSpc>
                          <a:spcPct val="120000"/>
                        </a:lnSpc>
                        <a:spcBef>
                          <a:spcPts val="0"/>
                        </a:spcBef>
                        <a:buFont typeface="Wingdings" panose="05000000000000000000" pitchFamily="2" charset="2"/>
                        <a:buChar char="§"/>
                      </a:pPr>
                      <a:r>
                        <a:rPr lang="en-US" altLang="ko-KR" sz="1300" dirty="0">
                          <a:latin typeface="Cambria" panose="02040503050406030204" pitchFamily="18" charset="0"/>
                        </a:rPr>
                        <a:t>SVN</a:t>
                      </a:r>
                      <a:endParaRPr lang="ko-KR" altLang="en-US" sz="1300" dirty="0">
                        <a:latin typeface="Cambria" panose="02040503050406030204" pitchFamily="18" charset="0"/>
                      </a:endParaRPr>
                    </a:p>
                  </a:txBody>
                  <a:tcPr marT="72000" marB="72000" anchor="ctr">
                    <a:lnL w="12700" cap="flat" cmpd="sng" algn="ctr">
                      <a:solidFill>
                        <a:sysClr val="windowText" lastClr="000000">
                          <a:lumMod val="50000"/>
                          <a:lumOff val="50000"/>
                        </a:sysClr>
                      </a:solidFill>
                      <a:prstDash val="solid"/>
                      <a:round/>
                      <a:headEnd type="none" w="med" len="med"/>
                      <a:tailEnd type="none" w="med" len="med"/>
                    </a:lnL>
                    <a:lnR w="28575" cap="flat" cmpd="sng" algn="ctr">
                      <a:solidFill>
                        <a:sysClr val="window" lastClr="FFFFFF">
                          <a:lumMod val="50000"/>
                        </a:sysClr>
                      </a:solidFill>
                      <a:prstDash val="solid"/>
                      <a:round/>
                      <a:headEnd type="none" w="med" len="med"/>
                      <a:tailEnd type="none" w="med" len="med"/>
                    </a:lnR>
                    <a:lnT w="12700" cap="flat" cmpd="sng" algn="ctr">
                      <a:solidFill>
                        <a:sysClr val="windowText" lastClr="000000">
                          <a:lumMod val="50000"/>
                          <a:lumOff val="50000"/>
                        </a:sysClr>
                      </a:solidFill>
                      <a:prstDash val="solid"/>
                      <a:round/>
                      <a:headEnd type="none" w="med" len="med"/>
                      <a:tailEnd type="none" w="med" len="med"/>
                    </a:lnT>
                    <a:lnB w="12700" cap="flat" cmpd="sng" algn="ctr">
                      <a:solidFill>
                        <a:sysClr val="windowText" lastClr="000000">
                          <a:lumMod val="50000"/>
                          <a:lumOff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marL="144000" indent="-144000" algn="l" latinLnBrk="0">
                        <a:lnSpc>
                          <a:spcPct val="120000"/>
                        </a:lnSpc>
                        <a:spcBef>
                          <a:spcPts val="0"/>
                        </a:spcBef>
                        <a:buFont typeface="Wingdings" panose="05000000000000000000" pitchFamily="2" charset="2"/>
                        <a:buChar char="§"/>
                      </a:pPr>
                      <a:r>
                        <a:rPr lang="ko-KR" altLang="en-US" sz="1300" dirty="0">
                          <a:latin typeface="Cambria" panose="02040503050406030204" pitchFamily="18" charset="0"/>
                        </a:rPr>
                        <a:t>중앙서비스 </a:t>
                      </a:r>
                      <a:r>
                        <a:rPr lang="en-US" altLang="ko-KR" sz="1300" dirty="0">
                          <a:latin typeface="Cambria" panose="02040503050406030204" pitchFamily="18" charset="0"/>
                        </a:rPr>
                        <a:t>Git</a:t>
                      </a:r>
                      <a:r>
                        <a:rPr lang="ko-KR" altLang="en-US" sz="1300" dirty="0">
                          <a:latin typeface="Cambria" panose="02040503050406030204" pitchFamily="18" charset="0"/>
                        </a:rPr>
                        <a:t>을 통한 형상관리</a:t>
                      </a:r>
                      <a:endParaRPr lang="en-US" altLang="ko-KR" sz="1300" dirty="0">
                        <a:latin typeface="Cambria" panose="02040503050406030204" pitchFamily="18" charset="0"/>
                      </a:endParaRPr>
                    </a:p>
                    <a:p>
                      <a:pPr marL="144000" indent="-144000" algn="l" latinLnBrk="0">
                        <a:lnSpc>
                          <a:spcPct val="120000"/>
                        </a:lnSpc>
                        <a:spcBef>
                          <a:spcPts val="0"/>
                        </a:spcBef>
                        <a:buFont typeface="Wingdings" panose="05000000000000000000" pitchFamily="2" charset="2"/>
                        <a:buChar char="§"/>
                      </a:pPr>
                      <a:r>
                        <a:rPr lang="ko-KR" altLang="en-US" sz="1300" dirty="0">
                          <a:latin typeface="Cambria" panose="02040503050406030204" pitchFamily="18" charset="0"/>
                        </a:rPr>
                        <a:t>중앙서비스 </a:t>
                      </a:r>
                      <a:r>
                        <a:rPr lang="en-US" altLang="ko-KR" sz="1300" dirty="0">
                          <a:latin typeface="Cambria" panose="02040503050406030204" pitchFamily="18" charset="0"/>
                        </a:rPr>
                        <a:t>Jenkins </a:t>
                      </a:r>
                      <a:r>
                        <a:rPr lang="ko-KR" altLang="en-US" sz="1300" dirty="0">
                          <a:latin typeface="Cambria" panose="02040503050406030204" pitchFamily="18" charset="0"/>
                        </a:rPr>
                        <a:t>기반의 </a:t>
                      </a:r>
                      <a:br>
                        <a:rPr lang="ko-KR" altLang="en-US" sz="1300" dirty="0">
                          <a:latin typeface="Cambria" panose="02040503050406030204" pitchFamily="18" charset="0"/>
                        </a:rPr>
                      </a:br>
                      <a:r>
                        <a:rPr lang="en-US" altLang="ko-KR" sz="1300" dirty="0">
                          <a:latin typeface="Cambria" panose="02040503050406030204" pitchFamily="18" charset="0"/>
                        </a:rPr>
                        <a:t>Delivery Pipeline</a:t>
                      </a:r>
                      <a:r>
                        <a:rPr lang="en-US" altLang="ko-KR" sz="1300" baseline="0" dirty="0">
                          <a:latin typeface="Cambria" panose="02040503050406030204" pitchFamily="18" charset="0"/>
                        </a:rPr>
                        <a:t> </a:t>
                      </a:r>
                      <a:r>
                        <a:rPr lang="ko-KR" altLang="en-US" sz="1300" baseline="0" dirty="0">
                          <a:latin typeface="Cambria" panose="02040503050406030204" pitchFamily="18" charset="0"/>
                        </a:rPr>
                        <a:t>이용</a:t>
                      </a:r>
                      <a:endParaRPr lang="en-US" altLang="ko-KR" sz="1300" dirty="0">
                        <a:latin typeface="Cambria" panose="02040503050406030204" pitchFamily="18" charset="0"/>
                      </a:endParaRPr>
                    </a:p>
                  </a:txBody>
                  <a:tcPr marT="72000" marB="72000" anchor="ctr">
                    <a:lnL w="28575" cap="flat" cmpd="sng" algn="ctr">
                      <a:solidFill>
                        <a:sysClr val="window" lastClr="FFFFFF">
                          <a:lumMod val="50000"/>
                        </a:sysClr>
                      </a:solidFill>
                      <a:prstDash val="solid"/>
                      <a:round/>
                      <a:headEnd type="none" w="med" len="med"/>
                      <a:tailEnd type="none" w="med" len="med"/>
                    </a:lnL>
                    <a:lnR w="28575" cap="flat" cmpd="sng" algn="ctr">
                      <a:solidFill>
                        <a:sysClr val="window" lastClr="FFFFFF">
                          <a:lumMod val="50000"/>
                        </a:sysClr>
                      </a:solidFill>
                      <a:prstDash val="solid"/>
                      <a:round/>
                      <a:headEnd type="none" w="med" len="med"/>
                      <a:tailEnd type="none" w="med" len="med"/>
                    </a:lnR>
                    <a:lnT w="12700" cap="flat" cmpd="sng" algn="ctr">
                      <a:solidFill>
                        <a:sysClr val="windowText" lastClr="000000">
                          <a:lumMod val="50000"/>
                          <a:lumOff val="50000"/>
                        </a:sysClr>
                      </a:solidFill>
                      <a:prstDash val="solid"/>
                      <a:round/>
                      <a:headEnd type="none" w="med" len="med"/>
                      <a:tailEnd type="none" w="med" len="med"/>
                    </a:lnT>
                    <a:lnB w="12700" cap="flat" cmpd="sng" algn="ctr">
                      <a:solidFill>
                        <a:sysClr val="windowText" lastClr="000000">
                          <a:lumMod val="50000"/>
                          <a:lumOff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768961">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0">
                        <a:lnSpc>
                          <a:spcPct val="120000"/>
                        </a:lnSpc>
                        <a:spcBef>
                          <a:spcPts val="0"/>
                        </a:spcBef>
                      </a:pPr>
                      <a:r>
                        <a:rPr lang="ko-KR" altLang="en-US" sz="1300" b="1" dirty="0">
                          <a:latin typeface="Cambria" panose="02040503050406030204" pitchFamily="18" charset="0"/>
                        </a:rPr>
                        <a:t>운영환경</a:t>
                      </a:r>
                    </a:p>
                  </a:txBody>
                  <a:tcPr anchor="ctr">
                    <a:lnL w="12700" cap="flat" cmpd="sng" algn="ctr">
                      <a:noFill/>
                      <a:prstDash val="solid"/>
                      <a:round/>
                      <a:headEnd type="none" w="med" len="med"/>
                      <a:tailEnd type="none" w="med" len="med"/>
                    </a:lnL>
                    <a:lnR w="12700" cap="flat" cmpd="sng" algn="ctr">
                      <a:solidFill>
                        <a:sysClr val="windowText" lastClr="000000">
                          <a:lumMod val="50000"/>
                          <a:lumOff val="50000"/>
                        </a:sysClr>
                      </a:solidFill>
                      <a:prstDash val="solid"/>
                      <a:round/>
                      <a:headEnd type="none" w="med" len="med"/>
                      <a:tailEnd type="none" w="med" len="med"/>
                    </a:lnR>
                    <a:lnT w="12700" cap="flat" cmpd="sng" algn="ctr">
                      <a:solidFill>
                        <a:sysClr val="windowText" lastClr="000000">
                          <a:lumMod val="50000"/>
                          <a:lumOff val="50000"/>
                        </a:sysClr>
                      </a:solidFill>
                      <a:prstDash val="solid"/>
                      <a:round/>
                      <a:headEnd type="none" w="med" len="med"/>
                      <a:tailEnd type="none" w="med" len="med"/>
                    </a:lnT>
                    <a:lnB w="12700" cap="flat" cmpd="sng" algn="ctr">
                      <a:solidFill>
                        <a:sysClr val="windowText" lastClr="000000">
                          <a:lumMod val="50000"/>
                          <a:lumOff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marL="144000" indent="-144000" algn="l" latinLnBrk="0">
                        <a:lnSpc>
                          <a:spcPct val="120000"/>
                        </a:lnSpc>
                        <a:spcBef>
                          <a:spcPts val="0"/>
                        </a:spcBef>
                        <a:buFont typeface="Wingdings" panose="05000000000000000000" pitchFamily="2" charset="2"/>
                        <a:buChar char="§"/>
                      </a:pPr>
                      <a:r>
                        <a:rPr lang="en-US" altLang="ko-KR" sz="1300" dirty="0">
                          <a:latin typeface="Cambria" panose="02040503050406030204" pitchFamily="18" charset="0"/>
                        </a:rPr>
                        <a:t>Manual </a:t>
                      </a:r>
                      <a:r>
                        <a:rPr lang="ko-KR" altLang="en-US" sz="1300" dirty="0">
                          <a:latin typeface="Cambria" panose="02040503050406030204" pitchFamily="18" charset="0"/>
                        </a:rPr>
                        <a:t>이중화</a:t>
                      </a:r>
                      <a:endParaRPr lang="en-US" altLang="ko-KR" sz="1300" dirty="0">
                        <a:latin typeface="Cambria" panose="02040503050406030204" pitchFamily="18" charset="0"/>
                      </a:endParaRPr>
                    </a:p>
                    <a:p>
                      <a:pPr marL="144000" indent="-144000" algn="l" latinLnBrk="0">
                        <a:lnSpc>
                          <a:spcPct val="120000"/>
                        </a:lnSpc>
                        <a:spcBef>
                          <a:spcPts val="0"/>
                        </a:spcBef>
                        <a:buFont typeface="Wingdings" panose="05000000000000000000" pitchFamily="2" charset="2"/>
                        <a:buChar char="§"/>
                      </a:pPr>
                      <a:r>
                        <a:rPr lang="ko-KR" altLang="en-US" sz="1300" dirty="0">
                          <a:latin typeface="Cambria" panose="02040503050406030204" pitchFamily="18" charset="0"/>
                        </a:rPr>
                        <a:t>콘솔 로그</a:t>
                      </a:r>
                    </a:p>
                  </a:txBody>
                  <a:tcPr marT="72000" marB="72000" anchor="ctr">
                    <a:lnL w="12700" cap="flat" cmpd="sng" algn="ctr">
                      <a:solidFill>
                        <a:sysClr val="windowText" lastClr="000000">
                          <a:lumMod val="50000"/>
                          <a:lumOff val="50000"/>
                        </a:sysClr>
                      </a:solidFill>
                      <a:prstDash val="solid"/>
                      <a:round/>
                      <a:headEnd type="none" w="med" len="med"/>
                      <a:tailEnd type="none" w="med" len="med"/>
                    </a:lnL>
                    <a:lnR w="28575" cap="flat" cmpd="sng" algn="ctr">
                      <a:solidFill>
                        <a:sysClr val="window" lastClr="FFFFFF">
                          <a:lumMod val="50000"/>
                        </a:sysClr>
                      </a:solidFill>
                      <a:prstDash val="solid"/>
                      <a:round/>
                      <a:headEnd type="none" w="med" len="med"/>
                      <a:tailEnd type="none" w="med" len="med"/>
                    </a:lnR>
                    <a:lnT w="12700" cap="flat" cmpd="sng" algn="ctr">
                      <a:solidFill>
                        <a:sysClr val="windowText" lastClr="000000">
                          <a:lumMod val="50000"/>
                          <a:lumOff val="50000"/>
                        </a:sysClr>
                      </a:solidFill>
                      <a:prstDash val="solid"/>
                      <a:round/>
                      <a:headEnd type="none" w="med" len="med"/>
                      <a:tailEnd type="none" w="med" len="med"/>
                    </a:lnT>
                    <a:lnB w="12700" cap="flat" cmpd="sng" algn="ctr">
                      <a:solidFill>
                        <a:sysClr val="windowText" lastClr="000000">
                          <a:lumMod val="50000"/>
                          <a:lumOff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marL="144000" indent="-144000" algn="l" latinLnBrk="0">
                        <a:lnSpc>
                          <a:spcPct val="120000"/>
                        </a:lnSpc>
                        <a:spcBef>
                          <a:spcPts val="0"/>
                        </a:spcBef>
                        <a:buFont typeface="Wingdings" panose="05000000000000000000" pitchFamily="2" charset="2"/>
                        <a:buChar char="§"/>
                      </a:pPr>
                      <a:r>
                        <a:rPr lang="en-US" altLang="ko-KR" sz="1300" dirty="0">
                          <a:latin typeface="Cambria" panose="02040503050406030204" pitchFamily="18" charset="0"/>
                        </a:rPr>
                        <a:t>Auto</a:t>
                      </a:r>
                      <a:r>
                        <a:rPr lang="en-US" altLang="ko-KR" sz="1300" baseline="0" dirty="0">
                          <a:latin typeface="Cambria" panose="02040503050406030204" pitchFamily="18" charset="0"/>
                        </a:rPr>
                        <a:t> Scaling </a:t>
                      </a:r>
                    </a:p>
                    <a:p>
                      <a:pPr marL="144000" indent="-144000" algn="l" latinLnBrk="0">
                        <a:lnSpc>
                          <a:spcPct val="120000"/>
                        </a:lnSpc>
                        <a:spcBef>
                          <a:spcPts val="0"/>
                        </a:spcBef>
                        <a:buFont typeface="Wingdings" panose="05000000000000000000" pitchFamily="2" charset="2"/>
                        <a:buChar char="§"/>
                      </a:pPr>
                      <a:r>
                        <a:rPr lang="en-US" altLang="ko-KR" sz="1300" dirty="0">
                          <a:latin typeface="Cambria" panose="02040503050406030204" pitchFamily="18" charset="0"/>
                        </a:rPr>
                        <a:t>Log</a:t>
                      </a:r>
                      <a:r>
                        <a:rPr lang="en-US" altLang="ko-KR" sz="1300" baseline="0" dirty="0">
                          <a:latin typeface="Cambria" panose="02040503050406030204" pitchFamily="18" charset="0"/>
                        </a:rPr>
                        <a:t> Dashboard</a:t>
                      </a:r>
                      <a:endParaRPr lang="ko-KR" altLang="en-US" sz="1300" dirty="0">
                        <a:latin typeface="Cambria" panose="02040503050406030204" pitchFamily="18" charset="0"/>
                      </a:endParaRPr>
                    </a:p>
                  </a:txBody>
                  <a:tcPr marT="72000" marB="72000" anchor="ctr">
                    <a:lnL w="28575" cap="flat" cmpd="sng" algn="ctr">
                      <a:solidFill>
                        <a:sysClr val="window" lastClr="FFFFFF">
                          <a:lumMod val="50000"/>
                        </a:sysClr>
                      </a:solidFill>
                      <a:prstDash val="solid"/>
                      <a:round/>
                      <a:headEnd type="none" w="med" len="med"/>
                      <a:tailEnd type="none" w="med" len="med"/>
                    </a:lnL>
                    <a:lnR w="28575" cap="flat" cmpd="sng" algn="ctr">
                      <a:solidFill>
                        <a:sysClr val="window" lastClr="FFFFFF">
                          <a:lumMod val="50000"/>
                        </a:sysClr>
                      </a:solidFill>
                      <a:prstDash val="solid"/>
                      <a:round/>
                      <a:headEnd type="none" w="med" len="med"/>
                      <a:tailEnd type="none" w="med" len="med"/>
                    </a:lnR>
                    <a:lnT w="12700" cap="flat" cmpd="sng" algn="ctr">
                      <a:solidFill>
                        <a:sysClr val="windowText" lastClr="000000">
                          <a:lumMod val="50000"/>
                          <a:lumOff val="50000"/>
                        </a:sysClr>
                      </a:solidFill>
                      <a:prstDash val="solid"/>
                      <a:round/>
                      <a:headEnd type="none" w="med" len="med"/>
                      <a:tailEnd type="none" w="med" len="med"/>
                    </a:lnT>
                    <a:lnB w="12700" cap="flat" cmpd="sng" algn="ctr">
                      <a:solidFill>
                        <a:sysClr val="windowText" lastClr="000000">
                          <a:lumMod val="50000"/>
                          <a:lumOff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847825">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0">
                        <a:lnSpc>
                          <a:spcPct val="120000"/>
                        </a:lnSpc>
                        <a:spcBef>
                          <a:spcPts val="0"/>
                        </a:spcBef>
                      </a:pPr>
                      <a:r>
                        <a:rPr lang="ko-KR" altLang="en-US" sz="1300" b="1" dirty="0">
                          <a:solidFill>
                            <a:srgbClr val="0070C0"/>
                          </a:solidFill>
                          <a:latin typeface="Cambria" panose="02040503050406030204" pitchFamily="18" charset="0"/>
                        </a:rPr>
                        <a:t>인프라</a:t>
                      </a:r>
                    </a:p>
                  </a:txBody>
                  <a:tcPr anchor="ctr">
                    <a:lnL w="12700" cap="flat" cmpd="sng" algn="ctr">
                      <a:noFill/>
                      <a:prstDash val="solid"/>
                      <a:round/>
                      <a:headEnd type="none" w="med" len="med"/>
                      <a:tailEnd type="none" w="med" len="med"/>
                    </a:lnL>
                    <a:lnR w="12700" cap="flat" cmpd="sng" algn="ctr">
                      <a:solidFill>
                        <a:sysClr val="windowText" lastClr="000000">
                          <a:lumMod val="50000"/>
                          <a:lumOff val="50000"/>
                        </a:sysClr>
                      </a:solidFill>
                      <a:prstDash val="solid"/>
                      <a:round/>
                      <a:headEnd type="none" w="med" len="med"/>
                      <a:tailEnd type="none" w="med" len="med"/>
                    </a:lnR>
                    <a:lnT w="12700" cap="flat" cmpd="sng" algn="ctr">
                      <a:solidFill>
                        <a:sysClr val="windowText" lastClr="000000">
                          <a:lumMod val="50000"/>
                          <a:lumOff val="50000"/>
                        </a:sysClr>
                      </a:solidFill>
                      <a:prstDash val="solid"/>
                      <a:round/>
                      <a:headEnd type="none" w="med" len="med"/>
                      <a:tailEnd type="none" w="med" len="med"/>
                    </a:lnT>
                    <a:lnB w="12700" cap="flat" cmpd="sng" algn="ctr">
                      <a:solidFill>
                        <a:sysClr val="windowText" lastClr="000000">
                          <a:lumMod val="50000"/>
                          <a:lumOff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marL="144000" indent="-144000" algn="l" latinLnBrk="0">
                        <a:lnSpc>
                          <a:spcPct val="120000"/>
                        </a:lnSpc>
                        <a:spcBef>
                          <a:spcPts val="0"/>
                        </a:spcBef>
                        <a:buFont typeface="Wingdings" panose="05000000000000000000" pitchFamily="2" charset="2"/>
                        <a:buChar char="§"/>
                      </a:pPr>
                      <a:r>
                        <a:rPr lang="en-US" altLang="ko-KR" sz="1300" dirty="0">
                          <a:latin typeface="Cambria" panose="02040503050406030204" pitchFamily="18" charset="0"/>
                        </a:rPr>
                        <a:t>Infra</a:t>
                      </a:r>
                      <a:r>
                        <a:rPr lang="en-US" altLang="ko-KR" sz="1300" baseline="0" dirty="0">
                          <a:latin typeface="Cambria" panose="02040503050406030204" pitchFamily="18" charset="0"/>
                        </a:rPr>
                        <a:t> </a:t>
                      </a:r>
                      <a:r>
                        <a:rPr lang="ko-KR" altLang="en-US" sz="1300" baseline="0" dirty="0">
                          <a:latin typeface="Cambria" panose="02040503050406030204" pitchFamily="18" charset="0"/>
                        </a:rPr>
                        <a:t>자원요청 및 </a:t>
                      </a:r>
                      <a:br>
                        <a:rPr lang="en-US" altLang="ko-KR" sz="1300" baseline="0" dirty="0">
                          <a:latin typeface="Cambria" panose="02040503050406030204" pitchFamily="18" charset="0"/>
                        </a:rPr>
                      </a:br>
                      <a:r>
                        <a:rPr lang="en-US" altLang="ko-KR" sz="1300" baseline="0" dirty="0">
                          <a:latin typeface="Cambria" panose="02040503050406030204" pitchFamily="18" charset="0"/>
                        </a:rPr>
                        <a:t>Manual Provisioning</a:t>
                      </a:r>
                      <a:endParaRPr lang="en-US" altLang="ko-KR" sz="1300" dirty="0">
                        <a:latin typeface="Cambria" panose="02040503050406030204" pitchFamily="18" charset="0"/>
                      </a:endParaRPr>
                    </a:p>
                    <a:p>
                      <a:pPr marL="144000" indent="-144000" algn="l" latinLnBrk="0">
                        <a:lnSpc>
                          <a:spcPct val="120000"/>
                        </a:lnSpc>
                        <a:spcBef>
                          <a:spcPts val="0"/>
                        </a:spcBef>
                        <a:buFont typeface="Wingdings" panose="05000000000000000000" pitchFamily="2" charset="2"/>
                        <a:buChar char="§"/>
                      </a:pPr>
                      <a:r>
                        <a:rPr lang="en-US" altLang="ko-KR" sz="1300" dirty="0">
                          <a:latin typeface="Cambria" panose="02040503050406030204" pitchFamily="18" charset="0"/>
                        </a:rPr>
                        <a:t>On-Premise</a:t>
                      </a:r>
                      <a:r>
                        <a:rPr lang="en-US" altLang="ko-KR" sz="1300" baseline="0" dirty="0">
                          <a:latin typeface="Cambria" panose="02040503050406030204" pitchFamily="18" charset="0"/>
                        </a:rPr>
                        <a:t> HW/</a:t>
                      </a:r>
                      <a:r>
                        <a:rPr lang="en-US" altLang="ko-KR" sz="1300" dirty="0">
                          <a:latin typeface="Cambria" panose="02040503050406030204" pitchFamily="18" charset="0"/>
                        </a:rPr>
                        <a:t>VM – System SW</a:t>
                      </a:r>
                      <a:endParaRPr lang="ko-KR" altLang="en-US" sz="1300" dirty="0">
                        <a:latin typeface="Cambria" panose="02040503050406030204" pitchFamily="18" charset="0"/>
                      </a:endParaRPr>
                    </a:p>
                  </a:txBody>
                  <a:tcPr marT="72000" marB="72000" anchor="ctr">
                    <a:lnL w="12700" cap="flat" cmpd="sng" algn="ctr">
                      <a:solidFill>
                        <a:sysClr val="windowText" lastClr="000000">
                          <a:lumMod val="50000"/>
                          <a:lumOff val="50000"/>
                        </a:sysClr>
                      </a:solidFill>
                      <a:prstDash val="solid"/>
                      <a:round/>
                      <a:headEnd type="none" w="med" len="med"/>
                      <a:tailEnd type="none" w="med" len="med"/>
                    </a:lnL>
                    <a:lnR w="28575" cap="flat" cmpd="sng" algn="ctr">
                      <a:solidFill>
                        <a:sysClr val="window" lastClr="FFFFFF">
                          <a:lumMod val="50000"/>
                        </a:sysClr>
                      </a:solidFill>
                      <a:prstDash val="solid"/>
                      <a:round/>
                      <a:headEnd type="none" w="med" len="med"/>
                      <a:tailEnd type="none" w="med" len="med"/>
                    </a:lnR>
                    <a:lnT w="12700" cap="flat" cmpd="sng" algn="ctr">
                      <a:solidFill>
                        <a:sysClr val="windowText" lastClr="000000">
                          <a:lumMod val="50000"/>
                          <a:lumOff val="50000"/>
                        </a:sysClr>
                      </a:solidFill>
                      <a:prstDash val="solid"/>
                      <a:round/>
                      <a:headEnd type="none" w="med" len="med"/>
                      <a:tailEnd type="none" w="med" len="med"/>
                    </a:lnT>
                    <a:lnB w="12700" cap="flat" cmpd="sng" algn="ctr">
                      <a:solidFill>
                        <a:sysClr val="windowText" lastClr="000000">
                          <a:lumMod val="50000"/>
                          <a:lumOff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marL="144000" indent="-144000" algn="l" latinLnBrk="0">
                        <a:lnSpc>
                          <a:spcPct val="120000"/>
                        </a:lnSpc>
                        <a:spcBef>
                          <a:spcPts val="0"/>
                        </a:spcBef>
                        <a:buFont typeface="Wingdings" panose="05000000000000000000" pitchFamily="2" charset="2"/>
                        <a:buChar char="§"/>
                      </a:pPr>
                      <a:r>
                        <a:rPr lang="en-US" altLang="ko-KR" sz="1300" b="0" dirty="0">
                          <a:latin typeface="Cambria" panose="02040503050406030204" pitchFamily="18" charset="0"/>
                        </a:rPr>
                        <a:t>Service</a:t>
                      </a:r>
                      <a:r>
                        <a:rPr lang="en-US" altLang="ko-KR" sz="1300" b="0" baseline="0" dirty="0">
                          <a:latin typeface="Cambria" panose="02040503050406030204" pitchFamily="18" charset="0"/>
                        </a:rPr>
                        <a:t> Portal</a:t>
                      </a:r>
                      <a:r>
                        <a:rPr lang="ko-KR" altLang="en-US" sz="1300" b="0" baseline="0" dirty="0">
                          <a:latin typeface="Cambria" panose="02040503050406030204" pitchFamily="18" charset="0"/>
                        </a:rPr>
                        <a:t>에 의한 </a:t>
                      </a:r>
                      <a:r>
                        <a:rPr lang="en-US" altLang="ko-KR" sz="1300" b="0" baseline="0" dirty="0">
                          <a:latin typeface="Cambria" panose="02040503050406030204" pitchFamily="18" charset="0"/>
                        </a:rPr>
                        <a:t>Self-Provisioning </a:t>
                      </a:r>
                      <a:endParaRPr lang="en-US" altLang="ko-KR" sz="1300" b="0" dirty="0">
                        <a:latin typeface="Cambria" panose="02040503050406030204" pitchFamily="18" charset="0"/>
                      </a:endParaRPr>
                    </a:p>
                    <a:p>
                      <a:pPr marL="144000" indent="-144000" algn="l" latinLnBrk="0">
                        <a:lnSpc>
                          <a:spcPct val="120000"/>
                        </a:lnSpc>
                        <a:spcBef>
                          <a:spcPts val="0"/>
                        </a:spcBef>
                        <a:buFont typeface="Wingdings" panose="05000000000000000000" pitchFamily="2" charset="2"/>
                        <a:buChar char="§"/>
                      </a:pPr>
                      <a:r>
                        <a:rPr lang="en-US" altLang="ko-KR" sz="1300" b="0" dirty="0">
                          <a:latin typeface="Cambria" panose="02040503050406030204" pitchFamily="18" charset="0"/>
                        </a:rPr>
                        <a:t>IaaS (Private</a:t>
                      </a:r>
                      <a:r>
                        <a:rPr lang="en-US" altLang="ko-KR" sz="1300" b="0" baseline="0" dirty="0">
                          <a:latin typeface="Cambria" panose="02040503050406030204" pitchFamily="18" charset="0"/>
                        </a:rPr>
                        <a:t> or Public)</a:t>
                      </a:r>
                      <a:r>
                        <a:rPr lang="en-US" altLang="ko-KR" sz="1300" b="0" dirty="0">
                          <a:latin typeface="Cambria" panose="02040503050406030204" pitchFamily="18" charset="0"/>
                        </a:rPr>
                        <a:t> – PaaS</a:t>
                      </a:r>
                      <a:endParaRPr lang="ko-KR" altLang="en-US" sz="1300" b="0" dirty="0">
                        <a:latin typeface="Cambria" panose="02040503050406030204" pitchFamily="18" charset="0"/>
                      </a:endParaRPr>
                    </a:p>
                  </a:txBody>
                  <a:tcPr marT="72000" marB="72000" anchor="ctr">
                    <a:lnL w="28575" cap="flat" cmpd="sng" algn="ctr">
                      <a:solidFill>
                        <a:sysClr val="window" lastClr="FFFFFF">
                          <a:lumMod val="50000"/>
                        </a:sysClr>
                      </a:solidFill>
                      <a:prstDash val="solid"/>
                      <a:round/>
                      <a:headEnd type="none" w="med" len="med"/>
                      <a:tailEnd type="none" w="med" len="med"/>
                    </a:lnL>
                    <a:lnR w="28575" cap="flat" cmpd="sng" algn="ctr">
                      <a:solidFill>
                        <a:sysClr val="window" lastClr="FFFFFF">
                          <a:lumMod val="50000"/>
                        </a:sysClr>
                      </a:solidFill>
                      <a:prstDash val="solid"/>
                      <a:round/>
                      <a:headEnd type="none" w="med" len="med"/>
                      <a:tailEnd type="none" w="med" len="med"/>
                    </a:lnR>
                    <a:lnT w="12700" cap="flat" cmpd="sng" algn="ctr">
                      <a:solidFill>
                        <a:sysClr val="windowText" lastClr="000000">
                          <a:lumMod val="50000"/>
                          <a:lumOff val="50000"/>
                        </a:sysClr>
                      </a:solidFill>
                      <a:prstDash val="solid"/>
                      <a:round/>
                      <a:headEnd type="none" w="med" len="med"/>
                      <a:tailEnd type="none" w="med" len="med"/>
                    </a:lnT>
                    <a:lnB w="28575"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bl>
          </a:graphicData>
        </a:graphic>
      </p:graphicFrame>
      <p:pic>
        <p:nvPicPr>
          <p:cNvPr id="22" name="Picture 4" descr="D:\Documents and Settings\jp\바탕 화면\아이콘 준호대리님작업\png\3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504" y="3423880"/>
            <a:ext cx="1131351" cy="111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그림 25" descr="arrow.png"/>
          <p:cNvPicPr preferRelativeResize="0">
            <a:picLocks/>
          </p:cNvPicPr>
          <p:nvPr/>
        </p:nvPicPr>
        <p:blipFill>
          <a:blip r:embed="rId4" cstate="print"/>
          <a:srcRect/>
          <a:stretch>
            <a:fillRect/>
          </a:stretch>
        </p:blipFill>
        <p:spPr bwMode="auto">
          <a:xfrm>
            <a:off x="1550577" y="3202960"/>
            <a:ext cx="405379" cy="2040241"/>
          </a:xfrm>
          <a:prstGeom prst="rect">
            <a:avLst/>
          </a:prstGeom>
          <a:noFill/>
          <a:ln w="9525">
            <a:noFill/>
            <a:miter lim="800000"/>
            <a:headEnd/>
            <a:tailEnd/>
          </a:ln>
        </p:spPr>
      </p:pic>
      <p:sp>
        <p:nvSpPr>
          <p:cNvPr id="24" name="직사각형 23"/>
          <p:cNvSpPr/>
          <p:nvPr/>
        </p:nvSpPr>
        <p:spPr>
          <a:xfrm>
            <a:off x="380492" y="4652932"/>
            <a:ext cx="1233031" cy="307777"/>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prstClr val="black"/>
                </a:solidFill>
                <a:effectLst/>
                <a:uLnTx/>
                <a:uFillTx/>
              </a:rPr>
              <a:t>Appl. </a:t>
            </a:r>
            <a:r>
              <a:rPr kumimoji="0" lang="ko-KR" altLang="en-US" sz="1400" b="1" i="0" u="none" strike="noStrike" kern="0" cap="none" spc="0" normalizeH="0" baseline="0" noProof="0" dirty="0">
                <a:ln>
                  <a:noFill/>
                </a:ln>
                <a:solidFill>
                  <a:prstClr val="black"/>
                </a:solidFill>
                <a:effectLst/>
                <a:uLnTx/>
                <a:uFillTx/>
              </a:rPr>
              <a:t>개발자</a:t>
            </a:r>
          </a:p>
        </p:txBody>
      </p:sp>
      <p:sp>
        <p:nvSpPr>
          <p:cNvPr id="5" name="Title 4">
            <a:extLst>
              <a:ext uri="{FF2B5EF4-FFF2-40B4-BE49-F238E27FC236}">
                <a16:creationId xmlns:a16="http://schemas.microsoft.com/office/drawing/2014/main" id="{1431C871-F5A4-464A-ADBB-A7FA4625CD6F}"/>
              </a:ext>
            </a:extLst>
          </p:cNvPr>
          <p:cNvSpPr>
            <a:spLocks noGrp="1"/>
          </p:cNvSpPr>
          <p:nvPr>
            <p:ph type="title"/>
          </p:nvPr>
        </p:nvSpPr>
        <p:spPr/>
        <p:txBody>
          <a:bodyPr/>
          <a:lstStyle/>
          <a:p>
            <a:r>
              <a:rPr lang="en-US" altLang="ko-KR" dirty="0"/>
              <a:t>Application</a:t>
            </a:r>
            <a:r>
              <a:rPr lang="ko-KR" altLang="en-US" dirty="0"/>
              <a:t>의 변화 </a:t>
            </a:r>
            <a:r>
              <a:rPr lang="en-US" altLang="ko-KR" dirty="0"/>
              <a:t>–</a:t>
            </a:r>
            <a:r>
              <a:rPr lang="ko-KR" altLang="en-US" dirty="0"/>
              <a:t> 개발자 환경</a:t>
            </a:r>
            <a:endParaRPr lang="en-KR" dirty="0"/>
          </a:p>
        </p:txBody>
      </p:sp>
      <p:sp>
        <p:nvSpPr>
          <p:cNvPr id="6" name="Content Placeholder 5">
            <a:extLst>
              <a:ext uri="{FF2B5EF4-FFF2-40B4-BE49-F238E27FC236}">
                <a16:creationId xmlns:a16="http://schemas.microsoft.com/office/drawing/2014/main" id="{7CF26720-5BD6-4944-A0ED-8303F372D618}"/>
              </a:ext>
            </a:extLst>
          </p:cNvPr>
          <p:cNvSpPr>
            <a:spLocks noGrp="1"/>
          </p:cNvSpPr>
          <p:nvPr>
            <p:ph idx="1"/>
          </p:nvPr>
        </p:nvSpPr>
        <p:spPr/>
        <p:txBody>
          <a:bodyPr/>
          <a:lstStyle/>
          <a:p>
            <a:r>
              <a:rPr lang="ko-KR" altLang="en-US" dirty="0"/>
              <a:t>개발 환경에서 인프라에 이르기까지 변화 추진</a:t>
            </a:r>
            <a:endParaRPr lang="en-KR" dirty="0"/>
          </a:p>
        </p:txBody>
      </p:sp>
    </p:spTree>
    <p:extLst>
      <p:ext uri="{BB962C8B-B14F-4D97-AF65-F5344CB8AC3E}">
        <p14:creationId xmlns:p14="http://schemas.microsoft.com/office/powerpoint/2010/main" val="11484521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3320" y="2171307"/>
            <a:ext cx="1550546" cy="1473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이등변 삼각형 9"/>
          <p:cNvSpPr/>
          <p:nvPr/>
        </p:nvSpPr>
        <p:spPr>
          <a:xfrm rot="5400000">
            <a:off x="6600304" y="2665928"/>
            <a:ext cx="1617329" cy="340862"/>
          </a:xfrm>
          <a:prstGeom prst="triangle">
            <a:avLst/>
          </a:prstGeom>
          <a:gradFill flip="none" rotWithShape="1">
            <a:gsLst>
              <a:gs pos="0">
                <a:schemeClr val="bg1">
                  <a:lumMod val="50000"/>
                </a:schemeClr>
              </a:gs>
              <a:gs pos="60000">
                <a:schemeClr val="tx2">
                  <a:lumMod val="20000"/>
                  <a:lumOff val="80000"/>
                  <a:alpha val="27000"/>
                </a:schemeClr>
              </a:gs>
              <a:gs pos="100000">
                <a:srgbClr val="FFFFFF">
                  <a:alpha val="0"/>
                </a:srgbClr>
              </a:gs>
            </a:gsLst>
            <a:lin ang="5400000" scaled="1"/>
            <a:tileRect/>
          </a:gradFill>
          <a:ln w="9525" cap="flat" cmpd="sng" algn="ctr">
            <a:no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fontAlgn="base">
              <a:spcBef>
                <a:spcPct val="0"/>
              </a:spcBef>
              <a:spcAft>
                <a:spcPct val="0"/>
              </a:spcAft>
              <a:defRPr/>
            </a:pPr>
            <a:endParaRPr kumimoji="1" lang="ko-KR" altLang="en-US" sz="1100" kern="0" dirty="0">
              <a:solidFill>
                <a:srgbClr val="000000"/>
              </a:solidFill>
              <a:latin typeface="Times New Roman" pitchFamily="18" charset="0"/>
              <a:ea typeface="맑은 고딕" pitchFamily="50" charset="-127"/>
              <a:cs typeface="Times New Roman" pitchFamily="18" charset="0"/>
            </a:endParaRPr>
          </a:p>
        </p:txBody>
      </p:sp>
      <p:sp>
        <p:nvSpPr>
          <p:cNvPr id="12" name="TextBox 11"/>
          <p:cNvSpPr txBox="1"/>
          <p:nvPr/>
        </p:nvSpPr>
        <p:spPr>
          <a:xfrm>
            <a:off x="272480" y="1484784"/>
            <a:ext cx="9365369" cy="369332"/>
          </a:xfrm>
          <a:prstGeom prst="rect">
            <a:avLst/>
          </a:prstGeom>
          <a:noFill/>
        </p:spPr>
        <p:txBody>
          <a:bodyPr wrap="square" rtlCol="0">
            <a:spAutoFit/>
          </a:bodyPr>
          <a:lstStyle/>
          <a:p>
            <a:r>
              <a:rPr lang="en-US" altLang="ko-KR" b="1" dirty="0"/>
              <a:t>“IT </a:t>
            </a:r>
            <a:r>
              <a:rPr lang="ko-KR" altLang="en-US" b="1" dirty="0"/>
              <a:t>인프라는 변화에 따라 빠르게 응답하고</a:t>
            </a:r>
            <a:r>
              <a:rPr lang="en-US" altLang="ko-KR" b="1" dirty="0"/>
              <a:t>,</a:t>
            </a:r>
            <a:r>
              <a:rPr lang="ko-KR" altLang="en-US" b="1" dirty="0"/>
              <a:t> 더 많은 서비스를 제공하고</a:t>
            </a:r>
            <a:r>
              <a:rPr lang="en-US" altLang="ko-KR" b="1" dirty="0"/>
              <a:t>, </a:t>
            </a:r>
            <a:r>
              <a:rPr lang="ko-KR" altLang="en-US" b="1" dirty="0"/>
              <a:t>보다 저렴해야 함</a:t>
            </a:r>
            <a:r>
              <a:rPr lang="en-US" altLang="ko-KR" b="1" dirty="0"/>
              <a:t>”</a:t>
            </a:r>
            <a:endParaRPr lang="ko-KR" altLang="en-US" sz="1200" b="1" i="1" dirty="0"/>
          </a:p>
        </p:txBody>
      </p:sp>
      <p:sp>
        <p:nvSpPr>
          <p:cNvPr id="17" name="TextBox 16"/>
          <p:cNvSpPr txBox="1"/>
          <p:nvPr/>
        </p:nvSpPr>
        <p:spPr>
          <a:xfrm>
            <a:off x="397778" y="2297921"/>
            <a:ext cx="6840760" cy="1020216"/>
          </a:xfrm>
          <a:prstGeom prst="rect">
            <a:avLst/>
          </a:prstGeom>
          <a:noFill/>
        </p:spPr>
        <p:txBody>
          <a:bodyPr wrap="square" lIns="0" rtlCol="0">
            <a:spAutoFit/>
          </a:bodyPr>
          <a:lstStyle/>
          <a:p>
            <a:pPr marL="285750" lvl="1" indent="-285750" fontAlgn="base" latinLnBrk="0">
              <a:lnSpc>
                <a:spcPct val="150000"/>
              </a:lnSpc>
              <a:buFont typeface="Arial" panose="020B0604020202020204" pitchFamily="34" charset="0"/>
              <a:buChar char="•"/>
            </a:pPr>
            <a:r>
              <a:rPr lang="en-US" altLang="ko-KR" sz="1400" b="1" dirty="0">
                <a:solidFill>
                  <a:prstClr val="black"/>
                </a:solidFill>
                <a:latin typeface="+mn-ea"/>
                <a:cs typeface="Times New Roman" pitchFamily="18" charset="0"/>
              </a:rPr>
              <a:t>IT</a:t>
            </a:r>
            <a:r>
              <a:rPr lang="ko-KR" altLang="en-US" sz="1400" b="1" dirty="0">
                <a:solidFill>
                  <a:prstClr val="black"/>
                </a:solidFill>
                <a:latin typeface="+mn-ea"/>
                <a:cs typeface="Times New Roman" pitchFamily="18" charset="0"/>
              </a:rPr>
              <a:t>는 비즈니스가 필요로 하는 것에 대해 서비스를 제공해야 할 필요가 있음</a:t>
            </a:r>
            <a:endParaRPr lang="en-US" altLang="ko-KR" sz="1400" b="1" dirty="0">
              <a:solidFill>
                <a:prstClr val="black"/>
              </a:solidFill>
              <a:latin typeface="+mn-ea"/>
              <a:cs typeface="Times New Roman" pitchFamily="18" charset="0"/>
            </a:endParaRPr>
          </a:p>
          <a:p>
            <a:pPr marL="285750" lvl="1" indent="-285750" fontAlgn="base" latinLnBrk="0">
              <a:lnSpc>
                <a:spcPct val="150000"/>
              </a:lnSpc>
              <a:buFont typeface="Arial" panose="020B0604020202020204" pitchFamily="34" charset="0"/>
              <a:buChar char="•"/>
            </a:pPr>
            <a:r>
              <a:rPr lang="en-US" altLang="ko-KR" sz="1400" b="1" dirty="0">
                <a:solidFill>
                  <a:prstClr val="black"/>
                </a:solidFill>
                <a:latin typeface="+mn-ea"/>
                <a:cs typeface="Times New Roman" pitchFamily="18" charset="0"/>
              </a:rPr>
              <a:t>IT</a:t>
            </a:r>
            <a:r>
              <a:rPr lang="ko-KR" altLang="en-US" sz="1400" b="1" dirty="0">
                <a:solidFill>
                  <a:prstClr val="black"/>
                </a:solidFill>
                <a:latin typeface="+mn-ea"/>
                <a:cs typeface="Times New Roman" pitchFamily="18" charset="0"/>
              </a:rPr>
              <a:t>는 여전히 변화에 느리게 반응하고</a:t>
            </a:r>
            <a:r>
              <a:rPr lang="en-US" altLang="ko-KR" sz="1400" b="1" dirty="0">
                <a:solidFill>
                  <a:prstClr val="black"/>
                </a:solidFill>
                <a:latin typeface="+mn-ea"/>
                <a:cs typeface="Times New Roman" pitchFamily="18" charset="0"/>
              </a:rPr>
              <a:t>, </a:t>
            </a:r>
            <a:r>
              <a:rPr lang="ko-KR" altLang="en-US" sz="1400" b="1" dirty="0">
                <a:solidFill>
                  <a:prstClr val="black"/>
                </a:solidFill>
                <a:latin typeface="+mn-ea"/>
                <a:cs typeface="Times New Roman" pitchFamily="18" charset="0"/>
              </a:rPr>
              <a:t>사용자들은 서비스에 불만족임 </a:t>
            </a:r>
            <a:endParaRPr lang="en-US" altLang="ko-KR" sz="1400" b="1" dirty="0">
              <a:solidFill>
                <a:prstClr val="black"/>
              </a:solidFill>
              <a:latin typeface="+mn-ea"/>
              <a:cs typeface="Times New Roman" pitchFamily="18" charset="0"/>
            </a:endParaRPr>
          </a:p>
          <a:p>
            <a:pPr marL="285750" lvl="1" indent="-285750" fontAlgn="base" latinLnBrk="0">
              <a:lnSpc>
                <a:spcPct val="150000"/>
              </a:lnSpc>
              <a:buFont typeface="Arial" panose="020B0604020202020204" pitchFamily="34" charset="0"/>
              <a:buChar char="•"/>
            </a:pPr>
            <a:r>
              <a:rPr lang="en-US" altLang="ko-KR" sz="1400" b="1" dirty="0">
                <a:solidFill>
                  <a:prstClr val="black"/>
                </a:solidFill>
                <a:latin typeface="+mn-ea"/>
                <a:cs typeface="Times New Roman" pitchFamily="18" charset="0"/>
              </a:rPr>
              <a:t>IT</a:t>
            </a:r>
            <a:r>
              <a:rPr lang="ko-KR" altLang="en-US" sz="1400" b="1" dirty="0">
                <a:solidFill>
                  <a:prstClr val="black"/>
                </a:solidFill>
                <a:latin typeface="+mn-ea"/>
                <a:cs typeface="Times New Roman" pitchFamily="18" charset="0"/>
              </a:rPr>
              <a:t>가 가치의 핵심으로서 운영되기 위해서는 비용 효율적인 구조여야 함</a:t>
            </a:r>
            <a:endParaRPr lang="en-US" altLang="ko-KR" sz="1400" b="1" dirty="0">
              <a:solidFill>
                <a:prstClr val="black"/>
              </a:solidFill>
              <a:latin typeface="+mn-ea"/>
              <a:cs typeface="Times New Roman" pitchFamily="18" charset="0"/>
            </a:endParaRPr>
          </a:p>
        </p:txBody>
      </p:sp>
      <p:sp>
        <p:nvSpPr>
          <p:cNvPr id="19" name="직사각형 18"/>
          <p:cNvSpPr/>
          <p:nvPr/>
        </p:nvSpPr>
        <p:spPr>
          <a:xfrm>
            <a:off x="666268" y="3998696"/>
            <a:ext cx="2476500" cy="342017"/>
          </a:xfrm>
          <a:prstGeom prst="rect">
            <a:avLst/>
          </a:prstGeom>
        </p:spPr>
        <p:txBody>
          <a:bodyPr>
            <a:spAutoFit/>
          </a:bodyPr>
          <a:lstStyle/>
          <a:p>
            <a:pPr marL="0" lvl="1" fontAlgn="base" latinLnBrk="0">
              <a:lnSpc>
                <a:spcPct val="120000"/>
              </a:lnSpc>
            </a:pPr>
            <a:r>
              <a:rPr lang="en-US" altLang="ko-KR" sz="1500" b="1" dirty="0">
                <a:solidFill>
                  <a:prstClr val="black"/>
                </a:solidFill>
                <a:cs typeface="Times New Roman" pitchFamily="18" charset="0"/>
              </a:rPr>
              <a:t>Monolithic Application</a:t>
            </a:r>
          </a:p>
        </p:txBody>
      </p:sp>
      <p:sp>
        <p:nvSpPr>
          <p:cNvPr id="20" name="TextBox 19"/>
          <p:cNvSpPr txBox="1"/>
          <p:nvPr/>
        </p:nvSpPr>
        <p:spPr>
          <a:xfrm>
            <a:off x="560512" y="5103475"/>
            <a:ext cx="6678026" cy="1061829"/>
          </a:xfrm>
          <a:prstGeom prst="rect">
            <a:avLst/>
          </a:prstGeom>
          <a:noFill/>
        </p:spPr>
        <p:txBody>
          <a:bodyPr wrap="square" lIns="0" rtlCol="0">
            <a:spAutoFit/>
          </a:bodyPr>
          <a:lstStyle/>
          <a:p>
            <a:pPr marL="285750" lvl="1" indent="-285750" fontAlgn="base" latinLnBrk="0">
              <a:lnSpc>
                <a:spcPct val="150000"/>
              </a:lnSpc>
              <a:buFont typeface="Arial" panose="020B0604020202020204" pitchFamily="34" charset="0"/>
              <a:buChar char="•"/>
            </a:pPr>
            <a:r>
              <a:rPr lang="ko-KR" altLang="en-US" sz="1400" b="1" dirty="0">
                <a:solidFill>
                  <a:prstClr val="black"/>
                </a:solidFill>
                <a:latin typeface="+mn-ea"/>
                <a:cs typeface="Times New Roman" pitchFamily="18" charset="0"/>
              </a:rPr>
              <a:t>개별서비스들이 동적으로 수 천</a:t>
            </a:r>
            <a:r>
              <a:rPr lang="en-US" altLang="ko-KR" sz="1400" b="1" dirty="0">
                <a:solidFill>
                  <a:prstClr val="black"/>
                </a:solidFill>
                <a:latin typeface="+mn-ea"/>
                <a:cs typeface="Times New Roman" pitchFamily="18" charset="0"/>
              </a:rPr>
              <a:t>, </a:t>
            </a:r>
            <a:r>
              <a:rPr lang="ko-KR" altLang="en-US" sz="1400" b="1" dirty="0">
                <a:solidFill>
                  <a:prstClr val="black"/>
                </a:solidFill>
                <a:latin typeface="+mn-ea"/>
                <a:cs typeface="Times New Roman" pitchFamily="18" charset="0"/>
              </a:rPr>
              <a:t>수 만개의 서버로 수평확장 </a:t>
            </a:r>
            <a:r>
              <a:rPr lang="en-US" altLang="ko-KR" sz="1400" b="1" dirty="0">
                <a:solidFill>
                  <a:prstClr val="black"/>
                </a:solidFill>
                <a:latin typeface="+mn-ea"/>
                <a:cs typeface="Times New Roman" pitchFamily="18" charset="0"/>
              </a:rPr>
              <a:t>(Scale-out)</a:t>
            </a:r>
          </a:p>
          <a:p>
            <a:pPr marL="285750" lvl="1" indent="-285750" fontAlgn="base" latinLnBrk="0">
              <a:lnSpc>
                <a:spcPct val="150000"/>
              </a:lnSpc>
              <a:buFont typeface="Arial" panose="020B0604020202020204" pitchFamily="34" charset="0"/>
              <a:buChar char="•"/>
            </a:pPr>
            <a:r>
              <a:rPr lang="ko-KR" altLang="en-US" sz="1400" b="1" dirty="0">
                <a:solidFill>
                  <a:prstClr val="black"/>
                </a:solidFill>
                <a:latin typeface="+mn-ea"/>
                <a:cs typeface="Times New Roman" pitchFamily="18" charset="0"/>
              </a:rPr>
              <a:t> 자동화된 관리</a:t>
            </a:r>
            <a:r>
              <a:rPr lang="en-US" altLang="ko-KR" sz="1400" b="1" dirty="0">
                <a:solidFill>
                  <a:prstClr val="black"/>
                </a:solidFill>
                <a:latin typeface="+mn-ea"/>
                <a:cs typeface="Times New Roman" pitchFamily="18" charset="0"/>
              </a:rPr>
              <a:t>/</a:t>
            </a:r>
            <a:r>
              <a:rPr lang="ko-KR" altLang="en-US" sz="1400" b="1" dirty="0">
                <a:solidFill>
                  <a:prstClr val="black"/>
                </a:solidFill>
                <a:latin typeface="+mn-ea"/>
                <a:cs typeface="Times New Roman" pitchFamily="18" charset="0"/>
              </a:rPr>
              <a:t> 문제진단</a:t>
            </a:r>
            <a:r>
              <a:rPr lang="en-US" altLang="ko-KR" sz="1400" b="1" dirty="0">
                <a:solidFill>
                  <a:prstClr val="black"/>
                </a:solidFill>
                <a:latin typeface="+mn-ea"/>
                <a:cs typeface="Times New Roman" pitchFamily="18" charset="0"/>
              </a:rPr>
              <a:t>/ </a:t>
            </a:r>
            <a:r>
              <a:rPr lang="ko-KR" altLang="en-US" sz="1400" b="1" dirty="0">
                <a:solidFill>
                  <a:prstClr val="black"/>
                </a:solidFill>
                <a:latin typeface="+mn-ea"/>
                <a:cs typeface="Times New Roman" pitchFamily="18" charset="0"/>
              </a:rPr>
              <a:t>모니터링</a:t>
            </a:r>
            <a:endParaRPr lang="en-US" altLang="ko-KR" sz="1400" b="1" dirty="0">
              <a:solidFill>
                <a:prstClr val="black"/>
              </a:solidFill>
              <a:latin typeface="+mn-ea"/>
              <a:cs typeface="Times New Roman" pitchFamily="18" charset="0"/>
            </a:endParaRPr>
          </a:p>
          <a:p>
            <a:pPr marL="285750" lvl="1" indent="-285750" fontAlgn="base" latinLnBrk="0">
              <a:lnSpc>
                <a:spcPct val="150000"/>
              </a:lnSpc>
              <a:buFont typeface="Arial" panose="020B0604020202020204" pitchFamily="34" charset="0"/>
              <a:buChar char="•"/>
            </a:pPr>
            <a:r>
              <a:rPr lang="ko-KR" altLang="en-US" sz="1400" b="1" dirty="0">
                <a:solidFill>
                  <a:prstClr val="black"/>
                </a:solidFill>
                <a:latin typeface="+mn-ea"/>
                <a:cs typeface="Times New Roman" pitchFamily="18" charset="0"/>
              </a:rPr>
              <a:t>각 서비스에 대해 신속하고 자동화된 배포</a:t>
            </a:r>
            <a:endParaRPr lang="en-US" altLang="ko-KR" sz="1400" b="1" dirty="0">
              <a:solidFill>
                <a:prstClr val="black"/>
              </a:solidFill>
              <a:latin typeface="+mn-ea"/>
              <a:cs typeface="Times New Roman" pitchFamily="18" charset="0"/>
            </a:endParaRPr>
          </a:p>
        </p:txBody>
      </p:sp>
      <p:pic>
        <p:nvPicPr>
          <p:cNvPr id="2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0180" y="4357555"/>
            <a:ext cx="942887" cy="7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직사각형 21"/>
          <p:cNvSpPr/>
          <p:nvPr/>
        </p:nvSpPr>
        <p:spPr>
          <a:xfrm>
            <a:off x="3528877" y="3998696"/>
            <a:ext cx="2476500" cy="342017"/>
          </a:xfrm>
          <a:prstGeom prst="rect">
            <a:avLst/>
          </a:prstGeom>
        </p:spPr>
        <p:txBody>
          <a:bodyPr>
            <a:spAutoFit/>
          </a:bodyPr>
          <a:lstStyle/>
          <a:p>
            <a:pPr marL="0" lvl="1" fontAlgn="base" latinLnBrk="0">
              <a:lnSpc>
                <a:spcPct val="120000"/>
              </a:lnSpc>
            </a:pPr>
            <a:r>
              <a:rPr lang="en-US" altLang="ko-KR" sz="1500" b="1" dirty="0">
                <a:solidFill>
                  <a:prstClr val="black"/>
                </a:solidFill>
                <a:cs typeface="Times New Roman" pitchFamily="18" charset="0"/>
              </a:rPr>
              <a:t>Microservice Application</a:t>
            </a:r>
          </a:p>
        </p:txBody>
      </p:sp>
      <p:pic>
        <p:nvPicPr>
          <p:cNvPr id="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4174" y="4471490"/>
            <a:ext cx="1123950"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4" name="직선 화살표 연결선 23"/>
          <p:cNvCxnSpPr>
            <a:stCxn id="21" idx="3"/>
            <a:endCxn id="23" idx="1"/>
          </p:cNvCxnSpPr>
          <p:nvPr/>
        </p:nvCxnSpPr>
        <p:spPr>
          <a:xfrm>
            <a:off x="2433067" y="4747715"/>
            <a:ext cx="2031107"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1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18814" y="4319904"/>
            <a:ext cx="2144114" cy="1269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이등변 삼각형 25"/>
          <p:cNvSpPr/>
          <p:nvPr/>
        </p:nvSpPr>
        <p:spPr>
          <a:xfrm rot="5400000">
            <a:off x="6600304" y="4754160"/>
            <a:ext cx="1617329" cy="340862"/>
          </a:xfrm>
          <a:prstGeom prst="triangle">
            <a:avLst/>
          </a:prstGeom>
          <a:gradFill flip="none" rotWithShape="1">
            <a:gsLst>
              <a:gs pos="0">
                <a:schemeClr val="bg1">
                  <a:lumMod val="50000"/>
                </a:schemeClr>
              </a:gs>
              <a:gs pos="60000">
                <a:schemeClr val="tx2">
                  <a:lumMod val="20000"/>
                  <a:lumOff val="80000"/>
                  <a:alpha val="27000"/>
                </a:schemeClr>
              </a:gs>
              <a:gs pos="100000">
                <a:srgbClr val="FFFFFF">
                  <a:alpha val="0"/>
                </a:srgbClr>
              </a:gs>
            </a:gsLst>
            <a:lin ang="5400000" scaled="1"/>
            <a:tileRect/>
          </a:gradFill>
          <a:ln w="9525" cap="flat" cmpd="sng" algn="ctr">
            <a:no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fontAlgn="base">
              <a:spcBef>
                <a:spcPct val="0"/>
              </a:spcBef>
              <a:spcAft>
                <a:spcPct val="0"/>
              </a:spcAft>
              <a:defRPr/>
            </a:pPr>
            <a:endParaRPr kumimoji="1" lang="ko-KR" altLang="en-US" sz="1100" kern="0" dirty="0">
              <a:solidFill>
                <a:srgbClr val="000000"/>
              </a:solidFill>
              <a:latin typeface="Times New Roman" pitchFamily="18" charset="0"/>
              <a:ea typeface="맑은 고딕" pitchFamily="50" charset="-127"/>
              <a:cs typeface="Times New Roman" pitchFamily="18" charset="0"/>
            </a:endParaRPr>
          </a:p>
        </p:txBody>
      </p:sp>
      <p:sp>
        <p:nvSpPr>
          <p:cNvPr id="5" name="Title 4">
            <a:extLst>
              <a:ext uri="{FF2B5EF4-FFF2-40B4-BE49-F238E27FC236}">
                <a16:creationId xmlns:a16="http://schemas.microsoft.com/office/drawing/2014/main" id="{89DDAA04-DF42-844C-86BF-36CF5C2A03BB}"/>
              </a:ext>
            </a:extLst>
          </p:cNvPr>
          <p:cNvSpPr>
            <a:spLocks noGrp="1"/>
          </p:cNvSpPr>
          <p:nvPr>
            <p:ph type="title"/>
          </p:nvPr>
        </p:nvSpPr>
        <p:spPr/>
        <p:txBody>
          <a:bodyPr/>
          <a:lstStyle/>
          <a:p>
            <a:r>
              <a:rPr lang="en-KR" dirty="0"/>
              <a:t>Application</a:t>
            </a:r>
            <a:r>
              <a:rPr lang="ko-KR" altLang="en-US" dirty="0"/>
              <a:t>의 변화 </a:t>
            </a:r>
            <a:r>
              <a:rPr lang="en-US" altLang="ko-KR" dirty="0"/>
              <a:t>–</a:t>
            </a:r>
            <a:r>
              <a:rPr lang="ko-KR" altLang="en-US" dirty="0"/>
              <a:t> </a:t>
            </a:r>
            <a:r>
              <a:rPr lang="en-US" altLang="ko-KR" dirty="0"/>
              <a:t>Microservice Architecture</a:t>
            </a:r>
            <a:endParaRPr lang="en-KR" dirty="0"/>
          </a:p>
        </p:txBody>
      </p:sp>
      <p:sp>
        <p:nvSpPr>
          <p:cNvPr id="6" name="Content Placeholder 5">
            <a:extLst>
              <a:ext uri="{FF2B5EF4-FFF2-40B4-BE49-F238E27FC236}">
                <a16:creationId xmlns:a16="http://schemas.microsoft.com/office/drawing/2014/main" id="{E981A63B-3963-0345-A898-87F7726CA0F7}"/>
              </a:ext>
            </a:extLst>
          </p:cNvPr>
          <p:cNvSpPr>
            <a:spLocks noGrp="1"/>
          </p:cNvSpPr>
          <p:nvPr>
            <p:ph idx="1"/>
          </p:nvPr>
        </p:nvSpPr>
        <p:spPr/>
        <p:txBody>
          <a:bodyPr/>
          <a:lstStyle/>
          <a:p>
            <a:r>
              <a:rPr lang="en-KR" dirty="0"/>
              <a:t>Microservice Architecture </a:t>
            </a:r>
            <a:r>
              <a:rPr lang="ko-KR" altLang="en-US" dirty="0"/>
              <a:t>기반의 변화</a:t>
            </a:r>
            <a:endParaRPr lang="en-KR" dirty="0"/>
          </a:p>
        </p:txBody>
      </p:sp>
    </p:spTree>
    <p:extLst>
      <p:ext uri="{BB962C8B-B14F-4D97-AF65-F5344CB8AC3E}">
        <p14:creationId xmlns:p14="http://schemas.microsoft.com/office/powerpoint/2010/main" val="12811382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DDAA04-DF42-844C-86BF-36CF5C2A03BB}"/>
              </a:ext>
            </a:extLst>
          </p:cNvPr>
          <p:cNvSpPr>
            <a:spLocks noGrp="1"/>
          </p:cNvSpPr>
          <p:nvPr>
            <p:ph type="title"/>
          </p:nvPr>
        </p:nvSpPr>
        <p:spPr/>
        <p:txBody>
          <a:bodyPr/>
          <a:lstStyle/>
          <a:p>
            <a:r>
              <a:rPr lang="en-KR" dirty="0"/>
              <a:t>Application</a:t>
            </a:r>
            <a:r>
              <a:rPr lang="ko-KR" altLang="en-US" dirty="0"/>
              <a:t>의 변화 </a:t>
            </a:r>
            <a:r>
              <a:rPr lang="en-US" altLang="ko-KR" dirty="0"/>
              <a:t>–</a:t>
            </a:r>
            <a:r>
              <a:rPr lang="ko-KR" altLang="en-US" dirty="0"/>
              <a:t> </a:t>
            </a:r>
            <a:r>
              <a:rPr lang="en-US" altLang="ko-KR" dirty="0"/>
              <a:t>Portability</a:t>
            </a:r>
            <a:endParaRPr lang="en-KR" dirty="0"/>
          </a:p>
        </p:txBody>
      </p:sp>
      <p:sp>
        <p:nvSpPr>
          <p:cNvPr id="2" name="Content Placeholder 1">
            <a:extLst>
              <a:ext uri="{FF2B5EF4-FFF2-40B4-BE49-F238E27FC236}">
                <a16:creationId xmlns:a16="http://schemas.microsoft.com/office/drawing/2014/main" id="{C9A0A8CC-8AC7-6649-9522-FE89E2CB83B1}"/>
              </a:ext>
            </a:extLst>
          </p:cNvPr>
          <p:cNvSpPr>
            <a:spLocks noGrp="1"/>
          </p:cNvSpPr>
          <p:nvPr>
            <p:ph idx="1"/>
          </p:nvPr>
        </p:nvSpPr>
        <p:spPr/>
        <p:txBody>
          <a:bodyPr/>
          <a:lstStyle/>
          <a:p>
            <a:r>
              <a:rPr lang="en-US" dirty="0"/>
              <a:t>Cloud Location </a:t>
            </a:r>
            <a:r>
              <a:rPr lang="ko-KR" altLang="en-US" dirty="0"/>
              <a:t>또는 </a:t>
            </a:r>
            <a:r>
              <a:rPr lang="en-US" dirty="0"/>
              <a:t>Deployment </a:t>
            </a:r>
            <a:r>
              <a:rPr lang="ko-KR" altLang="en-US" dirty="0"/>
              <a:t>형태에 따라서 </a:t>
            </a:r>
            <a:r>
              <a:rPr lang="en-US" dirty="0"/>
              <a:t>Cloud</a:t>
            </a:r>
            <a:r>
              <a:rPr lang="ko-KR" altLang="en-US" dirty="0"/>
              <a:t>의 장점과 단점은 상이하며 </a:t>
            </a:r>
            <a:endParaRPr lang="en-US" altLang="ko-KR" dirty="0"/>
          </a:p>
          <a:p>
            <a:r>
              <a:rPr lang="ko-KR" altLang="en-US" dirty="0"/>
              <a:t>업무에 적합한 형태의 아키텍처로 수립이 필요함</a:t>
            </a:r>
          </a:p>
          <a:p>
            <a:endParaRPr lang="ko-KR" altLang="en-US" dirty="0"/>
          </a:p>
          <a:p>
            <a:endParaRPr lang="en-KR" dirty="0"/>
          </a:p>
        </p:txBody>
      </p:sp>
      <p:sp>
        <p:nvSpPr>
          <p:cNvPr id="16" name="직사각형 4">
            <a:extLst>
              <a:ext uri="{FF2B5EF4-FFF2-40B4-BE49-F238E27FC236}">
                <a16:creationId xmlns:a16="http://schemas.microsoft.com/office/drawing/2014/main" id="{8FA2C50F-5117-FC41-B28D-68E30DE5BAB0}"/>
              </a:ext>
            </a:extLst>
          </p:cNvPr>
          <p:cNvSpPr/>
          <p:nvPr/>
        </p:nvSpPr>
        <p:spPr>
          <a:xfrm>
            <a:off x="6853557" y="2082767"/>
            <a:ext cx="2707955" cy="4010529"/>
          </a:xfrm>
          <a:prstGeom prst="rect">
            <a:avLst/>
          </a:prstGeom>
          <a:solidFill>
            <a:schemeClr val="bg1">
              <a:lumMod val="95000"/>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100" dirty="0">
              <a:solidFill>
                <a:schemeClr val="tx1"/>
              </a:solidFill>
            </a:endParaRPr>
          </a:p>
        </p:txBody>
      </p:sp>
      <p:sp>
        <p:nvSpPr>
          <p:cNvPr id="18" name="직사각형 5">
            <a:extLst>
              <a:ext uri="{FF2B5EF4-FFF2-40B4-BE49-F238E27FC236}">
                <a16:creationId xmlns:a16="http://schemas.microsoft.com/office/drawing/2014/main" id="{0C3FAB8A-8D1C-B846-8B37-289A398878A7}"/>
              </a:ext>
            </a:extLst>
          </p:cNvPr>
          <p:cNvSpPr/>
          <p:nvPr/>
        </p:nvSpPr>
        <p:spPr>
          <a:xfrm>
            <a:off x="3479424" y="2082767"/>
            <a:ext cx="2817909" cy="4010529"/>
          </a:xfrm>
          <a:prstGeom prst="rect">
            <a:avLst/>
          </a:prstGeom>
          <a:solidFill>
            <a:srgbClr val="FFFF00">
              <a:alpha val="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100" dirty="0">
              <a:solidFill>
                <a:schemeClr val="tx1"/>
              </a:solidFill>
            </a:endParaRPr>
          </a:p>
        </p:txBody>
      </p:sp>
      <p:sp>
        <p:nvSpPr>
          <p:cNvPr id="25" name="직사각형 6">
            <a:extLst>
              <a:ext uri="{FF2B5EF4-FFF2-40B4-BE49-F238E27FC236}">
                <a16:creationId xmlns:a16="http://schemas.microsoft.com/office/drawing/2014/main" id="{9D2B214E-9B09-3245-8E69-C90EE250737E}"/>
              </a:ext>
            </a:extLst>
          </p:cNvPr>
          <p:cNvSpPr/>
          <p:nvPr/>
        </p:nvSpPr>
        <p:spPr>
          <a:xfrm>
            <a:off x="344488" y="2082767"/>
            <a:ext cx="2707955" cy="4010529"/>
          </a:xfrm>
          <a:prstGeom prst="rect">
            <a:avLst/>
          </a:prstGeom>
          <a:solidFill>
            <a:srgbClr val="CCECFF">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100" dirty="0">
              <a:solidFill>
                <a:schemeClr val="tx1"/>
              </a:solidFill>
            </a:endParaRPr>
          </a:p>
        </p:txBody>
      </p:sp>
      <p:grpSp>
        <p:nvGrpSpPr>
          <p:cNvPr id="27" name="그룹 7">
            <a:extLst>
              <a:ext uri="{FF2B5EF4-FFF2-40B4-BE49-F238E27FC236}">
                <a16:creationId xmlns:a16="http://schemas.microsoft.com/office/drawing/2014/main" id="{D9D09B66-C524-D144-9659-AFE32B3557CC}"/>
              </a:ext>
            </a:extLst>
          </p:cNvPr>
          <p:cNvGrpSpPr/>
          <p:nvPr/>
        </p:nvGrpSpPr>
        <p:grpSpPr>
          <a:xfrm>
            <a:off x="344488" y="1767821"/>
            <a:ext cx="2707954" cy="314947"/>
            <a:chOff x="452438" y="1223755"/>
            <a:chExt cx="4855282" cy="314947"/>
          </a:xfrm>
        </p:grpSpPr>
        <p:cxnSp>
          <p:nvCxnSpPr>
            <p:cNvPr id="28" name="직선 연결선 8">
              <a:extLst>
                <a:ext uri="{FF2B5EF4-FFF2-40B4-BE49-F238E27FC236}">
                  <a16:creationId xmlns:a16="http://schemas.microsoft.com/office/drawing/2014/main" id="{BF9692C0-E942-294B-9E5B-055C9C05AAC8}"/>
                </a:ext>
              </a:extLst>
            </p:cNvPr>
            <p:cNvCxnSpPr/>
            <p:nvPr/>
          </p:nvCxnSpPr>
          <p:spPr bwMode="auto">
            <a:xfrm>
              <a:off x="452438" y="1538702"/>
              <a:ext cx="4855282" cy="0"/>
            </a:xfrm>
            <a:prstGeom prst="line">
              <a:avLst/>
            </a:prstGeom>
            <a:solidFill>
              <a:schemeClr val="bg1"/>
            </a:solidFill>
            <a:ln w="28575" cap="flat" cmpd="sng" algn="ctr">
              <a:solidFill>
                <a:schemeClr val="bg1">
                  <a:lumMod val="50000"/>
                </a:schemeClr>
              </a:solidFill>
              <a:prstDash val="solid"/>
              <a:round/>
              <a:headEnd type="none" w="med" len="med"/>
              <a:tailEnd type="none" w="med" len="med"/>
            </a:ln>
            <a:effectLst/>
          </p:spPr>
        </p:cxnSp>
        <p:sp>
          <p:nvSpPr>
            <p:cNvPr id="29" name="TextBox 28">
              <a:extLst>
                <a:ext uri="{FF2B5EF4-FFF2-40B4-BE49-F238E27FC236}">
                  <a16:creationId xmlns:a16="http://schemas.microsoft.com/office/drawing/2014/main" id="{37E92FB8-7A5B-124E-904E-4D7D64679920}"/>
                </a:ext>
              </a:extLst>
            </p:cNvPr>
            <p:cNvSpPr txBox="1"/>
            <p:nvPr/>
          </p:nvSpPr>
          <p:spPr bwMode="auto">
            <a:xfrm>
              <a:off x="452438" y="1223755"/>
              <a:ext cx="4855282" cy="314947"/>
            </a:xfrm>
            <a:prstGeom prst="rect">
              <a:avLst/>
            </a:prstGeom>
            <a:noFill/>
            <a:ln w="9525">
              <a:noFill/>
              <a:miter lim="800000"/>
              <a:headEnd/>
              <a:tailEnd/>
            </a:ln>
          </p:spPr>
          <p:txBody>
            <a:bodyPr vert="horz" wrap="square" lIns="36000" tIns="36000" rIns="36000" bIns="36000" numCol="1" rtlCol="0" anchor="ctr" anchorCtr="0" compatLnSpc="1">
              <a:prstTxWarp prst="textNoShape">
                <a:avLst/>
              </a:prstTxWarp>
              <a:noAutofit/>
            </a:bodyPr>
            <a:lstStyle/>
            <a:p>
              <a:pPr algn="ctr" latinLnBrk="1">
                <a:lnSpc>
                  <a:spcPct val="100000"/>
                </a:lnSpc>
                <a:spcBef>
                  <a:spcPct val="20000"/>
                </a:spcBef>
                <a:buClrTx/>
                <a:buSzPct val="70000"/>
              </a:pPr>
              <a:r>
                <a:rPr lang="en-US" altLang="ko-KR" sz="1500" b="1" kern="0" dirty="0">
                  <a:latin typeface="맑은 고딕"/>
                  <a:ea typeface="맑은 고딕"/>
                </a:rPr>
                <a:t>Public</a:t>
              </a:r>
              <a:endParaRPr lang="ko-KR" altLang="en-US" sz="1500" b="1" kern="0" dirty="0">
                <a:latin typeface="맑은 고딕"/>
                <a:ea typeface="맑은 고딕"/>
              </a:endParaRPr>
            </a:p>
          </p:txBody>
        </p:sp>
      </p:grpSp>
      <p:grpSp>
        <p:nvGrpSpPr>
          <p:cNvPr id="30" name="그룹 10">
            <a:extLst>
              <a:ext uri="{FF2B5EF4-FFF2-40B4-BE49-F238E27FC236}">
                <a16:creationId xmlns:a16="http://schemas.microsoft.com/office/drawing/2014/main" id="{B65E43D0-F213-6147-B847-009C5CD9DE12}"/>
              </a:ext>
            </a:extLst>
          </p:cNvPr>
          <p:cNvGrpSpPr/>
          <p:nvPr/>
        </p:nvGrpSpPr>
        <p:grpSpPr>
          <a:xfrm>
            <a:off x="3534401" y="1767821"/>
            <a:ext cx="2707954" cy="314947"/>
            <a:chOff x="452438" y="1223755"/>
            <a:chExt cx="4855282" cy="314947"/>
          </a:xfrm>
        </p:grpSpPr>
        <p:cxnSp>
          <p:nvCxnSpPr>
            <p:cNvPr id="31" name="직선 연결선 11">
              <a:extLst>
                <a:ext uri="{FF2B5EF4-FFF2-40B4-BE49-F238E27FC236}">
                  <a16:creationId xmlns:a16="http://schemas.microsoft.com/office/drawing/2014/main" id="{AB37BCEC-656A-C545-B1E5-CC7590F43B25}"/>
                </a:ext>
              </a:extLst>
            </p:cNvPr>
            <p:cNvCxnSpPr/>
            <p:nvPr/>
          </p:nvCxnSpPr>
          <p:spPr bwMode="auto">
            <a:xfrm>
              <a:off x="452438" y="1538702"/>
              <a:ext cx="4855282" cy="0"/>
            </a:xfrm>
            <a:prstGeom prst="line">
              <a:avLst/>
            </a:prstGeom>
            <a:solidFill>
              <a:schemeClr val="bg1"/>
            </a:solidFill>
            <a:ln w="28575" cap="flat" cmpd="sng" algn="ctr">
              <a:solidFill>
                <a:schemeClr val="bg1">
                  <a:lumMod val="50000"/>
                </a:schemeClr>
              </a:solidFill>
              <a:prstDash val="solid"/>
              <a:round/>
              <a:headEnd type="none" w="med" len="med"/>
              <a:tailEnd type="none" w="med" len="med"/>
            </a:ln>
            <a:effectLst/>
          </p:spPr>
        </p:cxnSp>
        <p:sp>
          <p:nvSpPr>
            <p:cNvPr id="32" name="TextBox 31">
              <a:extLst>
                <a:ext uri="{FF2B5EF4-FFF2-40B4-BE49-F238E27FC236}">
                  <a16:creationId xmlns:a16="http://schemas.microsoft.com/office/drawing/2014/main" id="{04182581-045A-0542-8CF0-B8E543882B37}"/>
                </a:ext>
              </a:extLst>
            </p:cNvPr>
            <p:cNvSpPr txBox="1"/>
            <p:nvPr/>
          </p:nvSpPr>
          <p:spPr bwMode="auto">
            <a:xfrm>
              <a:off x="452438" y="1223755"/>
              <a:ext cx="4855282" cy="314947"/>
            </a:xfrm>
            <a:prstGeom prst="rect">
              <a:avLst/>
            </a:prstGeom>
            <a:noFill/>
            <a:ln w="9525">
              <a:noFill/>
              <a:miter lim="800000"/>
              <a:headEnd/>
              <a:tailEnd/>
            </a:ln>
          </p:spPr>
          <p:txBody>
            <a:bodyPr vert="horz" wrap="square" lIns="36000" tIns="36000" rIns="36000" bIns="36000" numCol="1" rtlCol="0" anchor="ctr" anchorCtr="0" compatLnSpc="1">
              <a:prstTxWarp prst="textNoShape">
                <a:avLst/>
              </a:prstTxWarp>
              <a:noAutofit/>
            </a:bodyPr>
            <a:lstStyle/>
            <a:p>
              <a:pPr algn="ctr" latinLnBrk="1">
                <a:lnSpc>
                  <a:spcPct val="100000"/>
                </a:lnSpc>
                <a:spcBef>
                  <a:spcPct val="20000"/>
                </a:spcBef>
                <a:buClrTx/>
                <a:buSzPct val="70000"/>
              </a:pPr>
              <a:r>
                <a:rPr lang="en-US" altLang="ko-KR" sz="1500" b="1" kern="0" dirty="0">
                  <a:latin typeface="맑은 고딕"/>
                  <a:ea typeface="맑은 고딕"/>
                </a:rPr>
                <a:t>Private(On-Premise)</a:t>
              </a:r>
              <a:endParaRPr lang="ko-KR" altLang="en-US" sz="1500" b="1" kern="0" dirty="0">
                <a:latin typeface="맑은 고딕"/>
                <a:ea typeface="맑은 고딕"/>
              </a:endParaRPr>
            </a:p>
          </p:txBody>
        </p:sp>
      </p:grpSp>
      <p:pic>
        <p:nvPicPr>
          <p:cNvPr id="33" name="Picture 7" descr="\\Client\C$\Users\Administrator\Downloads\cloud-icon-22 (1).png">
            <a:extLst>
              <a:ext uri="{FF2B5EF4-FFF2-40B4-BE49-F238E27FC236}">
                <a16:creationId xmlns:a16="http://schemas.microsoft.com/office/drawing/2014/main" id="{9CB87A75-95DC-DD45-914B-03226FABAD09}"/>
              </a:ext>
            </a:extLst>
          </p:cNvPr>
          <p:cNvPicPr>
            <a:picLocks noChangeAspect="1" noChangeArrowheads="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t="17655" b="15455"/>
          <a:stretch/>
        </p:blipFill>
        <p:spPr bwMode="auto">
          <a:xfrm>
            <a:off x="499965" y="2485367"/>
            <a:ext cx="1024034" cy="684982"/>
          </a:xfrm>
          <a:prstGeom prst="rect">
            <a:avLst/>
          </a:prstGeom>
          <a:noFill/>
          <a:extLst>
            <a:ext uri="{909E8E84-426E-40DD-AFC4-6F175D3DCCD1}">
              <a14:hiddenFill xmlns:a14="http://schemas.microsoft.com/office/drawing/2010/main">
                <a:solidFill>
                  <a:srgbClr val="FFFFFF"/>
                </a:solidFill>
              </a14:hiddenFill>
            </a:ext>
          </a:extLst>
        </p:spPr>
      </p:pic>
      <p:sp>
        <p:nvSpPr>
          <p:cNvPr id="34" name="모서리가 둥근 직사각형 14">
            <a:extLst>
              <a:ext uri="{FF2B5EF4-FFF2-40B4-BE49-F238E27FC236}">
                <a16:creationId xmlns:a16="http://schemas.microsoft.com/office/drawing/2014/main" id="{D3893D9D-7103-3B44-B901-869160356F94}"/>
              </a:ext>
            </a:extLst>
          </p:cNvPr>
          <p:cNvSpPr/>
          <p:nvPr/>
        </p:nvSpPr>
        <p:spPr>
          <a:xfrm>
            <a:off x="1633949" y="2761001"/>
            <a:ext cx="568496" cy="267979"/>
          </a:xfrm>
          <a:prstGeom prst="round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50" dirty="0">
                <a:solidFill>
                  <a:schemeClr val="tx1"/>
                </a:solidFill>
              </a:rPr>
              <a:t>Service</a:t>
            </a:r>
          </a:p>
        </p:txBody>
      </p:sp>
      <p:cxnSp>
        <p:nvCxnSpPr>
          <p:cNvPr id="35" name="직선 화살표 연결선 15">
            <a:extLst>
              <a:ext uri="{FF2B5EF4-FFF2-40B4-BE49-F238E27FC236}">
                <a16:creationId xmlns:a16="http://schemas.microsoft.com/office/drawing/2014/main" id="{B7D3BE82-E0B7-954D-B863-711E6C950B30}"/>
              </a:ext>
            </a:extLst>
          </p:cNvPr>
          <p:cNvCxnSpPr>
            <a:endCxn id="34" idx="1"/>
          </p:cNvCxnSpPr>
          <p:nvPr/>
        </p:nvCxnSpPr>
        <p:spPr>
          <a:xfrm>
            <a:off x="1324804" y="2888096"/>
            <a:ext cx="309145" cy="6895"/>
          </a:xfrm>
          <a:prstGeom prst="straightConnector1">
            <a:avLst/>
          </a:prstGeom>
          <a:ln>
            <a:headEnd type="oval"/>
            <a:tailEnd type="oval"/>
          </a:ln>
        </p:spPr>
        <p:style>
          <a:lnRef idx="1">
            <a:schemeClr val="accent1"/>
          </a:lnRef>
          <a:fillRef idx="0">
            <a:schemeClr val="accent1"/>
          </a:fillRef>
          <a:effectRef idx="0">
            <a:schemeClr val="accent1"/>
          </a:effectRef>
          <a:fontRef idx="minor">
            <a:schemeClr val="tx1"/>
          </a:fontRef>
        </p:style>
      </p:cxnSp>
      <p:pic>
        <p:nvPicPr>
          <p:cNvPr id="36" name="Picture 2" descr="E:\99.기타\08.Icon\people_icon_box-alt.png">
            <a:extLst>
              <a:ext uri="{FF2B5EF4-FFF2-40B4-BE49-F238E27FC236}">
                <a16:creationId xmlns:a16="http://schemas.microsoft.com/office/drawing/2014/main" id="{DE0B0D56-DE8B-AB4E-B83C-8E4526B2468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719" t="14635" r="20674" b="14086"/>
          <a:stretch/>
        </p:blipFill>
        <p:spPr bwMode="auto">
          <a:xfrm>
            <a:off x="2401121" y="2689354"/>
            <a:ext cx="517509" cy="416532"/>
          </a:xfrm>
          <a:prstGeom prst="rect">
            <a:avLst/>
          </a:prstGeom>
          <a:noFill/>
          <a:extLst>
            <a:ext uri="{909E8E84-426E-40DD-AFC4-6F175D3DCCD1}">
              <a14:hiddenFill xmlns:a14="http://schemas.microsoft.com/office/drawing/2010/main">
                <a:solidFill>
                  <a:srgbClr val="FFFFFF"/>
                </a:solidFill>
              </a14:hiddenFill>
            </a:ext>
          </a:extLst>
        </p:spPr>
      </p:pic>
      <p:sp>
        <p:nvSpPr>
          <p:cNvPr id="37" name="직사각형 17">
            <a:extLst>
              <a:ext uri="{FF2B5EF4-FFF2-40B4-BE49-F238E27FC236}">
                <a16:creationId xmlns:a16="http://schemas.microsoft.com/office/drawing/2014/main" id="{00A6D388-3C6A-AE4F-85BA-61C63C7C814E}"/>
              </a:ext>
            </a:extLst>
          </p:cNvPr>
          <p:cNvSpPr/>
          <p:nvPr/>
        </p:nvSpPr>
        <p:spPr>
          <a:xfrm>
            <a:off x="560512" y="2695194"/>
            <a:ext cx="859452" cy="323678"/>
          </a:xfrm>
          <a:prstGeom prst="rect">
            <a:avLst/>
          </a:prstGeom>
        </p:spPr>
        <p:txBody>
          <a:bodyPr wrap="square">
            <a:spAutoFit/>
          </a:bodyPr>
          <a:lstStyle/>
          <a:p>
            <a:pPr algn="ctr">
              <a:lnSpc>
                <a:spcPts val="900"/>
              </a:lnSpc>
            </a:pPr>
            <a:r>
              <a:rPr lang="en-US" altLang="ko-KR" sz="1100" b="1" dirty="0">
                <a:solidFill>
                  <a:prstClr val="black"/>
                </a:solidFill>
                <a:latin typeface="+mj-ea"/>
                <a:ea typeface="+mj-ea"/>
              </a:rPr>
              <a:t>Cloud</a:t>
            </a:r>
          </a:p>
          <a:p>
            <a:pPr algn="ctr">
              <a:lnSpc>
                <a:spcPts val="900"/>
              </a:lnSpc>
            </a:pPr>
            <a:r>
              <a:rPr lang="en-US" altLang="ko-KR" sz="1100" b="1" dirty="0">
                <a:solidFill>
                  <a:prstClr val="black"/>
                </a:solidFill>
                <a:latin typeface="+mj-ea"/>
                <a:ea typeface="+mj-ea"/>
              </a:rPr>
              <a:t>Provider</a:t>
            </a:r>
            <a:endParaRPr lang="ko-KR" altLang="en-US" sz="2000" b="1" dirty="0">
              <a:latin typeface="+mj-ea"/>
              <a:ea typeface="+mj-ea"/>
            </a:endParaRPr>
          </a:p>
        </p:txBody>
      </p:sp>
      <p:sp>
        <p:nvSpPr>
          <p:cNvPr id="38" name="직사각형 18">
            <a:extLst>
              <a:ext uri="{FF2B5EF4-FFF2-40B4-BE49-F238E27FC236}">
                <a16:creationId xmlns:a16="http://schemas.microsoft.com/office/drawing/2014/main" id="{5A4A7BD1-44C6-C948-BDA0-FDE6A303D910}"/>
              </a:ext>
            </a:extLst>
          </p:cNvPr>
          <p:cNvSpPr/>
          <p:nvPr/>
        </p:nvSpPr>
        <p:spPr>
          <a:xfrm>
            <a:off x="2230634" y="2471383"/>
            <a:ext cx="824250" cy="207749"/>
          </a:xfrm>
          <a:prstGeom prst="rect">
            <a:avLst/>
          </a:prstGeom>
        </p:spPr>
        <p:txBody>
          <a:bodyPr wrap="square">
            <a:spAutoFit/>
          </a:bodyPr>
          <a:lstStyle/>
          <a:p>
            <a:pPr algn="ctr">
              <a:lnSpc>
                <a:spcPts val="900"/>
              </a:lnSpc>
            </a:pPr>
            <a:r>
              <a:rPr lang="en-US" altLang="ko-KR" sz="1050" dirty="0">
                <a:solidFill>
                  <a:prstClr val="black"/>
                </a:solidFill>
                <a:latin typeface="+mj-ea"/>
                <a:ea typeface="+mj-ea"/>
              </a:rPr>
              <a:t>Developer</a:t>
            </a:r>
            <a:endParaRPr lang="ko-KR" altLang="en-US" dirty="0">
              <a:latin typeface="+mj-ea"/>
              <a:ea typeface="+mj-ea"/>
            </a:endParaRPr>
          </a:p>
        </p:txBody>
      </p:sp>
      <p:cxnSp>
        <p:nvCxnSpPr>
          <p:cNvPr id="39" name="직선 화살표 연결선 19">
            <a:extLst>
              <a:ext uri="{FF2B5EF4-FFF2-40B4-BE49-F238E27FC236}">
                <a16:creationId xmlns:a16="http://schemas.microsoft.com/office/drawing/2014/main" id="{0B1D4BC3-A559-CD47-9C36-8348177764ED}"/>
              </a:ext>
            </a:extLst>
          </p:cNvPr>
          <p:cNvCxnSpPr>
            <a:stCxn id="36" idx="1"/>
            <a:endCxn id="34" idx="3"/>
          </p:cNvCxnSpPr>
          <p:nvPr/>
        </p:nvCxnSpPr>
        <p:spPr>
          <a:xfrm flipH="1" flipV="1">
            <a:off x="2202445" y="2894991"/>
            <a:ext cx="198676" cy="26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0" name="Picture 2" descr="\\Client\C$\Users\Administrator\Downloads\server.png">
            <a:extLst>
              <a:ext uri="{FF2B5EF4-FFF2-40B4-BE49-F238E27FC236}">
                <a16:creationId xmlns:a16="http://schemas.microsoft.com/office/drawing/2014/main" id="{F788CC51-8BDB-2141-803E-9548701304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94918" y="2663023"/>
            <a:ext cx="466105" cy="46610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Client\C$\Users\Administrator\Downloads\server.png">
            <a:extLst>
              <a:ext uri="{FF2B5EF4-FFF2-40B4-BE49-F238E27FC236}">
                <a16:creationId xmlns:a16="http://schemas.microsoft.com/office/drawing/2014/main" id="{4254B4A1-B6E6-B249-85DE-4A88A8F4795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74487" y="2663023"/>
            <a:ext cx="466105" cy="4661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Client\C$\Users\Administrator\Downloads\server.png">
            <a:extLst>
              <a:ext uri="{FF2B5EF4-FFF2-40B4-BE49-F238E27FC236}">
                <a16:creationId xmlns:a16="http://schemas.microsoft.com/office/drawing/2014/main" id="{90581A06-3E54-2345-BEC7-B954C259E7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0712" y="2663023"/>
            <a:ext cx="466105" cy="466105"/>
          </a:xfrm>
          <a:prstGeom prst="rect">
            <a:avLst/>
          </a:prstGeom>
          <a:noFill/>
          <a:extLst>
            <a:ext uri="{909E8E84-426E-40DD-AFC4-6F175D3DCCD1}">
              <a14:hiddenFill xmlns:a14="http://schemas.microsoft.com/office/drawing/2010/main">
                <a:solidFill>
                  <a:srgbClr val="FFFFFF"/>
                </a:solidFill>
              </a14:hiddenFill>
            </a:ext>
          </a:extLst>
        </p:spPr>
      </p:pic>
      <p:sp>
        <p:nvSpPr>
          <p:cNvPr id="43" name="모서리가 둥근 직사각형 23">
            <a:extLst>
              <a:ext uri="{FF2B5EF4-FFF2-40B4-BE49-F238E27FC236}">
                <a16:creationId xmlns:a16="http://schemas.microsoft.com/office/drawing/2014/main" id="{156A48C5-3111-B94B-9F24-904CB49292A5}"/>
              </a:ext>
            </a:extLst>
          </p:cNvPr>
          <p:cNvSpPr/>
          <p:nvPr/>
        </p:nvSpPr>
        <p:spPr>
          <a:xfrm>
            <a:off x="4165090" y="2776852"/>
            <a:ext cx="728955" cy="228540"/>
          </a:xfrm>
          <a:prstGeom prst="roundRect">
            <a:avLst/>
          </a:prstGeom>
          <a:solidFill>
            <a:schemeClr val="bg1">
              <a:lumMod val="95000"/>
              <a:alpha val="86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50" b="1" dirty="0">
                <a:solidFill>
                  <a:schemeClr val="tx1"/>
                </a:solidFill>
              </a:rPr>
              <a:t>Platform</a:t>
            </a:r>
          </a:p>
        </p:txBody>
      </p:sp>
      <p:sp>
        <p:nvSpPr>
          <p:cNvPr id="44" name="모서리가 둥근 직사각형 24">
            <a:extLst>
              <a:ext uri="{FF2B5EF4-FFF2-40B4-BE49-F238E27FC236}">
                <a16:creationId xmlns:a16="http://schemas.microsoft.com/office/drawing/2014/main" id="{E50A03FD-37EA-FC44-AC5F-A059DA37A75D}"/>
              </a:ext>
            </a:extLst>
          </p:cNvPr>
          <p:cNvSpPr/>
          <p:nvPr/>
        </p:nvSpPr>
        <p:spPr>
          <a:xfrm>
            <a:off x="4140974" y="2348308"/>
            <a:ext cx="773913" cy="221819"/>
          </a:xfrm>
          <a:prstGeom prst="round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50" dirty="0">
                <a:solidFill>
                  <a:schemeClr val="tx1"/>
                </a:solidFill>
              </a:rPr>
              <a:t>Service</a:t>
            </a:r>
          </a:p>
        </p:txBody>
      </p:sp>
      <p:cxnSp>
        <p:nvCxnSpPr>
          <p:cNvPr id="45" name="직선 화살표 연결선 25">
            <a:extLst>
              <a:ext uri="{FF2B5EF4-FFF2-40B4-BE49-F238E27FC236}">
                <a16:creationId xmlns:a16="http://schemas.microsoft.com/office/drawing/2014/main" id="{29FBB3CA-8403-1848-A1B5-EA27A9B7A363}"/>
              </a:ext>
            </a:extLst>
          </p:cNvPr>
          <p:cNvCxnSpPr>
            <a:stCxn id="44" idx="2"/>
            <a:endCxn id="43" idx="0"/>
          </p:cNvCxnSpPr>
          <p:nvPr/>
        </p:nvCxnSpPr>
        <p:spPr>
          <a:xfrm>
            <a:off x="4527931" y="2570127"/>
            <a:ext cx="1637" cy="206725"/>
          </a:xfrm>
          <a:prstGeom prst="straightConnector1">
            <a:avLst/>
          </a:prstGeom>
          <a:ln>
            <a:headEnd type="oval"/>
            <a:tailEnd type="oval"/>
          </a:ln>
        </p:spPr>
        <p:style>
          <a:lnRef idx="1">
            <a:schemeClr val="accent1"/>
          </a:lnRef>
          <a:fillRef idx="0">
            <a:schemeClr val="accent1"/>
          </a:fillRef>
          <a:effectRef idx="0">
            <a:schemeClr val="accent1"/>
          </a:effectRef>
          <a:fontRef idx="minor">
            <a:schemeClr val="tx1"/>
          </a:fontRef>
        </p:style>
      </p:cxnSp>
      <p:sp>
        <p:nvSpPr>
          <p:cNvPr id="46" name="직사각형 26">
            <a:extLst>
              <a:ext uri="{FF2B5EF4-FFF2-40B4-BE49-F238E27FC236}">
                <a16:creationId xmlns:a16="http://schemas.microsoft.com/office/drawing/2014/main" id="{420E2D2F-34B3-7A4A-B93E-F2FBB8DD14DE}"/>
              </a:ext>
            </a:extLst>
          </p:cNvPr>
          <p:cNvSpPr/>
          <p:nvPr/>
        </p:nvSpPr>
        <p:spPr>
          <a:xfrm>
            <a:off x="5291371" y="2394316"/>
            <a:ext cx="824250" cy="207749"/>
          </a:xfrm>
          <a:prstGeom prst="rect">
            <a:avLst/>
          </a:prstGeom>
        </p:spPr>
        <p:txBody>
          <a:bodyPr wrap="square">
            <a:spAutoFit/>
          </a:bodyPr>
          <a:lstStyle/>
          <a:p>
            <a:pPr algn="ctr">
              <a:lnSpc>
                <a:spcPts val="900"/>
              </a:lnSpc>
            </a:pPr>
            <a:r>
              <a:rPr lang="en-US" altLang="ko-KR" sz="1050" dirty="0">
                <a:solidFill>
                  <a:prstClr val="black"/>
                </a:solidFill>
                <a:latin typeface="+mj-ea"/>
                <a:ea typeface="+mj-ea"/>
              </a:rPr>
              <a:t>Developer</a:t>
            </a:r>
            <a:endParaRPr lang="ko-KR" altLang="en-US" dirty="0">
              <a:latin typeface="+mj-ea"/>
              <a:ea typeface="+mj-ea"/>
            </a:endParaRPr>
          </a:p>
        </p:txBody>
      </p:sp>
      <p:pic>
        <p:nvPicPr>
          <p:cNvPr id="47" name="Picture 2" descr="E:\99.기타\08.Icon\people_icon_box-alt.png">
            <a:extLst>
              <a:ext uri="{FF2B5EF4-FFF2-40B4-BE49-F238E27FC236}">
                <a16:creationId xmlns:a16="http://schemas.microsoft.com/office/drawing/2014/main" id="{B234259E-62D6-6740-9538-2EAE5A6E2A2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719" t="14635" r="20674" b="14086"/>
          <a:stretch/>
        </p:blipFill>
        <p:spPr bwMode="auto">
          <a:xfrm>
            <a:off x="5444742" y="2663002"/>
            <a:ext cx="517509" cy="416532"/>
          </a:xfrm>
          <a:prstGeom prst="rect">
            <a:avLst/>
          </a:prstGeom>
          <a:noFill/>
          <a:extLst>
            <a:ext uri="{909E8E84-426E-40DD-AFC4-6F175D3DCCD1}">
              <a14:hiddenFill xmlns:a14="http://schemas.microsoft.com/office/drawing/2010/main">
                <a:solidFill>
                  <a:srgbClr val="FFFFFF"/>
                </a:solidFill>
              </a14:hiddenFill>
            </a:ext>
          </a:extLst>
        </p:spPr>
      </p:pic>
      <p:sp>
        <p:nvSpPr>
          <p:cNvPr id="48" name="직사각형 28">
            <a:extLst>
              <a:ext uri="{FF2B5EF4-FFF2-40B4-BE49-F238E27FC236}">
                <a16:creationId xmlns:a16="http://schemas.microsoft.com/office/drawing/2014/main" id="{76AD758F-34F3-4B41-BC5B-3B0010B4421C}"/>
              </a:ext>
            </a:extLst>
          </p:cNvPr>
          <p:cNvSpPr/>
          <p:nvPr/>
        </p:nvSpPr>
        <p:spPr>
          <a:xfrm>
            <a:off x="5292534" y="2523200"/>
            <a:ext cx="824250" cy="208262"/>
          </a:xfrm>
          <a:prstGeom prst="rect">
            <a:avLst/>
          </a:prstGeom>
        </p:spPr>
        <p:txBody>
          <a:bodyPr wrap="square">
            <a:spAutoFit/>
          </a:bodyPr>
          <a:lstStyle/>
          <a:p>
            <a:pPr algn="ctr">
              <a:lnSpc>
                <a:spcPts val="900"/>
              </a:lnSpc>
            </a:pPr>
            <a:r>
              <a:rPr lang="en-US" altLang="ko-KR" sz="1050" dirty="0">
                <a:solidFill>
                  <a:prstClr val="black"/>
                </a:solidFill>
                <a:latin typeface="+mj-ea"/>
                <a:ea typeface="+mj-ea"/>
              </a:rPr>
              <a:t>Operating</a:t>
            </a:r>
            <a:endParaRPr lang="ko-KR" altLang="en-US" dirty="0">
              <a:latin typeface="+mj-ea"/>
              <a:ea typeface="+mj-ea"/>
            </a:endParaRPr>
          </a:p>
        </p:txBody>
      </p:sp>
      <p:cxnSp>
        <p:nvCxnSpPr>
          <p:cNvPr id="49" name="구부러진 연결선 29">
            <a:extLst>
              <a:ext uri="{FF2B5EF4-FFF2-40B4-BE49-F238E27FC236}">
                <a16:creationId xmlns:a16="http://schemas.microsoft.com/office/drawing/2014/main" id="{F05C82E5-0300-AA4E-B5D1-4ABBD285772D}"/>
              </a:ext>
            </a:extLst>
          </p:cNvPr>
          <p:cNvCxnSpPr>
            <a:stCxn id="77" idx="2"/>
            <a:endCxn id="76" idx="0"/>
          </p:cNvCxnSpPr>
          <p:nvPr/>
        </p:nvCxnSpPr>
        <p:spPr>
          <a:xfrm rot="16200000" flipH="1">
            <a:off x="8314533" y="2271018"/>
            <a:ext cx="337811" cy="673856"/>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구부러진 연결선 30">
            <a:extLst>
              <a:ext uri="{FF2B5EF4-FFF2-40B4-BE49-F238E27FC236}">
                <a16:creationId xmlns:a16="http://schemas.microsoft.com/office/drawing/2014/main" id="{C2085F3E-FC79-0D44-BE89-D63BA2364C65}"/>
              </a:ext>
            </a:extLst>
          </p:cNvPr>
          <p:cNvCxnSpPr>
            <a:stCxn id="47" idx="1"/>
            <a:endCxn id="43" idx="3"/>
          </p:cNvCxnSpPr>
          <p:nvPr/>
        </p:nvCxnSpPr>
        <p:spPr>
          <a:xfrm rot="10800000" flipV="1">
            <a:off x="4894046" y="2871268"/>
            <a:ext cx="550697" cy="1985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3194ECB-05F4-624B-BF02-AABEE77280B6}"/>
              </a:ext>
            </a:extLst>
          </p:cNvPr>
          <p:cNvSpPr txBox="1"/>
          <p:nvPr/>
        </p:nvSpPr>
        <p:spPr bwMode="auto">
          <a:xfrm>
            <a:off x="365885" y="3387792"/>
            <a:ext cx="2552745" cy="538609"/>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defPPr>
              <a:defRPr lang="ko-KR"/>
            </a:defPPr>
            <a:lvl2pPr marL="107950" marR="0" lvl="1" indent="-107950" fontAlgn="base" latinLnBrk="0">
              <a:lnSpc>
                <a:spcPct val="130000"/>
              </a:lnSpc>
              <a:spcBef>
                <a:spcPct val="0"/>
              </a:spcBef>
              <a:spcAft>
                <a:spcPts val="300"/>
              </a:spcAft>
              <a:buClrTx/>
              <a:buSzPct val="100000"/>
              <a:buFont typeface="Wingdings" pitchFamily="2" charset="2"/>
              <a:buChar char="§"/>
              <a:tabLst/>
              <a:defRPr kumimoji="1" sz="1200">
                <a:solidFill>
                  <a:schemeClr val="tx1">
                    <a:lumMod val="85000"/>
                    <a:lumOff val="15000"/>
                  </a:schemeClr>
                </a:solidFill>
                <a:latin typeface="맑은 고딕" pitchFamily="50" charset="-127"/>
                <a:ea typeface="맑은 고딕" pitchFamily="50" charset="-127"/>
              </a:defRPr>
            </a:lvl2pPr>
          </a:lstStyle>
          <a:p>
            <a:pPr lvl="1">
              <a:lnSpc>
                <a:spcPct val="100000"/>
              </a:lnSpc>
              <a:spcBef>
                <a:spcPts val="300"/>
              </a:spcBef>
              <a:buSzPct val="80000"/>
              <a:defRPr/>
            </a:pPr>
            <a:r>
              <a:rPr lang="ko-KR" altLang="en-US" dirty="0">
                <a:solidFill>
                  <a:schemeClr val="tx1"/>
                </a:solidFill>
                <a:latin typeface="+mj-ea"/>
                <a:ea typeface="+mj-ea"/>
                <a:cs typeface="Times New Roman" pitchFamily="18" charset="0"/>
              </a:rPr>
              <a:t>초기 투자 및 운영비용 절감</a:t>
            </a:r>
            <a:endParaRPr lang="en-US" altLang="ko-KR" dirty="0">
              <a:solidFill>
                <a:schemeClr val="tx1"/>
              </a:solidFill>
              <a:latin typeface="+mj-ea"/>
              <a:ea typeface="+mj-ea"/>
              <a:cs typeface="Times New Roman" pitchFamily="18" charset="0"/>
            </a:endParaRPr>
          </a:p>
          <a:p>
            <a:pPr lvl="1">
              <a:lnSpc>
                <a:spcPct val="100000"/>
              </a:lnSpc>
              <a:spcBef>
                <a:spcPts val="300"/>
              </a:spcBef>
              <a:buSzPct val="80000"/>
              <a:defRPr/>
            </a:pPr>
            <a:r>
              <a:rPr lang="ko-KR" altLang="en-US" u="sng" dirty="0">
                <a:solidFill>
                  <a:schemeClr val="tx1"/>
                </a:solidFill>
                <a:latin typeface="+mj-ea"/>
                <a:ea typeface="+mj-ea"/>
                <a:cs typeface="Times New Roman" pitchFamily="18" charset="0"/>
              </a:rPr>
              <a:t>신속한 개발 </a:t>
            </a:r>
            <a:r>
              <a:rPr lang="en-US" altLang="ko-KR" u="sng" dirty="0">
                <a:solidFill>
                  <a:schemeClr val="tx1"/>
                </a:solidFill>
                <a:latin typeface="+mj-ea"/>
                <a:ea typeface="+mj-ea"/>
                <a:cs typeface="Times New Roman" pitchFamily="18" charset="0"/>
              </a:rPr>
              <a:t>(Agility)</a:t>
            </a:r>
          </a:p>
        </p:txBody>
      </p:sp>
      <p:sp>
        <p:nvSpPr>
          <p:cNvPr id="52" name="TextBox 51">
            <a:extLst>
              <a:ext uri="{FF2B5EF4-FFF2-40B4-BE49-F238E27FC236}">
                <a16:creationId xmlns:a16="http://schemas.microsoft.com/office/drawing/2014/main" id="{FD7CC371-C809-6C43-AE73-7C698AF41D76}"/>
              </a:ext>
            </a:extLst>
          </p:cNvPr>
          <p:cNvSpPr txBox="1"/>
          <p:nvPr/>
        </p:nvSpPr>
        <p:spPr bwMode="auto">
          <a:xfrm>
            <a:off x="3501911" y="3393934"/>
            <a:ext cx="2460340" cy="538609"/>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defPPr>
              <a:defRPr lang="ko-KR"/>
            </a:defPPr>
            <a:lvl2pPr marL="107950" marR="0" lvl="1" indent="-107950" fontAlgn="base" latinLnBrk="0">
              <a:lnSpc>
                <a:spcPct val="130000"/>
              </a:lnSpc>
              <a:spcBef>
                <a:spcPct val="0"/>
              </a:spcBef>
              <a:spcAft>
                <a:spcPts val="300"/>
              </a:spcAft>
              <a:buClrTx/>
              <a:buSzPct val="100000"/>
              <a:buFont typeface="Wingdings" pitchFamily="2" charset="2"/>
              <a:buChar char="§"/>
              <a:tabLst/>
              <a:defRPr kumimoji="1" sz="1200">
                <a:solidFill>
                  <a:schemeClr val="tx1">
                    <a:lumMod val="85000"/>
                    <a:lumOff val="15000"/>
                  </a:schemeClr>
                </a:solidFill>
                <a:latin typeface="맑은 고딕" pitchFamily="50" charset="-127"/>
                <a:ea typeface="맑은 고딕" pitchFamily="50" charset="-127"/>
              </a:defRPr>
            </a:lvl2pPr>
          </a:lstStyle>
          <a:p>
            <a:pPr lvl="1">
              <a:lnSpc>
                <a:spcPct val="100000"/>
              </a:lnSpc>
              <a:spcBef>
                <a:spcPts val="300"/>
              </a:spcBef>
              <a:buSzPct val="80000"/>
              <a:defRPr/>
            </a:pPr>
            <a:r>
              <a:rPr lang="ko-KR" altLang="en-US" dirty="0">
                <a:solidFill>
                  <a:schemeClr val="tx1"/>
                </a:solidFill>
                <a:latin typeface="+mj-ea"/>
                <a:ea typeface="+mj-ea"/>
                <a:cs typeface="Times New Roman" pitchFamily="18" charset="0"/>
              </a:rPr>
              <a:t>민감한 정보 보호</a:t>
            </a:r>
            <a:endParaRPr lang="en-US" altLang="ko-KR" dirty="0">
              <a:solidFill>
                <a:schemeClr val="tx1"/>
              </a:solidFill>
              <a:latin typeface="+mj-ea"/>
              <a:ea typeface="+mj-ea"/>
              <a:cs typeface="Times New Roman" pitchFamily="18" charset="0"/>
            </a:endParaRPr>
          </a:p>
          <a:p>
            <a:pPr lvl="1">
              <a:lnSpc>
                <a:spcPct val="100000"/>
              </a:lnSpc>
              <a:spcBef>
                <a:spcPts val="300"/>
              </a:spcBef>
              <a:buSzPct val="80000"/>
              <a:defRPr/>
            </a:pPr>
            <a:r>
              <a:rPr lang="ko-KR" altLang="en-US" dirty="0">
                <a:solidFill>
                  <a:schemeClr val="tx1"/>
                </a:solidFill>
                <a:latin typeface="+mj-ea"/>
                <a:ea typeface="+mj-ea"/>
                <a:cs typeface="Times New Roman" pitchFamily="18" charset="0"/>
              </a:rPr>
              <a:t>서비스 및 법적 규제</a:t>
            </a:r>
            <a:endParaRPr lang="en-US" altLang="ko-KR" dirty="0">
              <a:solidFill>
                <a:schemeClr val="tx1"/>
              </a:solidFill>
              <a:latin typeface="+mj-ea"/>
              <a:ea typeface="+mj-ea"/>
              <a:cs typeface="Times New Roman" pitchFamily="18" charset="0"/>
            </a:endParaRPr>
          </a:p>
        </p:txBody>
      </p:sp>
      <p:sp>
        <p:nvSpPr>
          <p:cNvPr id="53" name="TextBox 52">
            <a:extLst>
              <a:ext uri="{FF2B5EF4-FFF2-40B4-BE49-F238E27FC236}">
                <a16:creationId xmlns:a16="http://schemas.microsoft.com/office/drawing/2014/main" id="{D60F703D-CFE6-B242-80B4-8F31D825D273}"/>
              </a:ext>
            </a:extLst>
          </p:cNvPr>
          <p:cNvSpPr txBox="1"/>
          <p:nvPr/>
        </p:nvSpPr>
        <p:spPr bwMode="auto">
          <a:xfrm>
            <a:off x="365885" y="4057713"/>
            <a:ext cx="2686558" cy="276999"/>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defPPr>
              <a:defRPr lang="ko-KR"/>
            </a:defPPr>
            <a:lvl2pPr marL="107950" marR="0" lvl="1" indent="-107950" fontAlgn="base" latinLnBrk="0">
              <a:lnSpc>
                <a:spcPct val="130000"/>
              </a:lnSpc>
              <a:spcBef>
                <a:spcPct val="0"/>
              </a:spcBef>
              <a:spcAft>
                <a:spcPts val="300"/>
              </a:spcAft>
              <a:buClrTx/>
              <a:buSzPct val="100000"/>
              <a:buFont typeface="Wingdings" pitchFamily="2" charset="2"/>
              <a:buChar char="§"/>
              <a:tabLst/>
              <a:defRPr kumimoji="1" sz="1200">
                <a:solidFill>
                  <a:schemeClr val="tx1">
                    <a:lumMod val="85000"/>
                    <a:lumOff val="15000"/>
                  </a:schemeClr>
                </a:solidFill>
                <a:latin typeface="맑은 고딕" pitchFamily="50" charset="-127"/>
                <a:ea typeface="맑은 고딕" pitchFamily="50" charset="-127"/>
              </a:defRPr>
            </a:lvl2pPr>
          </a:lstStyle>
          <a:p>
            <a:pPr lvl="1">
              <a:lnSpc>
                <a:spcPct val="100000"/>
              </a:lnSpc>
              <a:spcBef>
                <a:spcPts val="300"/>
              </a:spcBef>
              <a:buSzPct val="80000"/>
              <a:defRPr/>
            </a:pPr>
            <a:r>
              <a:rPr lang="en-US" altLang="ko-KR" dirty="0">
                <a:solidFill>
                  <a:schemeClr val="tx1"/>
                </a:solidFill>
                <a:latin typeface="+mj-ea"/>
                <a:ea typeface="+mj-ea"/>
                <a:cs typeface="Times New Roman" pitchFamily="18" charset="0"/>
              </a:rPr>
              <a:t>AWS, Azure, Google, </a:t>
            </a:r>
            <a:r>
              <a:rPr lang="en-US" altLang="ko-KR" dirty="0" err="1">
                <a:solidFill>
                  <a:schemeClr val="tx1"/>
                </a:solidFill>
                <a:latin typeface="+mj-ea"/>
                <a:ea typeface="+mj-ea"/>
                <a:cs typeface="Times New Roman" pitchFamily="18" charset="0"/>
              </a:rPr>
              <a:t>Cloudz</a:t>
            </a:r>
            <a:endParaRPr lang="en-US" altLang="ko-KR" dirty="0">
              <a:solidFill>
                <a:schemeClr val="tx1"/>
              </a:solidFill>
              <a:latin typeface="+mj-ea"/>
              <a:ea typeface="+mj-ea"/>
              <a:cs typeface="Times New Roman" pitchFamily="18" charset="0"/>
            </a:endParaRPr>
          </a:p>
        </p:txBody>
      </p:sp>
      <p:sp>
        <p:nvSpPr>
          <p:cNvPr id="54" name="TextBox 53">
            <a:extLst>
              <a:ext uri="{FF2B5EF4-FFF2-40B4-BE49-F238E27FC236}">
                <a16:creationId xmlns:a16="http://schemas.microsoft.com/office/drawing/2014/main" id="{CF0D6D9A-CE94-E14F-BB99-E24927E8C377}"/>
              </a:ext>
            </a:extLst>
          </p:cNvPr>
          <p:cNvSpPr txBox="1"/>
          <p:nvPr/>
        </p:nvSpPr>
        <p:spPr bwMode="auto">
          <a:xfrm>
            <a:off x="3501911" y="4604197"/>
            <a:ext cx="2795422" cy="1354217"/>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defPPr>
              <a:defRPr lang="ko-KR"/>
            </a:defPPr>
            <a:lvl2pPr marL="107950" marR="0" lvl="1" indent="-107950" fontAlgn="base" latinLnBrk="0">
              <a:lnSpc>
                <a:spcPct val="130000"/>
              </a:lnSpc>
              <a:spcBef>
                <a:spcPct val="0"/>
              </a:spcBef>
              <a:spcAft>
                <a:spcPts val="300"/>
              </a:spcAft>
              <a:buClrTx/>
              <a:buSzPct val="100000"/>
              <a:buFont typeface="Wingdings" pitchFamily="2" charset="2"/>
              <a:buChar char="§"/>
              <a:tabLst/>
              <a:defRPr kumimoji="1" sz="1200">
                <a:solidFill>
                  <a:schemeClr val="tx1">
                    <a:lumMod val="85000"/>
                    <a:lumOff val="15000"/>
                  </a:schemeClr>
                </a:solidFill>
                <a:latin typeface="맑은 고딕" pitchFamily="50" charset="-127"/>
                <a:ea typeface="맑은 고딕" pitchFamily="50" charset="-127"/>
              </a:defRPr>
            </a:lvl2pPr>
          </a:lstStyle>
          <a:p>
            <a:pPr lvl="1">
              <a:lnSpc>
                <a:spcPct val="100000"/>
              </a:lnSpc>
              <a:spcBef>
                <a:spcPts val="300"/>
              </a:spcBef>
              <a:buSzPct val="80000"/>
              <a:defRPr/>
            </a:pPr>
            <a:r>
              <a:rPr lang="en-US" altLang="ko-KR" dirty="0">
                <a:solidFill>
                  <a:schemeClr val="tx1"/>
                </a:solidFill>
                <a:latin typeface="+mj-ea"/>
                <a:ea typeface="+mj-ea"/>
                <a:cs typeface="Times New Roman" pitchFamily="18" charset="0"/>
              </a:rPr>
              <a:t>IaaS, PaaS </a:t>
            </a:r>
            <a:r>
              <a:rPr lang="ko-KR" altLang="en-US" dirty="0">
                <a:solidFill>
                  <a:schemeClr val="tx1"/>
                </a:solidFill>
                <a:latin typeface="+mj-ea"/>
                <a:ea typeface="+mj-ea"/>
                <a:cs typeface="Times New Roman" pitchFamily="18" charset="0"/>
              </a:rPr>
              <a:t>설치와 운영 역할</a:t>
            </a:r>
            <a:endParaRPr lang="en-US" altLang="ko-KR" dirty="0">
              <a:solidFill>
                <a:schemeClr val="tx1"/>
              </a:solidFill>
              <a:latin typeface="+mj-ea"/>
              <a:ea typeface="+mj-ea"/>
              <a:cs typeface="Times New Roman" pitchFamily="18" charset="0"/>
            </a:endParaRPr>
          </a:p>
          <a:p>
            <a:pPr lvl="1">
              <a:lnSpc>
                <a:spcPct val="100000"/>
              </a:lnSpc>
              <a:spcBef>
                <a:spcPts val="300"/>
              </a:spcBef>
              <a:buSzPct val="80000"/>
              <a:defRPr/>
            </a:pPr>
            <a:r>
              <a:rPr lang="en-US" altLang="ko-KR" dirty="0">
                <a:solidFill>
                  <a:schemeClr val="tx1"/>
                </a:solidFill>
                <a:latin typeface="+mj-ea"/>
                <a:ea typeface="+mj-ea"/>
                <a:cs typeface="Times New Roman" pitchFamily="18" charset="0"/>
              </a:rPr>
              <a:t>Public </a:t>
            </a:r>
            <a:r>
              <a:rPr lang="en-US" altLang="ko-KR" dirty="0" err="1">
                <a:solidFill>
                  <a:schemeClr val="tx1"/>
                </a:solidFill>
                <a:latin typeface="+mj-ea"/>
                <a:ea typeface="+mj-ea"/>
                <a:cs typeface="Times New Roman" pitchFamily="18" charset="0"/>
              </a:rPr>
              <a:t>대비</a:t>
            </a:r>
            <a:r>
              <a:rPr lang="en-US" altLang="ko-KR" dirty="0">
                <a:solidFill>
                  <a:schemeClr val="tx1"/>
                </a:solidFill>
                <a:latin typeface="+mj-ea"/>
                <a:ea typeface="+mj-ea"/>
                <a:cs typeface="Times New Roman" pitchFamily="18" charset="0"/>
              </a:rPr>
              <a:t> </a:t>
            </a:r>
            <a:r>
              <a:rPr lang="en-US" altLang="ko-KR" dirty="0" err="1">
                <a:solidFill>
                  <a:schemeClr val="tx1"/>
                </a:solidFill>
                <a:latin typeface="+mj-ea"/>
                <a:ea typeface="+mj-ea"/>
                <a:cs typeface="Times New Roman" pitchFamily="18" charset="0"/>
              </a:rPr>
              <a:t>즉시</a:t>
            </a:r>
            <a:r>
              <a:rPr lang="en-US" altLang="ko-KR" dirty="0">
                <a:solidFill>
                  <a:schemeClr val="tx1"/>
                </a:solidFill>
                <a:latin typeface="+mj-ea"/>
                <a:ea typeface="+mj-ea"/>
                <a:cs typeface="Times New Roman" pitchFamily="18" charset="0"/>
              </a:rPr>
              <a:t> </a:t>
            </a:r>
            <a:r>
              <a:rPr lang="en-US" altLang="ko-KR" dirty="0" err="1">
                <a:solidFill>
                  <a:schemeClr val="tx1"/>
                </a:solidFill>
                <a:latin typeface="+mj-ea"/>
                <a:ea typeface="+mj-ea"/>
                <a:cs typeface="Times New Roman" pitchFamily="18" charset="0"/>
              </a:rPr>
              <a:t>사용</a:t>
            </a:r>
            <a:r>
              <a:rPr lang="en-US" altLang="ko-KR" dirty="0">
                <a:solidFill>
                  <a:schemeClr val="tx1"/>
                </a:solidFill>
                <a:latin typeface="+mj-ea"/>
                <a:ea typeface="+mj-ea"/>
                <a:cs typeface="Times New Roman" pitchFamily="18" charset="0"/>
              </a:rPr>
              <a:t> </a:t>
            </a:r>
            <a:r>
              <a:rPr lang="en-US" altLang="ko-KR" dirty="0" err="1">
                <a:solidFill>
                  <a:schemeClr val="tx1"/>
                </a:solidFill>
                <a:latin typeface="+mj-ea"/>
                <a:ea typeface="+mj-ea"/>
                <a:cs typeface="Times New Roman" pitchFamily="18" charset="0"/>
              </a:rPr>
              <a:t>가능한</a:t>
            </a:r>
            <a:r>
              <a:rPr lang="en-US" altLang="ko-KR" dirty="0">
                <a:solidFill>
                  <a:schemeClr val="tx1"/>
                </a:solidFill>
                <a:latin typeface="+mj-ea"/>
                <a:ea typeface="+mj-ea"/>
                <a:cs typeface="Times New Roman" pitchFamily="18" charset="0"/>
              </a:rPr>
              <a:t> </a:t>
            </a:r>
            <a:r>
              <a:rPr lang="en-US" altLang="ko-KR" dirty="0" err="1">
                <a:solidFill>
                  <a:schemeClr val="tx1"/>
                </a:solidFill>
                <a:latin typeface="+mj-ea"/>
                <a:ea typeface="+mj-ea"/>
                <a:cs typeface="Times New Roman" pitchFamily="18" charset="0"/>
              </a:rPr>
              <a:t>서비스</a:t>
            </a:r>
            <a:r>
              <a:rPr lang="en-US" altLang="ko-KR" dirty="0">
                <a:solidFill>
                  <a:schemeClr val="tx1"/>
                </a:solidFill>
                <a:latin typeface="+mj-ea"/>
                <a:ea typeface="+mj-ea"/>
                <a:cs typeface="Times New Roman" pitchFamily="18" charset="0"/>
              </a:rPr>
              <a:t> </a:t>
            </a:r>
            <a:r>
              <a:rPr lang="en-US" altLang="ko-KR" dirty="0" err="1">
                <a:solidFill>
                  <a:schemeClr val="tx1"/>
                </a:solidFill>
                <a:latin typeface="+mj-ea"/>
                <a:ea typeface="+mj-ea"/>
                <a:cs typeface="Times New Roman" pitchFamily="18" charset="0"/>
              </a:rPr>
              <a:t>부족</a:t>
            </a:r>
            <a:endParaRPr lang="en-US" altLang="ko-KR" dirty="0">
              <a:solidFill>
                <a:schemeClr val="tx1"/>
              </a:solidFill>
              <a:latin typeface="+mj-ea"/>
              <a:ea typeface="+mj-ea"/>
              <a:cs typeface="Times New Roman" pitchFamily="18" charset="0"/>
            </a:endParaRPr>
          </a:p>
          <a:p>
            <a:pPr lvl="1">
              <a:lnSpc>
                <a:spcPct val="100000"/>
              </a:lnSpc>
              <a:spcBef>
                <a:spcPts val="300"/>
              </a:spcBef>
              <a:buSzPct val="80000"/>
              <a:defRPr/>
            </a:pPr>
            <a:r>
              <a:rPr lang="en-US" altLang="ko-KR" u="sng" dirty="0">
                <a:solidFill>
                  <a:schemeClr val="tx1"/>
                </a:solidFill>
                <a:latin typeface="+mj-ea"/>
                <a:ea typeface="+mj-ea"/>
                <a:cs typeface="Times New Roman" pitchFamily="18" charset="0"/>
              </a:rPr>
              <a:t>In-house skill </a:t>
            </a:r>
            <a:r>
              <a:rPr lang="ko-KR" altLang="en-US" u="sng" dirty="0">
                <a:solidFill>
                  <a:schemeClr val="tx1"/>
                </a:solidFill>
                <a:latin typeface="+mj-ea"/>
                <a:ea typeface="+mj-ea"/>
                <a:cs typeface="Times New Roman" pitchFamily="18" charset="0"/>
              </a:rPr>
              <a:t>확보와 향상</a:t>
            </a:r>
            <a:br>
              <a:rPr lang="en-US" altLang="ko-KR" dirty="0">
                <a:solidFill>
                  <a:schemeClr val="tx1"/>
                </a:solidFill>
                <a:latin typeface="+mj-ea"/>
                <a:ea typeface="+mj-ea"/>
                <a:cs typeface="Times New Roman" pitchFamily="18" charset="0"/>
              </a:rPr>
            </a:br>
            <a:r>
              <a:rPr lang="en-US" altLang="ko-KR" dirty="0">
                <a:solidFill>
                  <a:schemeClr val="tx1"/>
                </a:solidFill>
                <a:latin typeface="+mj-ea"/>
                <a:ea typeface="+mj-ea"/>
                <a:cs typeface="Times New Roman" pitchFamily="18" charset="0"/>
              </a:rPr>
              <a:t>※ On-Premise </a:t>
            </a:r>
            <a:r>
              <a:rPr lang="ko-KR" altLang="en-US" dirty="0">
                <a:solidFill>
                  <a:schemeClr val="tx1"/>
                </a:solidFill>
                <a:latin typeface="+mj-ea"/>
                <a:ea typeface="+mj-ea"/>
                <a:cs typeface="Times New Roman" pitchFamily="18" charset="0"/>
              </a:rPr>
              <a:t>중심의 </a:t>
            </a:r>
            <a:r>
              <a:rPr lang="en-US" altLang="ko-KR" dirty="0">
                <a:solidFill>
                  <a:schemeClr val="tx1"/>
                </a:solidFill>
                <a:latin typeface="+mj-ea"/>
                <a:ea typeface="+mj-ea"/>
                <a:cs typeface="Times New Roman" pitchFamily="18" charset="0"/>
              </a:rPr>
              <a:t>Customer </a:t>
            </a:r>
            <a:r>
              <a:rPr lang="ko-KR" altLang="en-US" dirty="0">
                <a:solidFill>
                  <a:schemeClr val="tx1"/>
                </a:solidFill>
                <a:latin typeface="+mj-ea"/>
                <a:ea typeface="+mj-ea"/>
                <a:cs typeface="Times New Roman" pitchFamily="18" charset="0"/>
              </a:rPr>
              <a:t>직접 관리 및 운영</a:t>
            </a:r>
            <a:endParaRPr lang="en-US" altLang="ko-KR" dirty="0">
              <a:solidFill>
                <a:schemeClr val="tx1"/>
              </a:solidFill>
              <a:latin typeface="+mj-ea"/>
              <a:ea typeface="+mj-ea"/>
              <a:cs typeface="Times New Roman" pitchFamily="18" charset="0"/>
            </a:endParaRPr>
          </a:p>
        </p:txBody>
      </p:sp>
      <p:cxnSp>
        <p:nvCxnSpPr>
          <p:cNvPr id="55" name="직선 연결선 35">
            <a:extLst>
              <a:ext uri="{FF2B5EF4-FFF2-40B4-BE49-F238E27FC236}">
                <a16:creationId xmlns:a16="http://schemas.microsoft.com/office/drawing/2014/main" id="{39E65030-7666-584F-8B64-B072E8208744}"/>
              </a:ext>
            </a:extLst>
          </p:cNvPr>
          <p:cNvCxnSpPr/>
          <p:nvPr/>
        </p:nvCxnSpPr>
        <p:spPr>
          <a:xfrm>
            <a:off x="499965" y="3981525"/>
            <a:ext cx="2418665"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직선 연결선 36">
            <a:extLst>
              <a:ext uri="{FF2B5EF4-FFF2-40B4-BE49-F238E27FC236}">
                <a16:creationId xmlns:a16="http://schemas.microsoft.com/office/drawing/2014/main" id="{76B1F3D2-D34E-4046-9ABF-4C03BCB5AB99}"/>
              </a:ext>
            </a:extLst>
          </p:cNvPr>
          <p:cNvCxnSpPr/>
          <p:nvPr/>
        </p:nvCxnSpPr>
        <p:spPr>
          <a:xfrm>
            <a:off x="499965" y="3308209"/>
            <a:ext cx="2418665"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직선 연결선 37">
            <a:extLst>
              <a:ext uri="{FF2B5EF4-FFF2-40B4-BE49-F238E27FC236}">
                <a16:creationId xmlns:a16="http://schemas.microsoft.com/office/drawing/2014/main" id="{4836530A-7906-4940-A5BC-FD1F16A5DE7D}"/>
              </a:ext>
            </a:extLst>
          </p:cNvPr>
          <p:cNvCxnSpPr/>
          <p:nvPr/>
        </p:nvCxnSpPr>
        <p:spPr>
          <a:xfrm>
            <a:off x="3550714" y="3981525"/>
            <a:ext cx="269843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직선 연결선 38">
            <a:extLst>
              <a:ext uri="{FF2B5EF4-FFF2-40B4-BE49-F238E27FC236}">
                <a16:creationId xmlns:a16="http://schemas.microsoft.com/office/drawing/2014/main" id="{7A7678A7-0CF8-7645-AED7-2C5F8E77AE39}"/>
              </a:ext>
            </a:extLst>
          </p:cNvPr>
          <p:cNvCxnSpPr/>
          <p:nvPr/>
        </p:nvCxnSpPr>
        <p:spPr>
          <a:xfrm>
            <a:off x="3550714" y="3308209"/>
            <a:ext cx="269843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FD6551-2E1E-8A45-8751-6B0DCDBC0244}"/>
              </a:ext>
            </a:extLst>
          </p:cNvPr>
          <p:cNvSpPr txBox="1"/>
          <p:nvPr/>
        </p:nvSpPr>
        <p:spPr bwMode="auto">
          <a:xfrm>
            <a:off x="3504997" y="4026488"/>
            <a:ext cx="2686558" cy="46166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defPPr>
              <a:defRPr lang="ko-KR"/>
            </a:defPPr>
            <a:lvl2pPr marL="107950" marR="0" lvl="1" indent="-107950" fontAlgn="base" latinLnBrk="0">
              <a:lnSpc>
                <a:spcPct val="130000"/>
              </a:lnSpc>
              <a:spcBef>
                <a:spcPct val="0"/>
              </a:spcBef>
              <a:spcAft>
                <a:spcPts val="300"/>
              </a:spcAft>
              <a:buClrTx/>
              <a:buSzPct val="100000"/>
              <a:buFont typeface="Wingdings" pitchFamily="2" charset="2"/>
              <a:buChar char="§"/>
              <a:tabLst/>
              <a:defRPr kumimoji="1" sz="1200">
                <a:solidFill>
                  <a:schemeClr val="tx1">
                    <a:lumMod val="85000"/>
                    <a:lumOff val="15000"/>
                  </a:schemeClr>
                </a:solidFill>
                <a:latin typeface="맑은 고딕" pitchFamily="50" charset="-127"/>
                <a:ea typeface="맑은 고딕" pitchFamily="50" charset="-127"/>
              </a:defRPr>
            </a:lvl2pPr>
          </a:lstStyle>
          <a:p>
            <a:pPr lvl="1">
              <a:lnSpc>
                <a:spcPct val="100000"/>
              </a:lnSpc>
              <a:spcBef>
                <a:spcPts val="300"/>
              </a:spcBef>
              <a:buSzPct val="80000"/>
              <a:defRPr/>
            </a:pPr>
            <a:r>
              <a:rPr lang="en-US" altLang="ko-KR" dirty="0">
                <a:solidFill>
                  <a:schemeClr val="tx1"/>
                </a:solidFill>
                <a:latin typeface="+mj-ea"/>
                <a:ea typeface="+mj-ea"/>
                <a:cs typeface="Times New Roman" pitchFamily="18" charset="0"/>
              </a:rPr>
              <a:t>VMware, OpenStack</a:t>
            </a:r>
            <a:br>
              <a:rPr lang="en-US" altLang="ko-KR" dirty="0">
                <a:solidFill>
                  <a:schemeClr val="tx1"/>
                </a:solidFill>
                <a:latin typeface="+mj-ea"/>
                <a:ea typeface="+mj-ea"/>
                <a:cs typeface="Times New Roman" pitchFamily="18" charset="0"/>
              </a:rPr>
            </a:br>
            <a:r>
              <a:rPr lang="en-US" altLang="ko-KR" dirty="0">
                <a:solidFill>
                  <a:schemeClr val="tx1"/>
                </a:solidFill>
                <a:latin typeface="+mj-ea"/>
                <a:ea typeface="+mj-ea"/>
                <a:cs typeface="Times New Roman" pitchFamily="18" charset="0"/>
              </a:rPr>
              <a:t>Azure Stack, </a:t>
            </a:r>
            <a:r>
              <a:rPr lang="en-US" altLang="ko-KR" dirty="0" err="1">
                <a:solidFill>
                  <a:schemeClr val="tx1"/>
                </a:solidFill>
                <a:latin typeface="+mj-ea"/>
                <a:ea typeface="+mj-ea"/>
                <a:cs typeface="Times New Roman" pitchFamily="18" charset="0"/>
              </a:rPr>
              <a:t>Cloudz</a:t>
            </a:r>
            <a:endParaRPr lang="en-US" altLang="ko-KR" dirty="0">
              <a:solidFill>
                <a:schemeClr val="tx1"/>
              </a:solidFill>
              <a:latin typeface="+mj-ea"/>
              <a:ea typeface="+mj-ea"/>
              <a:cs typeface="Times New Roman" pitchFamily="18" charset="0"/>
            </a:endParaRPr>
          </a:p>
        </p:txBody>
      </p:sp>
      <p:cxnSp>
        <p:nvCxnSpPr>
          <p:cNvPr id="60" name="직선 연결선 40">
            <a:extLst>
              <a:ext uri="{FF2B5EF4-FFF2-40B4-BE49-F238E27FC236}">
                <a16:creationId xmlns:a16="http://schemas.microsoft.com/office/drawing/2014/main" id="{9B13EFD0-B461-8349-8DFD-BD22D53EF7D0}"/>
              </a:ext>
            </a:extLst>
          </p:cNvPr>
          <p:cNvCxnSpPr/>
          <p:nvPr/>
        </p:nvCxnSpPr>
        <p:spPr>
          <a:xfrm>
            <a:off x="499965" y="4506789"/>
            <a:ext cx="2418665"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직선 연결선 41">
            <a:extLst>
              <a:ext uri="{FF2B5EF4-FFF2-40B4-BE49-F238E27FC236}">
                <a16:creationId xmlns:a16="http://schemas.microsoft.com/office/drawing/2014/main" id="{371559BA-B2AE-6C45-8510-BF2ED2C04168}"/>
              </a:ext>
            </a:extLst>
          </p:cNvPr>
          <p:cNvCxnSpPr/>
          <p:nvPr/>
        </p:nvCxnSpPr>
        <p:spPr>
          <a:xfrm>
            <a:off x="3534401" y="4506789"/>
            <a:ext cx="271474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2" name="그룹 42">
            <a:extLst>
              <a:ext uri="{FF2B5EF4-FFF2-40B4-BE49-F238E27FC236}">
                <a16:creationId xmlns:a16="http://schemas.microsoft.com/office/drawing/2014/main" id="{B6B401F6-4045-0847-ACB3-0A60B2CC4F56}"/>
              </a:ext>
            </a:extLst>
          </p:cNvPr>
          <p:cNvGrpSpPr/>
          <p:nvPr/>
        </p:nvGrpSpPr>
        <p:grpSpPr>
          <a:xfrm>
            <a:off x="6835721" y="1767821"/>
            <a:ext cx="2707954" cy="314947"/>
            <a:chOff x="452438" y="1223755"/>
            <a:chExt cx="4855282" cy="314947"/>
          </a:xfrm>
        </p:grpSpPr>
        <p:cxnSp>
          <p:nvCxnSpPr>
            <p:cNvPr id="63" name="직선 연결선 43">
              <a:extLst>
                <a:ext uri="{FF2B5EF4-FFF2-40B4-BE49-F238E27FC236}">
                  <a16:creationId xmlns:a16="http://schemas.microsoft.com/office/drawing/2014/main" id="{3F6E363E-07EF-964F-8270-027459C97A46}"/>
                </a:ext>
              </a:extLst>
            </p:cNvPr>
            <p:cNvCxnSpPr/>
            <p:nvPr/>
          </p:nvCxnSpPr>
          <p:spPr bwMode="auto">
            <a:xfrm>
              <a:off x="452438" y="1538702"/>
              <a:ext cx="4855282" cy="0"/>
            </a:xfrm>
            <a:prstGeom prst="line">
              <a:avLst/>
            </a:prstGeom>
            <a:solidFill>
              <a:schemeClr val="bg1"/>
            </a:solidFill>
            <a:ln w="28575" cap="flat" cmpd="sng" algn="ctr">
              <a:solidFill>
                <a:schemeClr val="bg1">
                  <a:lumMod val="50000"/>
                </a:schemeClr>
              </a:solidFill>
              <a:prstDash val="solid"/>
              <a:round/>
              <a:headEnd type="none" w="med" len="med"/>
              <a:tailEnd type="none" w="med" len="med"/>
            </a:ln>
            <a:effectLst/>
          </p:spPr>
        </p:cxnSp>
        <p:sp>
          <p:nvSpPr>
            <p:cNvPr id="64" name="TextBox 63">
              <a:extLst>
                <a:ext uri="{FF2B5EF4-FFF2-40B4-BE49-F238E27FC236}">
                  <a16:creationId xmlns:a16="http://schemas.microsoft.com/office/drawing/2014/main" id="{B7E94E72-FB20-1E4A-9627-2F81E54F530F}"/>
                </a:ext>
              </a:extLst>
            </p:cNvPr>
            <p:cNvSpPr txBox="1"/>
            <p:nvPr/>
          </p:nvSpPr>
          <p:spPr bwMode="auto">
            <a:xfrm>
              <a:off x="452438" y="1223755"/>
              <a:ext cx="4855282" cy="314947"/>
            </a:xfrm>
            <a:prstGeom prst="rect">
              <a:avLst/>
            </a:prstGeom>
            <a:noFill/>
            <a:ln w="9525">
              <a:noFill/>
              <a:miter lim="800000"/>
              <a:headEnd/>
              <a:tailEnd/>
            </a:ln>
          </p:spPr>
          <p:txBody>
            <a:bodyPr vert="horz" wrap="square" lIns="36000" tIns="36000" rIns="36000" bIns="36000" numCol="1" rtlCol="0" anchor="ctr" anchorCtr="0" compatLnSpc="1">
              <a:prstTxWarp prst="textNoShape">
                <a:avLst/>
              </a:prstTxWarp>
              <a:noAutofit/>
            </a:bodyPr>
            <a:lstStyle/>
            <a:p>
              <a:pPr algn="ctr" latinLnBrk="1">
                <a:lnSpc>
                  <a:spcPct val="100000"/>
                </a:lnSpc>
                <a:spcBef>
                  <a:spcPct val="20000"/>
                </a:spcBef>
                <a:buClrTx/>
                <a:buSzPct val="70000"/>
              </a:pPr>
              <a:r>
                <a:rPr lang="en-US" altLang="ko-KR" sz="1500" b="1" kern="0" dirty="0">
                  <a:latin typeface="맑은 고딕"/>
                  <a:ea typeface="맑은 고딕"/>
                </a:rPr>
                <a:t>Hybrid</a:t>
              </a:r>
              <a:endParaRPr lang="ko-KR" altLang="en-US" sz="1500" b="1" kern="0" dirty="0">
                <a:latin typeface="맑은 고딕"/>
                <a:ea typeface="맑은 고딕"/>
              </a:endParaRPr>
            </a:p>
          </p:txBody>
        </p:sp>
      </p:grpSp>
      <p:sp>
        <p:nvSpPr>
          <p:cNvPr id="65" name="TextBox 64">
            <a:extLst>
              <a:ext uri="{FF2B5EF4-FFF2-40B4-BE49-F238E27FC236}">
                <a16:creationId xmlns:a16="http://schemas.microsoft.com/office/drawing/2014/main" id="{F5F2831A-E03D-CA49-B1F3-3F81EC02770D}"/>
              </a:ext>
            </a:extLst>
          </p:cNvPr>
          <p:cNvSpPr txBox="1"/>
          <p:nvPr/>
        </p:nvSpPr>
        <p:spPr bwMode="auto">
          <a:xfrm>
            <a:off x="6803231" y="3393934"/>
            <a:ext cx="2460340" cy="538609"/>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defPPr>
              <a:defRPr lang="ko-KR"/>
            </a:defPPr>
            <a:lvl2pPr marL="107950" marR="0" lvl="1" indent="-107950" fontAlgn="base" latinLnBrk="0">
              <a:lnSpc>
                <a:spcPct val="130000"/>
              </a:lnSpc>
              <a:spcBef>
                <a:spcPct val="0"/>
              </a:spcBef>
              <a:spcAft>
                <a:spcPts val="300"/>
              </a:spcAft>
              <a:buClrTx/>
              <a:buSzPct val="100000"/>
              <a:buFont typeface="Wingdings" pitchFamily="2" charset="2"/>
              <a:buChar char="§"/>
              <a:tabLst/>
              <a:defRPr kumimoji="1" sz="1200">
                <a:solidFill>
                  <a:schemeClr val="tx1">
                    <a:lumMod val="85000"/>
                    <a:lumOff val="15000"/>
                  </a:schemeClr>
                </a:solidFill>
                <a:latin typeface="맑은 고딕" pitchFamily="50" charset="-127"/>
                <a:ea typeface="맑은 고딕" pitchFamily="50" charset="-127"/>
              </a:defRPr>
            </a:lvl2pPr>
          </a:lstStyle>
          <a:p>
            <a:pPr lvl="1">
              <a:lnSpc>
                <a:spcPct val="100000"/>
              </a:lnSpc>
              <a:spcBef>
                <a:spcPts val="300"/>
              </a:spcBef>
              <a:buSzPct val="80000"/>
              <a:defRPr/>
            </a:pPr>
            <a:r>
              <a:rPr lang="ko-KR" altLang="en-US" dirty="0">
                <a:solidFill>
                  <a:schemeClr val="tx1"/>
                </a:solidFill>
                <a:latin typeface="+mj-ea"/>
                <a:ea typeface="+mj-ea"/>
                <a:cs typeface="Times New Roman" pitchFamily="18" charset="0"/>
              </a:rPr>
              <a:t>정보의 보호</a:t>
            </a:r>
            <a:r>
              <a:rPr lang="en-US" altLang="ko-KR" dirty="0">
                <a:solidFill>
                  <a:schemeClr val="tx1"/>
                </a:solidFill>
                <a:latin typeface="+mj-ea"/>
                <a:ea typeface="+mj-ea"/>
                <a:cs typeface="Times New Roman" pitchFamily="18" charset="0"/>
              </a:rPr>
              <a:t> 및 </a:t>
            </a:r>
            <a:r>
              <a:rPr lang="en-US" altLang="ko-KR" dirty="0" err="1">
                <a:solidFill>
                  <a:schemeClr val="tx1"/>
                </a:solidFill>
                <a:latin typeface="+mj-ea"/>
                <a:ea typeface="+mj-ea"/>
                <a:cs typeface="Times New Roman" pitchFamily="18" charset="0"/>
              </a:rPr>
              <a:t>공유</a:t>
            </a:r>
            <a:endParaRPr lang="en-US" altLang="ko-KR" dirty="0">
              <a:solidFill>
                <a:schemeClr val="tx1"/>
              </a:solidFill>
              <a:latin typeface="+mj-ea"/>
              <a:ea typeface="+mj-ea"/>
              <a:cs typeface="Times New Roman" pitchFamily="18" charset="0"/>
            </a:endParaRPr>
          </a:p>
          <a:p>
            <a:pPr lvl="1">
              <a:lnSpc>
                <a:spcPct val="100000"/>
              </a:lnSpc>
              <a:spcBef>
                <a:spcPts val="300"/>
              </a:spcBef>
              <a:buSzPct val="80000"/>
              <a:defRPr/>
            </a:pPr>
            <a:r>
              <a:rPr lang="ko-KR" altLang="en-US" dirty="0">
                <a:solidFill>
                  <a:schemeClr val="tx1"/>
                </a:solidFill>
                <a:latin typeface="+mj-ea"/>
                <a:ea typeface="+mj-ea"/>
                <a:cs typeface="Times New Roman" pitchFamily="18" charset="0"/>
              </a:rPr>
              <a:t>자원의 유연한 </a:t>
            </a:r>
            <a:r>
              <a:rPr lang="ko-KR" altLang="en-US" dirty="0" err="1">
                <a:solidFill>
                  <a:schemeClr val="tx1"/>
                </a:solidFill>
                <a:latin typeface="+mj-ea"/>
                <a:ea typeface="+mj-ea"/>
                <a:cs typeface="Times New Roman" pitchFamily="18" charset="0"/>
              </a:rPr>
              <a:t>확장성</a:t>
            </a:r>
            <a:endParaRPr lang="en-US" altLang="ko-KR" dirty="0">
              <a:solidFill>
                <a:schemeClr val="tx1"/>
              </a:solidFill>
              <a:latin typeface="+mj-ea"/>
              <a:ea typeface="+mj-ea"/>
              <a:cs typeface="Times New Roman" pitchFamily="18" charset="0"/>
            </a:endParaRPr>
          </a:p>
        </p:txBody>
      </p:sp>
      <p:cxnSp>
        <p:nvCxnSpPr>
          <p:cNvPr id="66" name="직선 연결선 46">
            <a:extLst>
              <a:ext uri="{FF2B5EF4-FFF2-40B4-BE49-F238E27FC236}">
                <a16:creationId xmlns:a16="http://schemas.microsoft.com/office/drawing/2014/main" id="{4E35B13E-B42A-E546-80E8-C7760A6B9989}"/>
              </a:ext>
            </a:extLst>
          </p:cNvPr>
          <p:cNvCxnSpPr/>
          <p:nvPr/>
        </p:nvCxnSpPr>
        <p:spPr>
          <a:xfrm>
            <a:off x="6852034" y="3981525"/>
            <a:ext cx="269843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직선 연결선 47">
            <a:extLst>
              <a:ext uri="{FF2B5EF4-FFF2-40B4-BE49-F238E27FC236}">
                <a16:creationId xmlns:a16="http://schemas.microsoft.com/office/drawing/2014/main" id="{30C73082-6C65-4B40-BB4C-F1CBCEA59AA4}"/>
              </a:ext>
            </a:extLst>
          </p:cNvPr>
          <p:cNvCxnSpPr/>
          <p:nvPr/>
        </p:nvCxnSpPr>
        <p:spPr>
          <a:xfrm>
            <a:off x="6852034" y="3308209"/>
            <a:ext cx="269843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8EE26968-CF4D-1B45-B51B-AAD81C0D141D}"/>
              </a:ext>
            </a:extLst>
          </p:cNvPr>
          <p:cNvSpPr txBox="1"/>
          <p:nvPr/>
        </p:nvSpPr>
        <p:spPr bwMode="auto">
          <a:xfrm>
            <a:off x="6857117" y="4025593"/>
            <a:ext cx="2686558" cy="276999"/>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defPPr>
              <a:defRPr lang="ko-KR"/>
            </a:defPPr>
            <a:lvl2pPr marL="107950" marR="0" lvl="1" indent="-107950" fontAlgn="base" latinLnBrk="0">
              <a:lnSpc>
                <a:spcPct val="130000"/>
              </a:lnSpc>
              <a:spcBef>
                <a:spcPct val="0"/>
              </a:spcBef>
              <a:spcAft>
                <a:spcPts val="300"/>
              </a:spcAft>
              <a:buClrTx/>
              <a:buSzPct val="100000"/>
              <a:buFont typeface="Wingdings" pitchFamily="2" charset="2"/>
              <a:buChar char="§"/>
              <a:tabLst/>
              <a:defRPr kumimoji="1" sz="1200">
                <a:solidFill>
                  <a:schemeClr val="tx1">
                    <a:lumMod val="85000"/>
                    <a:lumOff val="15000"/>
                  </a:schemeClr>
                </a:solidFill>
                <a:latin typeface="맑은 고딕" pitchFamily="50" charset="-127"/>
                <a:ea typeface="맑은 고딕" pitchFamily="50" charset="-127"/>
              </a:defRPr>
            </a:lvl2pPr>
          </a:lstStyle>
          <a:p>
            <a:pPr lvl="1">
              <a:lnSpc>
                <a:spcPct val="100000"/>
              </a:lnSpc>
              <a:spcBef>
                <a:spcPts val="300"/>
              </a:spcBef>
              <a:buSzPct val="80000"/>
              <a:defRPr/>
            </a:pPr>
            <a:r>
              <a:rPr lang="en-US" altLang="ko-KR" dirty="0">
                <a:solidFill>
                  <a:schemeClr val="tx1"/>
                </a:solidFill>
                <a:latin typeface="+mj-ea"/>
                <a:ea typeface="+mj-ea"/>
                <a:cs typeface="Times New Roman" pitchFamily="18" charset="0"/>
              </a:rPr>
              <a:t>Private </a:t>
            </a:r>
            <a:r>
              <a:rPr lang="en-US" altLang="ko-KR" dirty="0" err="1">
                <a:solidFill>
                  <a:schemeClr val="tx1"/>
                </a:solidFill>
                <a:latin typeface="+mj-ea"/>
                <a:ea typeface="+mj-ea"/>
                <a:cs typeface="Times New Roman" pitchFamily="18" charset="0"/>
              </a:rPr>
              <a:t>솔루션으로</a:t>
            </a:r>
            <a:r>
              <a:rPr lang="en-US" altLang="ko-KR" dirty="0">
                <a:solidFill>
                  <a:schemeClr val="tx1"/>
                </a:solidFill>
                <a:latin typeface="+mj-ea"/>
                <a:ea typeface="+mj-ea"/>
                <a:cs typeface="Times New Roman" pitchFamily="18" charset="0"/>
              </a:rPr>
              <a:t> </a:t>
            </a:r>
            <a:r>
              <a:rPr lang="en-US" altLang="ko-KR" dirty="0" err="1">
                <a:solidFill>
                  <a:schemeClr val="tx1"/>
                </a:solidFill>
                <a:latin typeface="+mj-ea"/>
                <a:ea typeface="+mj-ea"/>
                <a:cs typeface="Times New Roman" pitchFamily="18" charset="0"/>
              </a:rPr>
              <a:t>활용</a:t>
            </a:r>
            <a:endParaRPr lang="en-US" altLang="ko-KR" dirty="0">
              <a:solidFill>
                <a:schemeClr val="tx1"/>
              </a:solidFill>
              <a:latin typeface="+mj-ea"/>
              <a:ea typeface="+mj-ea"/>
              <a:cs typeface="Times New Roman" pitchFamily="18" charset="0"/>
            </a:endParaRPr>
          </a:p>
        </p:txBody>
      </p:sp>
      <p:cxnSp>
        <p:nvCxnSpPr>
          <p:cNvPr id="69" name="직선 연결선 49">
            <a:extLst>
              <a:ext uri="{FF2B5EF4-FFF2-40B4-BE49-F238E27FC236}">
                <a16:creationId xmlns:a16="http://schemas.microsoft.com/office/drawing/2014/main" id="{F20A7722-FD30-C94F-AABC-4684B2340B0C}"/>
              </a:ext>
            </a:extLst>
          </p:cNvPr>
          <p:cNvCxnSpPr/>
          <p:nvPr/>
        </p:nvCxnSpPr>
        <p:spPr>
          <a:xfrm>
            <a:off x="6835721" y="4506789"/>
            <a:ext cx="271474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70" name="Picture 7" descr="\\Client\C$\Users\Administrator\Downloads\cloud-icon-22 (1).png">
            <a:extLst>
              <a:ext uri="{FF2B5EF4-FFF2-40B4-BE49-F238E27FC236}">
                <a16:creationId xmlns:a16="http://schemas.microsoft.com/office/drawing/2014/main" id="{7484ED5A-FCEB-3D4A-9606-C1BEC7480B1D}"/>
              </a:ext>
            </a:extLst>
          </p:cNvPr>
          <p:cNvPicPr>
            <a:picLocks noChangeAspect="1" noChangeArrowheads="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t="17655" b="15455"/>
          <a:stretch/>
        </p:blipFill>
        <p:spPr bwMode="auto">
          <a:xfrm>
            <a:off x="7042158" y="2485367"/>
            <a:ext cx="1024034" cy="684982"/>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직선 화살표 연결선 51">
            <a:extLst>
              <a:ext uri="{FF2B5EF4-FFF2-40B4-BE49-F238E27FC236}">
                <a16:creationId xmlns:a16="http://schemas.microsoft.com/office/drawing/2014/main" id="{D037B3AE-3D3E-C34E-82A8-7F2E361D9126}"/>
              </a:ext>
            </a:extLst>
          </p:cNvPr>
          <p:cNvCxnSpPr>
            <a:endCxn id="76" idx="1"/>
          </p:cNvCxnSpPr>
          <p:nvPr/>
        </p:nvCxnSpPr>
        <p:spPr>
          <a:xfrm>
            <a:off x="7866997" y="2888096"/>
            <a:ext cx="588891" cy="3026"/>
          </a:xfrm>
          <a:prstGeom prst="straightConnector1">
            <a:avLst/>
          </a:prstGeom>
          <a:ln>
            <a:headEnd type="oval"/>
            <a:tailEnd type="oval"/>
          </a:ln>
        </p:spPr>
        <p:style>
          <a:lnRef idx="1">
            <a:schemeClr val="accent1"/>
          </a:lnRef>
          <a:fillRef idx="0">
            <a:schemeClr val="accent1"/>
          </a:fillRef>
          <a:effectRef idx="0">
            <a:schemeClr val="accent1"/>
          </a:effectRef>
          <a:fontRef idx="minor">
            <a:schemeClr val="tx1"/>
          </a:fontRef>
        </p:style>
      </p:cxnSp>
      <p:sp>
        <p:nvSpPr>
          <p:cNvPr id="72" name="직사각형 52">
            <a:extLst>
              <a:ext uri="{FF2B5EF4-FFF2-40B4-BE49-F238E27FC236}">
                <a16:creationId xmlns:a16="http://schemas.microsoft.com/office/drawing/2014/main" id="{22B834D1-F777-B84A-8A4E-CD6B1F6B451E}"/>
              </a:ext>
            </a:extLst>
          </p:cNvPr>
          <p:cNvSpPr/>
          <p:nvPr/>
        </p:nvSpPr>
        <p:spPr>
          <a:xfrm>
            <a:off x="7102705" y="2695194"/>
            <a:ext cx="859452" cy="323678"/>
          </a:xfrm>
          <a:prstGeom prst="rect">
            <a:avLst/>
          </a:prstGeom>
        </p:spPr>
        <p:txBody>
          <a:bodyPr wrap="square">
            <a:spAutoFit/>
          </a:bodyPr>
          <a:lstStyle/>
          <a:p>
            <a:pPr algn="ctr">
              <a:lnSpc>
                <a:spcPts val="900"/>
              </a:lnSpc>
            </a:pPr>
            <a:r>
              <a:rPr lang="en-US" altLang="ko-KR" sz="1100" b="1" dirty="0">
                <a:solidFill>
                  <a:prstClr val="black"/>
                </a:solidFill>
                <a:latin typeface="+mj-ea"/>
                <a:ea typeface="+mj-ea"/>
              </a:rPr>
              <a:t>Cloud</a:t>
            </a:r>
          </a:p>
          <a:p>
            <a:pPr algn="ctr">
              <a:lnSpc>
                <a:spcPts val="900"/>
              </a:lnSpc>
            </a:pPr>
            <a:r>
              <a:rPr lang="en-US" altLang="ko-KR" sz="1100" b="1" dirty="0">
                <a:solidFill>
                  <a:prstClr val="black"/>
                </a:solidFill>
                <a:latin typeface="+mj-ea"/>
                <a:ea typeface="+mj-ea"/>
              </a:rPr>
              <a:t>Provider</a:t>
            </a:r>
            <a:endParaRPr lang="ko-KR" altLang="en-US" sz="2000" b="1" dirty="0">
              <a:latin typeface="+mj-ea"/>
              <a:ea typeface="+mj-ea"/>
            </a:endParaRPr>
          </a:p>
        </p:txBody>
      </p:sp>
      <p:pic>
        <p:nvPicPr>
          <p:cNvPr id="73" name="Picture 2" descr="\\Client\C$\Users\Administrator\Downloads\server.png">
            <a:extLst>
              <a:ext uri="{FF2B5EF4-FFF2-40B4-BE49-F238E27FC236}">
                <a16:creationId xmlns:a16="http://schemas.microsoft.com/office/drawing/2014/main" id="{BE77614A-C569-444C-B44F-F17EA583BC1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85716" y="2663023"/>
            <a:ext cx="466105" cy="46610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Client\C$\Users\Administrator\Downloads\server.png">
            <a:extLst>
              <a:ext uri="{FF2B5EF4-FFF2-40B4-BE49-F238E27FC236}">
                <a16:creationId xmlns:a16="http://schemas.microsoft.com/office/drawing/2014/main" id="{BC32D509-4985-8B4D-81A2-1D516B3B5DD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65285" y="2663023"/>
            <a:ext cx="466105" cy="46610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Client\C$\Users\Administrator\Downloads\server.png">
            <a:extLst>
              <a:ext uri="{FF2B5EF4-FFF2-40B4-BE49-F238E27FC236}">
                <a16:creationId xmlns:a16="http://schemas.microsoft.com/office/drawing/2014/main" id="{26C03A70-232A-4A46-B4C9-5BE39DF7826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41510" y="2663023"/>
            <a:ext cx="466105" cy="466105"/>
          </a:xfrm>
          <a:prstGeom prst="rect">
            <a:avLst/>
          </a:prstGeom>
          <a:noFill/>
          <a:extLst>
            <a:ext uri="{909E8E84-426E-40DD-AFC4-6F175D3DCCD1}">
              <a14:hiddenFill xmlns:a14="http://schemas.microsoft.com/office/drawing/2010/main">
                <a:solidFill>
                  <a:srgbClr val="FFFFFF"/>
                </a:solidFill>
              </a14:hiddenFill>
            </a:ext>
          </a:extLst>
        </p:spPr>
      </p:pic>
      <p:sp>
        <p:nvSpPr>
          <p:cNvPr id="76" name="모서리가 둥근 직사각형 56">
            <a:extLst>
              <a:ext uri="{FF2B5EF4-FFF2-40B4-BE49-F238E27FC236}">
                <a16:creationId xmlns:a16="http://schemas.microsoft.com/office/drawing/2014/main" id="{400B09DA-CB2E-4743-AA21-AFAFE55CE5AE}"/>
              </a:ext>
            </a:extLst>
          </p:cNvPr>
          <p:cNvSpPr/>
          <p:nvPr/>
        </p:nvSpPr>
        <p:spPr>
          <a:xfrm>
            <a:off x="8455888" y="2776852"/>
            <a:ext cx="728955" cy="228540"/>
          </a:xfrm>
          <a:prstGeom prst="roundRect">
            <a:avLst/>
          </a:prstGeom>
          <a:solidFill>
            <a:schemeClr val="bg1">
              <a:lumMod val="95000"/>
              <a:alpha val="86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50" b="1" dirty="0">
                <a:solidFill>
                  <a:schemeClr val="tx1"/>
                </a:solidFill>
              </a:rPr>
              <a:t>Platform</a:t>
            </a:r>
          </a:p>
        </p:txBody>
      </p:sp>
      <p:sp>
        <p:nvSpPr>
          <p:cNvPr id="77" name="모서리가 둥근 직사각형 57">
            <a:extLst>
              <a:ext uri="{FF2B5EF4-FFF2-40B4-BE49-F238E27FC236}">
                <a16:creationId xmlns:a16="http://schemas.microsoft.com/office/drawing/2014/main" id="{154103A7-03A8-9A44-9DD9-BC61D5E5876B}"/>
              </a:ext>
            </a:extLst>
          </p:cNvPr>
          <p:cNvSpPr/>
          <p:nvPr/>
        </p:nvSpPr>
        <p:spPr>
          <a:xfrm>
            <a:off x="7759553" y="2217222"/>
            <a:ext cx="773913" cy="221819"/>
          </a:xfrm>
          <a:prstGeom prst="round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50" dirty="0">
                <a:solidFill>
                  <a:schemeClr val="tx1"/>
                </a:solidFill>
              </a:rPr>
              <a:t>Service</a:t>
            </a:r>
          </a:p>
        </p:txBody>
      </p:sp>
      <p:cxnSp>
        <p:nvCxnSpPr>
          <p:cNvPr id="78" name="구부러진 연결선 58">
            <a:extLst>
              <a:ext uri="{FF2B5EF4-FFF2-40B4-BE49-F238E27FC236}">
                <a16:creationId xmlns:a16="http://schemas.microsoft.com/office/drawing/2014/main" id="{584897BD-DD15-C943-8DA0-AE92C456DE1F}"/>
              </a:ext>
            </a:extLst>
          </p:cNvPr>
          <p:cNvCxnSpPr>
            <a:stCxn id="77" idx="2"/>
          </p:cNvCxnSpPr>
          <p:nvPr/>
        </p:nvCxnSpPr>
        <p:spPr>
          <a:xfrm rot="5400000">
            <a:off x="7795354" y="2332991"/>
            <a:ext cx="245106" cy="457206"/>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9" name="직선 연결선 59">
            <a:extLst>
              <a:ext uri="{FF2B5EF4-FFF2-40B4-BE49-F238E27FC236}">
                <a16:creationId xmlns:a16="http://schemas.microsoft.com/office/drawing/2014/main" id="{A37BAA12-876B-A444-8A2F-53B9E4641A64}"/>
              </a:ext>
            </a:extLst>
          </p:cNvPr>
          <p:cNvCxnSpPr/>
          <p:nvPr/>
        </p:nvCxnSpPr>
        <p:spPr>
          <a:xfrm>
            <a:off x="3296816" y="3723085"/>
            <a:ext cx="0" cy="2246773"/>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80" name="직선 연결선 60">
            <a:extLst>
              <a:ext uri="{FF2B5EF4-FFF2-40B4-BE49-F238E27FC236}">
                <a16:creationId xmlns:a16="http://schemas.microsoft.com/office/drawing/2014/main" id="{EDBBEFAD-E05B-2A46-9003-22D4D5828EFE}"/>
              </a:ext>
            </a:extLst>
          </p:cNvPr>
          <p:cNvCxnSpPr/>
          <p:nvPr/>
        </p:nvCxnSpPr>
        <p:spPr>
          <a:xfrm>
            <a:off x="6537176" y="3723085"/>
            <a:ext cx="0" cy="2246773"/>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086E82E8-503C-0F43-BC71-D7986C0F64EC}"/>
              </a:ext>
            </a:extLst>
          </p:cNvPr>
          <p:cNvSpPr txBox="1"/>
          <p:nvPr/>
        </p:nvSpPr>
        <p:spPr bwMode="auto">
          <a:xfrm>
            <a:off x="387379" y="4604197"/>
            <a:ext cx="2686558" cy="98488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defPPr>
              <a:defRPr lang="ko-KR"/>
            </a:defPPr>
            <a:lvl2pPr marL="107950" marR="0" lvl="1" indent="-107950" fontAlgn="base" latinLnBrk="0">
              <a:lnSpc>
                <a:spcPct val="130000"/>
              </a:lnSpc>
              <a:spcBef>
                <a:spcPct val="0"/>
              </a:spcBef>
              <a:spcAft>
                <a:spcPts val="300"/>
              </a:spcAft>
              <a:buClrTx/>
              <a:buSzPct val="100000"/>
              <a:buFont typeface="Wingdings" pitchFamily="2" charset="2"/>
              <a:buChar char="§"/>
              <a:tabLst/>
              <a:defRPr kumimoji="1" sz="1200">
                <a:solidFill>
                  <a:schemeClr val="tx1">
                    <a:lumMod val="85000"/>
                    <a:lumOff val="15000"/>
                  </a:schemeClr>
                </a:solidFill>
                <a:latin typeface="맑은 고딕" pitchFamily="50" charset="-127"/>
                <a:ea typeface="맑은 고딕" pitchFamily="50" charset="-127"/>
              </a:defRPr>
            </a:lvl2pPr>
          </a:lstStyle>
          <a:p>
            <a:pPr lvl="1">
              <a:lnSpc>
                <a:spcPct val="100000"/>
              </a:lnSpc>
              <a:spcBef>
                <a:spcPts val="300"/>
              </a:spcBef>
              <a:buSzPct val="80000"/>
              <a:defRPr/>
            </a:pPr>
            <a:r>
              <a:rPr lang="ko-KR" altLang="en-US" dirty="0">
                <a:solidFill>
                  <a:schemeClr val="tx1"/>
                </a:solidFill>
                <a:latin typeface="+mj-ea"/>
                <a:ea typeface="+mj-ea"/>
                <a:cs typeface="Times New Roman" pitchFamily="18" charset="0"/>
              </a:rPr>
              <a:t>운영의 역할 </a:t>
            </a:r>
            <a:r>
              <a:rPr lang="en-US" altLang="ko-KR" dirty="0">
                <a:solidFill>
                  <a:schemeClr val="tx1"/>
                </a:solidFill>
                <a:latin typeface="+mj-ea"/>
                <a:ea typeface="+mj-ea"/>
                <a:cs typeface="Times New Roman" pitchFamily="18" charset="0"/>
              </a:rPr>
              <a:t>(Service Provider)</a:t>
            </a:r>
          </a:p>
          <a:p>
            <a:pPr lvl="1">
              <a:lnSpc>
                <a:spcPct val="100000"/>
              </a:lnSpc>
              <a:spcBef>
                <a:spcPts val="300"/>
              </a:spcBef>
              <a:buSzPct val="80000"/>
              <a:defRPr/>
            </a:pPr>
            <a:r>
              <a:rPr lang="ko-KR" altLang="en-US" u="sng" dirty="0">
                <a:solidFill>
                  <a:schemeClr val="tx1"/>
                </a:solidFill>
                <a:latin typeface="+mj-ea"/>
                <a:ea typeface="+mj-ea"/>
                <a:cs typeface="Times New Roman" pitchFamily="18" charset="0"/>
              </a:rPr>
              <a:t>풍부한 서비스 확보</a:t>
            </a:r>
            <a:endParaRPr lang="en-US" altLang="ko-KR" u="sng" dirty="0">
              <a:solidFill>
                <a:schemeClr val="tx1"/>
              </a:solidFill>
              <a:latin typeface="+mj-ea"/>
              <a:ea typeface="+mj-ea"/>
              <a:cs typeface="Times New Roman" pitchFamily="18" charset="0"/>
            </a:endParaRPr>
          </a:p>
          <a:p>
            <a:pPr lvl="1">
              <a:lnSpc>
                <a:spcPct val="100000"/>
              </a:lnSpc>
              <a:spcBef>
                <a:spcPts val="300"/>
              </a:spcBef>
              <a:buSzPct val="80000"/>
              <a:defRPr/>
            </a:pPr>
            <a:r>
              <a:rPr lang="ko-KR" altLang="en-US" dirty="0">
                <a:solidFill>
                  <a:schemeClr val="tx1"/>
                </a:solidFill>
                <a:latin typeface="+mj-ea"/>
                <a:ea typeface="+mj-ea"/>
                <a:cs typeface="Times New Roman" pitchFamily="18" charset="0"/>
              </a:rPr>
              <a:t>다양한 </a:t>
            </a:r>
            <a:r>
              <a:rPr lang="en-US" altLang="ko-KR" dirty="0">
                <a:solidFill>
                  <a:schemeClr val="tx1"/>
                </a:solidFill>
                <a:latin typeface="+mj-ea"/>
                <a:ea typeface="+mj-ea"/>
                <a:cs typeface="Times New Roman" pitchFamily="18" charset="0"/>
              </a:rPr>
              <a:t>Built-In Service</a:t>
            </a:r>
            <a:br>
              <a:rPr lang="en-US" altLang="ko-KR" dirty="0">
                <a:solidFill>
                  <a:schemeClr val="tx1"/>
                </a:solidFill>
                <a:latin typeface="+mj-ea"/>
                <a:ea typeface="+mj-ea"/>
                <a:cs typeface="Times New Roman" pitchFamily="18" charset="0"/>
              </a:rPr>
            </a:br>
            <a:r>
              <a:rPr lang="en-US" altLang="ko-KR" b="1" u="sng" dirty="0">
                <a:solidFill>
                  <a:schemeClr val="tx1"/>
                </a:solidFill>
                <a:latin typeface="+mj-ea"/>
                <a:ea typeface="+mj-ea"/>
                <a:cs typeface="Times New Roman" pitchFamily="18" charset="0"/>
              </a:rPr>
              <a:t>(Provider Road-Map </a:t>
            </a:r>
            <a:r>
              <a:rPr lang="en-US" altLang="ko-KR" b="1" u="sng" dirty="0" err="1">
                <a:solidFill>
                  <a:schemeClr val="tx1"/>
                </a:solidFill>
                <a:latin typeface="+mj-ea"/>
                <a:ea typeface="+mj-ea"/>
                <a:cs typeface="Times New Roman" pitchFamily="18" charset="0"/>
              </a:rPr>
              <a:t>의존적</a:t>
            </a:r>
            <a:r>
              <a:rPr lang="en-US" altLang="ko-KR" b="1" u="sng" dirty="0">
                <a:solidFill>
                  <a:schemeClr val="tx1"/>
                </a:solidFill>
                <a:latin typeface="+mj-ea"/>
                <a:ea typeface="+mj-ea"/>
                <a:cs typeface="Times New Roman" pitchFamily="18" charset="0"/>
              </a:rPr>
              <a:t>)</a:t>
            </a:r>
          </a:p>
        </p:txBody>
      </p:sp>
      <p:cxnSp>
        <p:nvCxnSpPr>
          <p:cNvPr id="82" name="직선 연결선 62">
            <a:extLst>
              <a:ext uri="{FF2B5EF4-FFF2-40B4-BE49-F238E27FC236}">
                <a16:creationId xmlns:a16="http://schemas.microsoft.com/office/drawing/2014/main" id="{FB591D16-F12B-FA47-80F4-621FB50F8EE0}"/>
              </a:ext>
            </a:extLst>
          </p:cNvPr>
          <p:cNvCxnSpPr/>
          <p:nvPr/>
        </p:nvCxnSpPr>
        <p:spPr>
          <a:xfrm>
            <a:off x="499965" y="6093296"/>
            <a:ext cx="2418665"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직선 연결선 63">
            <a:extLst>
              <a:ext uri="{FF2B5EF4-FFF2-40B4-BE49-F238E27FC236}">
                <a16:creationId xmlns:a16="http://schemas.microsoft.com/office/drawing/2014/main" id="{54EFCE96-1BF6-EE47-AE2F-6A0F8C3B7632}"/>
              </a:ext>
            </a:extLst>
          </p:cNvPr>
          <p:cNvCxnSpPr/>
          <p:nvPr/>
        </p:nvCxnSpPr>
        <p:spPr>
          <a:xfrm>
            <a:off x="3579030" y="6093296"/>
            <a:ext cx="267171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3327E6D-FEA3-2940-8DB3-D3E4BFB03A77}"/>
              </a:ext>
            </a:extLst>
          </p:cNvPr>
          <p:cNvSpPr txBox="1"/>
          <p:nvPr/>
        </p:nvSpPr>
        <p:spPr bwMode="auto">
          <a:xfrm>
            <a:off x="6946392" y="4604197"/>
            <a:ext cx="2686558" cy="90794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defPPr>
              <a:defRPr lang="ko-KR"/>
            </a:defPPr>
            <a:lvl2pPr marL="107950" marR="0" lvl="1" indent="-107950" fontAlgn="base" latinLnBrk="0">
              <a:lnSpc>
                <a:spcPct val="130000"/>
              </a:lnSpc>
              <a:spcBef>
                <a:spcPct val="0"/>
              </a:spcBef>
              <a:spcAft>
                <a:spcPts val="300"/>
              </a:spcAft>
              <a:buClrTx/>
              <a:buSzPct val="100000"/>
              <a:buFont typeface="Wingdings" pitchFamily="2" charset="2"/>
              <a:buChar char="§"/>
              <a:tabLst/>
              <a:defRPr kumimoji="1" sz="1200">
                <a:solidFill>
                  <a:schemeClr val="tx1">
                    <a:lumMod val="85000"/>
                    <a:lumOff val="15000"/>
                  </a:schemeClr>
                </a:solidFill>
                <a:latin typeface="맑은 고딕" pitchFamily="50" charset="-127"/>
                <a:ea typeface="맑은 고딕" pitchFamily="50" charset="-127"/>
              </a:defRPr>
            </a:lvl2pPr>
          </a:lstStyle>
          <a:p>
            <a:pPr lvl="1">
              <a:lnSpc>
                <a:spcPct val="100000"/>
              </a:lnSpc>
              <a:spcBef>
                <a:spcPts val="300"/>
              </a:spcBef>
              <a:buSzPct val="80000"/>
              <a:defRPr/>
            </a:pPr>
            <a:r>
              <a:rPr lang="en-US" altLang="ko-KR" dirty="0">
                <a:solidFill>
                  <a:schemeClr val="tx1"/>
                </a:solidFill>
                <a:latin typeface="+mj-ea"/>
                <a:ea typeface="+mj-ea"/>
                <a:cs typeface="Times New Roman" pitchFamily="18" charset="0"/>
              </a:rPr>
              <a:t>Public </a:t>
            </a:r>
            <a:r>
              <a:rPr lang="en-US" altLang="ko-KR" dirty="0" err="1">
                <a:solidFill>
                  <a:schemeClr val="tx1"/>
                </a:solidFill>
                <a:latin typeface="+mj-ea"/>
                <a:ea typeface="+mj-ea"/>
                <a:cs typeface="Times New Roman" pitchFamily="18" charset="0"/>
              </a:rPr>
              <a:t>서비스와</a:t>
            </a:r>
            <a:r>
              <a:rPr lang="en-US" altLang="ko-KR" dirty="0">
                <a:solidFill>
                  <a:schemeClr val="tx1"/>
                </a:solidFill>
                <a:latin typeface="+mj-ea"/>
                <a:ea typeface="+mj-ea"/>
                <a:cs typeface="Times New Roman" pitchFamily="18" charset="0"/>
              </a:rPr>
              <a:t> </a:t>
            </a:r>
            <a:r>
              <a:rPr lang="en-US" altLang="ko-KR" dirty="0" err="1">
                <a:solidFill>
                  <a:schemeClr val="tx1"/>
                </a:solidFill>
                <a:latin typeface="+mj-ea"/>
                <a:ea typeface="+mj-ea"/>
                <a:cs typeface="Times New Roman" pitchFamily="18" charset="0"/>
              </a:rPr>
              <a:t>Private의</a:t>
            </a:r>
            <a:r>
              <a:rPr lang="en-US" altLang="ko-KR" dirty="0">
                <a:solidFill>
                  <a:schemeClr val="tx1"/>
                </a:solidFill>
                <a:latin typeface="+mj-ea"/>
                <a:ea typeface="+mj-ea"/>
                <a:cs typeface="Times New Roman" pitchFamily="18" charset="0"/>
              </a:rPr>
              <a:t> </a:t>
            </a:r>
            <a:r>
              <a:rPr lang="en-US" altLang="ko-KR" dirty="0" err="1">
                <a:solidFill>
                  <a:schemeClr val="tx1"/>
                </a:solidFill>
                <a:latin typeface="+mj-ea"/>
                <a:ea typeface="+mj-ea"/>
                <a:cs typeface="Times New Roman" pitchFamily="18" charset="0"/>
              </a:rPr>
              <a:t>자체</a:t>
            </a:r>
            <a:r>
              <a:rPr lang="en-US" altLang="ko-KR" dirty="0">
                <a:solidFill>
                  <a:schemeClr val="tx1"/>
                </a:solidFill>
                <a:latin typeface="+mj-ea"/>
                <a:ea typeface="+mj-ea"/>
                <a:cs typeface="Times New Roman" pitchFamily="18" charset="0"/>
              </a:rPr>
              <a:t> </a:t>
            </a:r>
            <a:r>
              <a:rPr lang="en-US" altLang="ko-KR" dirty="0" err="1">
                <a:solidFill>
                  <a:schemeClr val="tx1"/>
                </a:solidFill>
                <a:latin typeface="+mj-ea"/>
                <a:ea typeface="+mj-ea"/>
                <a:cs typeface="Times New Roman" pitchFamily="18" charset="0"/>
              </a:rPr>
              <a:t>서비스의</a:t>
            </a:r>
            <a:r>
              <a:rPr lang="en-US" altLang="ko-KR" dirty="0">
                <a:solidFill>
                  <a:schemeClr val="tx1"/>
                </a:solidFill>
                <a:latin typeface="+mj-ea"/>
                <a:ea typeface="+mj-ea"/>
                <a:cs typeface="Times New Roman" pitchFamily="18" charset="0"/>
              </a:rPr>
              <a:t> </a:t>
            </a:r>
            <a:r>
              <a:rPr lang="en-US" altLang="ko-KR" dirty="0" err="1">
                <a:solidFill>
                  <a:schemeClr val="tx1"/>
                </a:solidFill>
                <a:latin typeface="+mj-ea"/>
                <a:ea typeface="+mj-ea"/>
                <a:cs typeface="Times New Roman" pitchFamily="18" charset="0"/>
              </a:rPr>
              <a:t>상호</a:t>
            </a:r>
            <a:r>
              <a:rPr lang="en-US" altLang="ko-KR" dirty="0">
                <a:solidFill>
                  <a:schemeClr val="tx1"/>
                </a:solidFill>
                <a:latin typeface="+mj-ea"/>
                <a:ea typeface="+mj-ea"/>
                <a:cs typeface="Times New Roman" pitchFamily="18" charset="0"/>
              </a:rPr>
              <a:t> </a:t>
            </a:r>
            <a:r>
              <a:rPr lang="en-US" altLang="ko-KR" dirty="0" err="1">
                <a:solidFill>
                  <a:schemeClr val="tx1"/>
                </a:solidFill>
                <a:latin typeface="+mj-ea"/>
                <a:ea typeface="+mj-ea"/>
                <a:cs typeface="Times New Roman" pitchFamily="18" charset="0"/>
              </a:rPr>
              <a:t>활용</a:t>
            </a:r>
            <a:endParaRPr lang="en-US" altLang="ko-KR" dirty="0">
              <a:solidFill>
                <a:schemeClr val="tx1"/>
              </a:solidFill>
              <a:latin typeface="+mj-ea"/>
              <a:ea typeface="+mj-ea"/>
              <a:cs typeface="Times New Roman" pitchFamily="18" charset="0"/>
            </a:endParaRPr>
          </a:p>
          <a:p>
            <a:pPr lvl="1">
              <a:lnSpc>
                <a:spcPct val="100000"/>
              </a:lnSpc>
              <a:spcBef>
                <a:spcPts val="300"/>
              </a:spcBef>
              <a:buSzPct val="80000"/>
              <a:defRPr/>
            </a:pPr>
            <a:r>
              <a:rPr lang="en-US" altLang="ko-KR" b="1" u="sng" dirty="0" err="1">
                <a:solidFill>
                  <a:schemeClr val="tx1"/>
                </a:solidFill>
                <a:latin typeface="+mj-ea"/>
                <a:ea typeface="+mj-ea"/>
                <a:cs typeface="Times New Roman" pitchFamily="18" charset="0"/>
              </a:rPr>
              <a:t>Private의</a:t>
            </a:r>
            <a:r>
              <a:rPr lang="en-US" altLang="ko-KR" b="1" u="sng" dirty="0">
                <a:solidFill>
                  <a:schemeClr val="tx1"/>
                </a:solidFill>
                <a:latin typeface="+mj-ea"/>
                <a:ea typeface="+mj-ea"/>
                <a:cs typeface="Times New Roman" pitchFamily="18" charset="0"/>
              </a:rPr>
              <a:t> </a:t>
            </a:r>
            <a:r>
              <a:rPr lang="en-US" altLang="ko-KR" b="1" u="sng" dirty="0" err="1">
                <a:solidFill>
                  <a:schemeClr val="tx1"/>
                </a:solidFill>
                <a:latin typeface="+mj-ea"/>
                <a:ea typeface="+mj-ea"/>
                <a:cs typeface="Times New Roman" pitchFamily="18" charset="0"/>
              </a:rPr>
              <a:t>구축</a:t>
            </a:r>
            <a:r>
              <a:rPr lang="en-US" altLang="ko-KR" b="1" u="sng" dirty="0">
                <a:solidFill>
                  <a:schemeClr val="tx1"/>
                </a:solidFill>
                <a:latin typeface="+mj-ea"/>
                <a:ea typeface="+mj-ea"/>
                <a:cs typeface="Times New Roman" pitchFamily="18" charset="0"/>
              </a:rPr>
              <a:t>/</a:t>
            </a:r>
            <a:r>
              <a:rPr lang="en-US" altLang="ko-KR" b="1" u="sng" dirty="0" err="1">
                <a:solidFill>
                  <a:schemeClr val="tx1"/>
                </a:solidFill>
                <a:latin typeface="+mj-ea"/>
                <a:ea typeface="+mj-ea"/>
                <a:cs typeface="Times New Roman" pitchFamily="18" charset="0"/>
              </a:rPr>
              <a:t>개발</a:t>
            </a:r>
            <a:r>
              <a:rPr lang="en-US" altLang="ko-KR" b="1" u="sng" dirty="0">
                <a:solidFill>
                  <a:schemeClr val="tx1"/>
                </a:solidFill>
                <a:latin typeface="+mj-ea"/>
                <a:ea typeface="+mj-ea"/>
                <a:cs typeface="Times New Roman" pitchFamily="18" charset="0"/>
              </a:rPr>
              <a:t> </a:t>
            </a:r>
            <a:r>
              <a:rPr lang="en-US" altLang="ko-KR" b="1" u="sng" dirty="0" err="1">
                <a:solidFill>
                  <a:schemeClr val="tx1"/>
                </a:solidFill>
                <a:latin typeface="+mj-ea"/>
                <a:ea typeface="+mj-ea"/>
                <a:cs typeface="Times New Roman" pitchFamily="18" charset="0"/>
              </a:rPr>
              <a:t>등의</a:t>
            </a:r>
            <a:r>
              <a:rPr lang="en-US" altLang="ko-KR" b="1" u="sng" dirty="0">
                <a:solidFill>
                  <a:schemeClr val="tx1"/>
                </a:solidFill>
                <a:latin typeface="+mj-ea"/>
                <a:ea typeface="+mj-ea"/>
                <a:cs typeface="Times New Roman" pitchFamily="18" charset="0"/>
              </a:rPr>
              <a:t> </a:t>
            </a:r>
            <a:br>
              <a:rPr lang="en-US" altLang="ko-KR" b="1" u="sng" dirty="0">
                <a:solidFill>
                  <a:schemeClr val="tx1"/>
                </a:solidFill>
                <a:latin typeface="+mj-ea"/>
                <a:ea typeface="+mj-ea"/>
                <a:cs typeface="Times New Roman" pitchFamily="18" charset="0"/>
              </a:rPr>
            </a:br>
            <a:r>
              <a:rPr lang="en-US" altLang="ko-KR" b="1" u="sng" dirty="0">
                <a:solidFill>
                  <a:schemeClr val="tx1"/>
                </a:solidFill>
                <a:latin typeface="+mj-ea"/>
                <a:ea typeface="+mj-ea"/>
                <a:cs typeface="Times New Roman" pitchFamily="18" charset="0"/>
              </a:rPr>
              <a:t>In-House Skill </a:t>
            </a:r>
            <a:r>
              <a:rPr lang="en-US" altLang="ko-KR" b="1" u="sng" dirty="0" err="1">
                <a:solidFill>
                  <a:schemeClr val="tx1"/>
                </a:solidFill>
                <a:latin typeface="+mj-ea"/>
                <a:ea typeface="+mj-ea"/>
                <a:cs typeface="Times New Roman" pitchFamily="18" charset="0"/>
              </a:rPr>
              <a:t>여전히</a:t>
            </a:r>
            <a:r>
              <a:rPr lang="en-US" altLang="ko-KR" b="1" u="sng" dirty="0">
                <a:solidFill>
                  <a:schemeClr val="tx1"/>
                </a:solidFill>
                <a:latin typeface="+mj-ea"/>
                <a:ea typeface="+mj-ea"/>
                <a:cs typeface="Times New Roman" pitchFamily="18" charset="0"/>
              </a:rPr>
              <a:t> </a:t>
            </a:r>
            <a:r>
              <a:rPr lang="en-US" altLang="ko-KR" b="1" u="sng" dirty="0" err="1">
                <a:solidFill>
                  <a:schemeClr val="tx1"/>
                </a:solidFill>
                <a:latin typeface="+mj-ea"/>
                <a:ea typeface="+mj-ea"/>
                <a:cs typeface="Times New Roman" pitchFamily="18" charset="0"/>
              </a:rPr>
              <a:t>존재</a:t>
            </a:r>
            <a:endParaRPr lang="en-US" altLang="ko-KR" b="1" u="sng" dirty="0">
              <a:solidFill>
                <a:schemeClr val="tx1"/>
              </a:solidFill>
              <a:latin typeface="+mj-ea"/>
              <a:ea typeface="+mj-ea"/>
              <a:cs typeface="Times New Roman" pitchFamily="18" charset="0"/>
            </a:endParaRPr>
          </a:p>
        </p:txBody>
      </p:sp>
      <p:cxnSp>
        <p:nvCxnSpPr>
          <p:cNvPr id="85" name="직선 연결선 65">
            <a:extLst>
              <a:ext uri="{FF2B5EF4-FFF2-40B4-BE49-F238E27FC236}">
                <a16:creationId xmlns:a16="http://schemas.microsoft.com/office/drawing/2014/main" id="{83DFFFDD-4288-874D-8D35-D61AA2EA6F7A}"/>
              </a:ext>
            </a:extLst>
          </p:cNvPr>
          <p:cNvCxnSpPr/>
          <p:nvPr/>
        </p:nvCxnSpPr>
        <p:spPr>
          <a:xfrm>
            <a:off x="6985827" y="6093296"/>
            <a:ext cx="254204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820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6488E840-6F61-174D-85D6-607900DFB96E}"/>
              </a:ext>
            </a:extLst>
          </p:cNvPr>
          <p:cNvGrpSpPr/>
          <p:nvPr/>
        </p:nvGrpSpPr>
        <p:grpSpPr>
          <a:xfrm>
            <a:off x="272480" y="3590361"/>
            <a:ext cx="1939005" cy="1287460"/>
            <a:chOff x="272480" y="3359077"/>
            <a:chExt cx="1939005" cy="1287460"/>
          </a:xfrm>
        </p:grpSpPr>
        <p:sp>
          <p:nvSpPr>
            <p:cNvPr id="4" name="직사각형 3">
              <a:extLst>
                <a:ext uri="{FF2B5EF4-FFF2-40B4-BE49-F238E27FC236}">
                  <a16:creationId xmlns:a16="http://schemas.microsoft.com/office/drawing/2014/main" id="{22324221-CABD-704A-84F4-50D258AAFD9D}"/>
                </a:ext>
              </a:extLst>
            </p:cNvPr>
            <p:cNvSpPr/>
            <p:nvPr/>
          </p:nvSpPr>
          <p:spPr>
            <a:xfrm>
              <a:off x="283719" y="4250537"/>
              <a:ext cx="1927766" cy="39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b="1" dirty="0">
                  <a:solidFill>
                    <a:schemeClr val="tx1"/>
                  </a:solidFill>
                </a:rPr>
                <a:t>Hardware</a:t>
              </a:r>
              <a:endParaRPr kumimoji="1" lang="ko-KR" altLang="en-US" sz="1200" b="1" dirty="0">
                <a:solidFill>
                  <a:schemeClr val="tx1"/>
                </a:solidFill>
              </a:endParaRPr>
            </a:p>
          </p:txBody>
        </p:sp>
        <p:sp>
          <p:nvSpPr>
            <p:cNvPr id="22" name="직사각형 21">
              <a:extLst>
                <a:ext uri="{FF2B5EF4-FFF2-40B4-BE49-F238E27FC236}">
                  <a16:creationId xmlns:a16="http://schemas.microsoft.com/office/drawing/2014/main" id="{B79DAD17-56AC-9144-B031-017DEF90B8D0}"/>
                </a:ext>
              </a:extLst>
            </p:cNvPr>
            <p:cNvSpPr/>
            <p:nvPr/>
          </p:nvSpPr>
          <p:spPr>
            <a:xfrm>
              <a:off x="272480" y="3789040"/>
              <a:ext cx="1939004" cy="39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b="1" dirty="0">
                  <a:solidFill>
                    <a:schemeClr val="tx1"/>
                  </a:solidFill>
                </a:rPr>
                <a:t>Operating System</a:t>
              </a:r>
              <a:endParaRPr kumimoji="1" lang="ko-KR" altLang="en-US" sz="1200" b="1" dirty="0">
                <a:solidFill>
                  <a:schemeClr val="tx1"/>
                </a:solidFill>
              </a:endParaRPr>
            </a:p>
          </p:txBody>
        </p:sp>
        <p:sp>
          <p:nvSpPr>
            <p:cNvPr id="41" name="직사각형 40">
              <a:extLst>
                <a:ext uri="{FF2B5EF4-FFF2-40B4-BE49-F238E27FC236}">
                  <a16:creationId xmlns:a16="http://schemas.microsoft.com/office/drawing/2014/main" id="{59F20A9C-5D65-094B-8344-787B3BB8CC41}"/>
                </a:ext>
              </a:extLst>
            </p:cNvPr>
            <p:cNvSpPr/>
            <p:nvPr/>
          </p:nvSpPr>
          <p:spPr>
            <a:xfrm>
              <a:off x="281732" y="3363543"/>
              <a:ext cx="612000" cy="360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b="1" dirty="0">
                  <a:solidFill>
                    <a:schemeClr val="tx1"/>
                  </a:solidFill>
                </a:rPr>
                <a:t>App</a:t>
              </a:r>
              <a:endParaRPr kumimoji="1" lang="ko-KR" altLang="en-US" sz="1200" b="1" dirty="0">
                <a:solidFill>
                  <a:schemeClr val="tx1"/>
                </a:solidFill>
              </a:endParaRPr>
            </a:p>
          </p:txBody>
        </p:sp>
        <p:sp>
          <p:nvSpPr>
            <p:cNvPr id="42" name="직사각형 41">
              <a:extLst>
                <a:ext uri="{FF2B5EF4-FFF2-40B4-BE49-F238E27FC236}">
                  <a16:creationId xmlns:a16="http://schemas.microsoft.com/office/drawing/2014/main" id="{434E944A-20F7-B546-83A9-AABDB23955C7}"/>
                </a:ext>
              </a:extLst>
            </p:cNvPr>
            <p:cNvSpPr/>
            <p:nvPr/>
          </p:nvSpPr>
          <p:spPr>
            <a:xfrm>
              <a:off x="938057" y="3359077"/>
              <a:ext cx="612000" cy="360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b="1" dirty="0">
                  <a:solidFill>
                    <a:schemeClr val="tx1"/>
                  </a:solidFill>
                </a:rPr>
                <a:t>App</a:t>
              </a:r>
              <a:endParaRPr kumimoji="1" lang="ko-KR" altLang="en-US" sz="1200" b="1" dirty="0">
                <a:solidFill>
                  <a:schemeClr val="tx1"/>
                </a:solidFill>
              </a:endParaRPr>
            </a:p>
          </p:txBody>
        </p:sp>
        <p:sp>
          <p:nvSpPr>
            <p:cNvPr id="43" name="직사각형 42">
              <a:extLst>
                <a:ext uri="{FF2B5EF4-FFF2-40B4-BE49-F238E27FC236}">
                  <a16:creationId xmlns:a16="http://schemas.microsoft.com/office/drawing/2014/main" id="{7EF4D6AE-E0AD-CD49-9378-16AD758D1BB4}"/>
                </a:ext>
              </a:extLst>
            </p:cNvPr>
            <p:cNvSpPr/>
            <p:nvPr/>
          </p:nvSpPr>
          <p:spPr>
            <a:xfrm>
              <a:off x="1599484" y="3359077"/>
              <a:ext cx="612000" cy="360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b="1" dirty="0">
                  <a:solidFill>
                    <a:schemeClr val="tx1"/>
                  </a:solidFill>
                </a:rPr>
                <a:t>App</a:t>
              </a:r>
              <a:endParaRPr kumimoji="1" lang="ko-KR" altLang="en-US" sz="1200" b="1" dirty="0">
                <a:solidFill>
                  <a:schemeClr val="tx1"/>
                </a:solidFill>
              </a:endParaRPr>
            </a:p>
          </p:txBody>
        </p:sp>
      </p:grpSp>
      <p:grpSp>
        <p:nvGrpSpPr>
          <p:cNvPr id="13" name="그룹 12">
            <a:extLst>
              <a:ext uri="{FF2B5EF4-FFF2-40B4-BE49-F238E27FC236}">
                <a16:creationId xmlns:a16="http://schemas.microsoft.com/office/drawing/2014/main" id="{A2C9E555-3A9A-C74F-BFB1-08E05D461318}"/>
              </a:ext>
            </a:extLst>
          </p:cNvPr>
          <p:cNvGrpSpPr/>
          <p:nvPr/>
        </p:nvGrpSpPr>
        <p:grpSpPr>
          <a:xfrm>
            <a:off x="2852070" y="1844824"/>
            <a:ext cx="2828497" cy="3032997"/>
            <a:chOff x="2864768" y="1613540"/>
            <a:chExt cx="2828497" cy="3032997"/>
          </a:xfrm>
        </p:grpSpPr>
        <p:sp>
          <p:nvSpPr>
            <p:cNvPr id="20" name="직사각형 19">
              <a:extLst>
                <a:ext uri="{FF2B5EF4-FFF2-40B4-BE49-F238E27FC236}">
                  <a16:creationId xmlns:a16="http://schemas.microsoft.com/office/drawing/2014/main" id="{0E00302E-CFF4-9142-8AC1-E6AE286566C0}"/>
                </a:ext>
              </a:extLst>
            </p:cNvPr>
            <p:cNvSpPr/>
            <p:nvPr/>
          </p:nvSpPr>
          <p:spPr>
            <a:xfrm>
              <a:off x="2864768" y="4250537"/>
              <a:ext cx="2828497" cy="39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b="1" dirty="0">
                  <a:solidFill>
                    <a:schemeClr val="tx1"/>
                  </a:solidFill>
                </a:rPr>
                <a:t>Hardware</a:t>
              </a:r>
              <a:endParaRPr kumimoji="1" lang="ko-KR" altLang="en-US" sz="1200" b="1" dirty="0">
                <a:solidFill>
                  <a:schemeClr val="tx1"/>
                </a:solidFill>
              </a:endParaRPr>
            </a:p>
          </p:txBody>
        </p:sp>
        <p:sp>
          <p:nvSpPr>
            <p:cNvPr id="23" name="직사각형 22">
              <a:extLst>
                <a:ext uri="{FF2B5EF4-FFF2-40B4-BE49-F238E27FC236}">
                  <a16:creationId xmlns:a16="http://schemas.microsoft.com/office/drawing/2014/main" id="{18274C92-12EA-4449-9408-26499DA14ED7}"/>
                </a:ext>
              </a:extLst>
            </p:cNvPr>
            <p:cNvSpPr/>
            <p:nvPr/>
          </p:nvSpPr>
          <p:spPr>
            <a:xfrm>
              <a:off x="2866844" y="3789040"/>
              <a:ext cx="2826421" cy="39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b="1" dirty="0">
                  <a:solidFill>
                    <a:schemeClr val="tx1"/>
                  </a:solidFill>
                </a:rPr>
                <a:t>Operating System</a:t>
              </a:r>
              <a:endParaRPr kumimoji="1" lang="ko-KR" altLang="en-US" sz="1200" b="1" dirty="0">
                <a:solidFill>
                  <a:schemeClr val="tx1"/>
                </a:solidFill>
              </a:endParaRPr>
            </a:p>
          </p:txBody>
        </p:sp>
        <p:sp>
          <p:nvSpPr>
            <p:cNvPr id="26" name="직사각형 25">
              <a:extLst>
                <a:ext uri="{FF2B5EF4-FFF2-40B4-BE49-F238E27FC236}">
                  <a16:creationId xmlns:a16="http://schemas.microsoft.com/office/drawing/2014/main" id="{78AD7C90-5AE2-0B4A-B5D8-2720182319A9}"/>
                </a:ext>
              </a:extLst>
            </p:cNvPr>
            <p:cNvSpPr/>
            <p:nvPr/>
          </p:nvSpPr>
          <p:spPr>
            <a:xfrm>
              <a:off x="2866844" y="3323077"/>
              <a:ext cx="2826421" cy="396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b="1" dirty="0">
                  <a:solidFill>
                    <a:schemeClr val="tx1"/>
                  </a:solidFill>
                </a:rPr>
                <a:t>Hypervisor</a:t>
              </a:r>
              <a:endParaRPr kumimoji="1" lang="ko-KR" altLang="en-US" sz="1200" b="1" dirty="0">
                <a:solidFill>
                  <a:schemeClr val="tx1"/>
                </a:solidFill>
              </a:endParaRPr>
            </a:p>
          </p:txBody>
        </p:sp>
        <p:sp>
          <p:nvSpPr>
            <p:cNvPr id="27" name="직사각형 26">
              <a:extLst>
                <a:ext uri="{FF2B5EF4-FFF2-40B4-BE49-F238E27FC236}">
                  <a16:creationId xmlns:a16="http://schemas.microsoft.com/office/drawing/2014/main" id="{89545E40-687A-A142-B726-8AC306A7BEFE}"/>
                </a:ext>
              </a:extLst>
            </p:cNvPr>
            <p:cNvSpPr/>
            <p:nvPr/>
          </p:nvSpPr>
          <p:spPr>
            <a:xfrm>
              <a:off x="2866844" y="1613540"/>
              <a:ext cx="1388497" cy="16412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200" b="1" dirty="0">
                <a:solidFill>
                  <a:schemeClr val="tx1"/>
                </a:solidFill>
              </a:endParaRPr>
            </a:p>
          </p:txBody>
        </p:sp>
        <p:sp>
          <p:nvSpPr>
            <p:cNvPr id="49" name="직사각형 48">
              <a:extLst>
                <a:ext uri="{FF2B5EF4-FFF2-40B4-BE49-F238E27FC236}">
                  <a16:creationId xmlns:a16="http://schemas.microsoft.com/office/drawing/2014/main" id="{45272CAE-931C-7C40-8BF2-88369CDD19C0}"/>
                </a:ext>
              </a:extLst>
            </p:cNvPr>
            <p:cNvSpPr/>
            <p:nvPr/>
          </p:nvSpPr>
          <p:spPr>
            <a:xfrm>
              <a:off x="2923262" y="1701519"/>
              <a:ext cx="612000" cy="360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b="1" dirty="0">
                  <a:solidFill>
                    <a:schemeClr val="tx1"/>
                  </a:solidFill>
                </a:rPr>
                <a:t>App</a:t>
              </a:r>
              <a:endParaRPr kumimoji="1" lang="ko-KR" altLang="en-US" sz="1200" b="1" dirty="0">
                <a:solidFill>
                  <a:schemeClr val="tx1"/>
                </a:solidFill>
              </a:endParaRPr>
            </a:p>
          </p:txBody>
        </p:sp>
        <p:sp>
          <p:nvSpPr>
            <p:cNvPr id="50" name="직사각형 49">
              <a:extLst>
                <a:ext uri="{FF2B5EF4-FFF2-40B4-BE49-F238E27FC236}">
                  <a16:creationId xmlns:a16="http://schemas.microsoft.com/office/drawing/2014/main" id="{8D8B5D26-3762-6F41-8553-129365531253}"/>
                </a:ext>
              </a:extLst>
            </p:cNvPr>
            <p:cNvSpPr/>
            <p:nvPr/>
          </p:nvSpPr>
          <p:spPr>
            <a:xfrm>
              <a:off x="3584689" y="1701519"/>
              <a:ext cx="612000" cy="360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b="1" dirty="0">
                  <a:solidFill>
                    <a:schemeClr val="tx1"/>
                  </a:solidFill>
                </a:rPr>
                <a:t>App</a:t>
              </a:r>
              <a:endParaRPr kumimoji="1" lang="ko-KR" altLang="en-US" sz="1200" b="1" dirty="0">
                <a:solidFill>
                  <a:schemeClr val="tx1"/>
                </a:solidFill>
              </a:endParaRPr>
            </a:p>
          </p:txBody>
        </p:sp>
        <p:sp>
          <p:nvSpPr>
            <p:cNvPr id="51" name="직사각형 50">
              <a:extLst>
                <a:ext uri="{FF2B5EF4-FFF2-40B4-BE49-F238E27FC236}">
                  <a16:creationId xmlns:a16="http://schemas.microsoft.com/office/drawing/2014/main" id="{BDC35D0E-DA47-054C-8B00-872C400AA392}"/>
                </a:ext>
              </a:extLst>
            </p:cNvPr>
            <p:cNvSpPr/>
            <p:nvPr/>
          </p:nvSpPr>
          <p:spPr>
            <a:xfrm>
              <a:off x="4304768" y="1613540"/>
              <a:ext cx="1388497" cy="16405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200" b="1" dirty="0">
                <a:solidFill>
                  <a:schemeClr val="tx1"/>
                </a:solidFill>
              </a:endParaRPr>
            </a:p>
          </p:txBody>
        </p:sp>
        <p:sp>
          <p:nvSpPr>
            <p:cNvPr id="52" name="직사각형 51">
              <a:extLst>
                <a:ext uri="{FF2B5EF4-FFF2-40B4-BE49-F238E27FC236}">
                  <a16:creationId xmlns:a16="http://schemas.microsoft.com/office/drawing/2014/main" id="{654C8AAA-E6FE-B741-B6D7-5E8A770F46B8}"/>
                </a:ext>
              </a:extLst>
            </p:cNvPr>
            <p:cNvSpPr/>
            <p:nvPr/>
          </p:nvSpPr>
          <p:spPr>
            <a:xfrm>
              <a:off x="4361186" y="1700808"/>
              <a:ext cx="612000" cy="360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b="1" dirty="0">
                  <a:solidFill>
                    <a:schemeClr val="tx1"/>
                  </a:solidFill>
                </a:rPr>
                <a:t>App</a:t>
              </a:r>
              <a:endParaRPr kumimoji="1" lang="ko-KR" altLang="en-US" sz="1200" b="1" dirty="0">
                <a:solidFill>
                  <a:schemeClr val="tx1"/>
                </a:solidFill>
              </a:endParaRPr>
            </a:p>
          </p:txBody>
        </p:sp>
        <p:sp>
          <p:nvSpPr>
            <p:cNvPr id="53" name="직사각형 52">
              <a:extLst>
                <a:ext uri="{FF2B5EF4-FFF2-40B4-BE49-F238E27FC236}">
                  <a16:creationId xmlns:a16="http://schemas.microsoft.com/office/drawing/2014/main" id="{95EC7737-E893-F64D-9986-7818D1D358D1}"/>
                </a:ext>
              </a:extLst>
            </p:cNvPr>
            <p:cNvSpPr/>
            <p:nvPr/>
          </p:nvSpPr>
          <p:spPr>
            <a:xfrm>
              <a:off x="5022613" y="1700808"/>
              <a:ext cx="612000" cy="360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b="1" dirty="0">
                  <a:solidFill>
                    <a:schemeClr val="tx1"/>
                  </a:solidFill>
                </a:rPr>
                <a:t>App</a:t>
              </a:r>
              <a:endParaRPr kumimoji="1" lang="ko-KR" altLang="en-US" sz="1200" b="1" dirty="0">
                <a:solidFill>
                  <a:schemeClr val="tx1"/>
                </a:solidFill>
              </a:endParaRPr>
            </a:p>
          </p:txBody>
        </p:sp>
        <p:sp>
          <p:nvSpPr>
            <p:cNvPr id="54" name="직사각형 53">
              <a:extLst>
                <a:ext uri="{FF2B5EF4-FFF2-40B4-BE49-F238E27FC236}">
                  <a16:creationId xmlns:a16="http://schemas.microsoft.com/office/drawing/2014/main" id="{EDD2C466-0CD3-6248-8114-5F00EF18DE87}"/>
                </a:ext>
              </a:extLst>
            </p:cNvPr>
            <p:cNvSpPr/>
            <p:nvPr/>
          </p:nvSpPr>
          <p:spPr>
            <a:xfrm>
              <a:off x="4364965" y="2126305"/>
              <a:ext cx="1269648" cy="360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b="1" dirty="0">
                  <a:solidFill>
                    <a:schemeClr val="tx1"/>
                  </a:solidFill>
                </a:rPr>
                <a:t>Bin/Lib</a:t>
              </a:r>
              <a:endParaRPr kumimoji="1" lang="ko-KR" altLang="en-US" sz="1200" b="1" dirty="0">
                <a:solidFill>
                  <a:schemeClr val="tx1"/>
                </a:solidFill>
              </a:endParaRPr>
            </a:p>
          </p:txBody>
        </p:sp>
        <p:sp>
          <p:nvSpPr>
            <p:cNvPr id="55" name="직사각형 54">
              <a:extLst>
                <a:ext uri="{FF2B5EF4-FFF2-40B4-BE49-F238E27FC236}">
                  <a16:creationId xmlns:a16="http://schemas.microsoft.com/office/drawing/2014/main" id="{1204375C-411B-FD45-939C-391D0630E77E}"/>
                </a:ext>
              </a:extLst>
            </p:cNvPr>
            <p:cNvSpPr/>
            <p:nvPr/>
          </p:nvSpPr>
          <p:spPr>
            <a:xfrm>
              <a:off x="2923262" y="2134502"/>
              <a:ext cx="1269648" cy="360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b="1" dirty="0">
                  <a:solidFill>
                    <a:schemeClr val="tx1"/>
                  </a:solidFill>
                </a:rPr>
                <a:t>Bin/Lib</a:t>
              </a:r>
              <a:endParaRPr kumimoji="1" lang="ko-KR" altLang="en-US" sz="1200" b="1" dirty="0">
                <a:solidFill>
                  <a:schemeClr val="tx1"/>
                </a:solidFill>
              </a:endParaRPr>
            </a:p>
          </p:txBody>
        </p:sp>
        <p:sp>
          <p:nvSpPr>
            <p:cNvPr id="56" name="직사각형 55">
              <a:extLst>
                <a:ext uri="{FF2B5EF4-FFF2-40B4-BE49-F238E27FC236}">
                  <a16:creationId xmlns:a16="http://schemas.microsoft.com/office/drawing/2014/main" id="{6E53DF3F-3FFF-DA40-87D5-42746708B89E}"/>
                </a:ext>
              </a:extLst>
            </p:cNvPr>
            <p:cNvSpPr/>
            <p:nvPr/>
          </p:nvSpPr>
          <p:spPr>
            <a:xfrm>
              <a:off x="2923262" y="2557600"/>
              <a:ext cx="1269648" cy="360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b="1" dirty="0">
                  <a:solidFill>
                    <a:schemeClr val="tx1"/>
                  </a:solidFill>
                </a:rPr>
                <a:t>Operating System</a:t>
              </a:r>
              <a:endParaRPr kumimoji="1" lang="ko-KR" altLang="en-US" sz="1200" b="1" dirty="0">
                <a:solidFill>
                  <a:schemeClr val="tx1"/>
                </a:solidFill>
              </a:endParaRPr>
            </a:p>
          </p:txBody>
        </p:sp>
        <p:sp>
          <p:nvSpPr>
            <p:cNvPr id="57" name="직사각형 56">
              <a:extLst>
                <a:ext uri="{FF2B5EF4-FFF2-40B4-BE49-F238E27FC236}">
                  <a16:creationId xmlns:a16="http://schemas.microsoft.com/office/drawing/2014/main" id="{EDD2E6C3-308E-DC4E-9A35-681F2CA661D7}"/>
                </a:ext>
              </a:extLst>
            </p:cNvPr>
            <p:cNvSpPr/>
            <p:nvPr/>
          </p:nvSpPr>
          <p:spPr>
            <a:xfrm>
              <a:off x="4361186" y="2551802"/>
              <a:ext cx="1269648" cy="360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b="1" dirty="0">
                  <a:solidFill>
                    <a:schemeClr val="tx1"/>
                  </a:solidFill>
                </a:rPr>
                <a:t>Operating System</a:t>
              </a:r>
              <a:endParaRPr kumimoji="1" lang="ko-KR" altLang="en-US" sz="1200" b="1" dirty="0">
                <a:solidFill>
                  <a:schemeClr val="tx1"/>
                </a:solidFill>
              </a:endParaRPr>
            </a:p>
          </p:txBody>
        </p:sp>
        <p:sp>
          <p:nvSpPr>
            <p:cNvPr id="11" name="TextBox 10">
              <a:extLst>
                <a:ext uri="{FF2B5EF4-FFF2-40B4-BE49-F238E27FC236}">
                  <a16:creationId xmlns:a16="http://schemas.microsoft.com/office/drawing/2014/main" id="{D389A6C0-2F9F-2A4D-B87B-C756BF88C8E7}"/>
                </a:ext>
              </a:extLst>
            </p:cNvPr>
            <p:cNvSpPr txBox="1"/>
            <p:nvPr/>
          </p:nvSpPr>
          <p:spPr>
            <a:xfrm>
              <a:off x="2961609" y="2995970"/>
              <a:ext cx="1192954" cy="261610"/>
            </a:xfrm>
            <a:prstGeom prst="rect">
              <a:avLst/>
            </a:prstGeom>
            <a:noFill/>
          </p:spPr>
          <p:txBody>
            <a:bodyPr wrap="none" rtlCol="0">
              <a:spAutoFit/>
            </a:bodyPr>
            <a:lstStyle/>
            <a:p>
              <a:pPr algn="ctr"/>
              <a:r>
                <a:rPr kumimoji="1" lang="en-US" altLang="ko-KR" sz="1100" dirty="0">
                  <a:latin typeface="+mn-ea"/>
                </a:rPr>
                <a:t>Virtual Machine</a:t>
              </a:r>
              <a:endParaRPr kumimoji="1" lang="ko-KR" altLang="en-US" sz="1100" dirty="0">
                <a:latin typeface="+mn-ea"/>
              </a:endParaRPr>
            </a:p>
          </p:txBody>
        </p:sp>
        <p:sp>
          <p:nvSpPr>
            <p:cNvPr id="75" name="TextBox 74">
              <a:extLst>
                <a:ext uri="{FF2B5EF4-FFF2-40B4-BE49-F238E27FC236}">
                  <a16:creationId xmlns:a16="http://schemas.microsoft.com/office/drawing/2014/main" id="{E21BD03F-019B-1941-9942-FEDE71DFB108}"/>
                </a:ext>
              </a:extLst>
            </p:cNvPr>
            <p:cNvSpPr txBox="1"/>
            <p:nvPr/>
          </p:nvSpPr>
          <p:spPr>
            <a:xfrm>
              <a:off x="4399533" y="2995970"/>
              <a:ext cx="1192954" cy="261610"/>
            </a:xfrm>
            <a:prstGeom prst="rect">
              <a:avLst/>
            </a:prstGeom>
            <a:noFill/>
          </p:spPr>
          <p:txBody>
            <a:bodyPr wrap="none" rtlCol="0">
              <a:spAutoFit/>
            </a:bodyPr>
            <a:lstStyle/>
            <a:p>
              <a:pPr algn="ctr"/>
              <a:r>
                <a:rPr kumimoji="1" lang="en-US" altLang="ko-KR" sz="1100" dirty="0">
                  <a:latin typeface="+mn-ea"/>
                </a:rPr>
                <a:t>Virtual Machine</a:t>
              </a:r>
              <a:endParaRPr kumimoji="1" lang="ko-KR" altLang="en-US" sz="1100" dirty="0">
                <a:latin typeface="+mn-ea"/>
              </a:endParaRPr>
            </a:p>
          </p:txBody>
        </p:sp>
      </p:grpSp>
      <p:grpSp>
        <p:nvGrpSpPr>
          <p:cNvPr id="12" name="그룹 11">
            <a:extLst>
              <a:ext uri="{FF2B5EF4-FFF2-40B4-BE49-F238E27FC236}">
                <a16:creationId xmlns:a16="http://schemas.microsoft.com/office/drawing/2014/main" id="{2C2C431A-BB24-7244-83EC-447FC8D509F4}"/>
              </a:ext>
            </a:extLst>
          </p:cNvPr>
          <p:cNvGrpSpPr/>
          <p:nvPr/>
        </p:nvGrpSpPr>
        <p:grpSpPr>
          <a:xfrm>
            <a:off x="6321152" y="2287245"/>
            <a:ext cx="3287199" cy="2590576"/>
            <a:chOff x="6249144" y="2055961"/>
            <a:chExt cx="3287199" cy="2590576"/>
          </a:xfrm>
        </p:grpSpPr>
        <p:sp>
          <p:nvSpPr>
            <p:cNvPr id="21" name="직사각형 20">
              <a:extLst>
                <a:ext uri="{FF2B5EF4-FFF2-40B4-BE49-F238E27FC236}">
                  <a16:creationId xmlns:a16="http://schemas.microsoft.com/office/drawing/2014/main" id="{53DE9080-F760-A943-A69A-B9DDF615B025}"/>
                </a:ext>
              </a:extLst>
            </p:cNvPr>
            <p:cNvSpPr/>
            <p:nvPr/>
          </p:nvSpPr>
          <p:spPr>
            <a:xfrm>
              <a:off x="6249144" y="4250537"/>
              <a:ext cx="3287197" cy="39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b="1" dirty="0">
                  <a:solidFill>
                    <a:schemeClr val="tx1"/>
                  </a:solidFill>
                </a:rPr>
                <a:t>Hardware</a:t>
              </a:r>
              <a:endParaRPr kumimoji="1" lang="ko-KR" altLang="en-US" sz="1200" b="1" dirty="0">
                <a:solidFill>
                  <a:schemeClr val="tx1"/>
                </a:solidFill>
              </a:endParaRPr>
            </a:p>
          </p:txBody>
        </p:sp>
        <p:sp>
          <p:nvSpPr>
            <p:cNvPr id="24" name="직사각형 23">
              <a:extLst>
                <a:ext uri="{FF2B5EF4-FFF2-40B4-BE49-F238E27FC236}">
                  <a16:creationId xmlns:a16="http://schemas.microsoft.com/office/drawing/2014/main" id="{09BE638D-3264-D242-BDC7-F78B57CAD49E}"/>
                </a:ext>
              </a:extLst>
            </p:cNvPr>
            <p:cNvSpPr/>
            <p:nvPr/>
          </p:nvSpPr>
          <p:spPr>
            <a:xfrm>
              <a:off x="6253219" y="3788087"/>
              <a:ext cx="3283123" cy="39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b="1" dirty="0">
                  <a:solidFill>
                    <a:schemeClr val="tx1"/>
                  </a:solidFill>
                </a:rPr>
                <a:t>Operating System</a:t>
              </a:r>
              <a:endParaRPr kumimoji="1" lang="ko-KR" altLang="en-US" sz="1200" b="1" dirty="0">
                <a:solidFill>
                  <a:schemeClr val="tx1"/>
                </a:solidFill>
              </a:endParaRPr>
            </a:p>
          </p:txBody>
        </p:sp>
        <p:sp>
          <p:nvSpPr>
            <p:cNvPr id="25" name="직사각형 24">
              <a:extLst>
                <a:ext uri="{FF2B5EF4-FFF2-40B4-BE49-F238E27FC236}">
                  <a16:creationId xmlns:a16="http://schemas.microsoft.com/office/drawing/2014/main" id="{4FB4A467-5FD6-2546-A113-6D21A1A3657F}"/>
                </a:ext>
              </a:extLst>
            </p:cNvPr>
            <p:cNvSpPr/>
            <p:nvPr/>
          </p:nvSpPr>
          <p:spPr>
            <a:xfrm>
              <a:off x="6249145" y="3323077"/>
              <a:ext cx="3287198" cy="396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b="1" dirty="0">
                  <a:solidFill>
                    <a:schemeClr val="tx1"/>
                  </a:solidFill>
                </a:rPr>
                <a:t>Docker(Container Runtime)</a:t>
              </a:r>
              <a:endParaRPr kumimoji="1" lang="ko-KR" altLang="en-US" sz="1200" b="1" dirty="0">
                <a:solidFill>
                  <a:schemeClr val="tx1"/>
                </a:solidFill>
              </a:endParaRPr>
            </a:p>
          </p:txBody>
        </p:sp>
        <p:sp>
          <p:nvSpPr>
            <p:cNvPr id="31" name="직사각형 30">
              <a:extLst>
                <a:ext uri="{FF2B5EF4-FFF2-40B4-BE49-F238E27FC236}">
                  <a16:creationId xmlns:a16="http://schemas.microsoft.com/office/drawing/2014/main" id="{357080A3-748C-A54E-BC39-766CAEE89C0D}"/>
                </a:ext>
              </a:extLst>
            </p:cNvPr>
            <p:cNvSpPr/>
            <p:nvPr/>
          </p:nvSpPr>
          <p:spPr>
            <a:xfrm>
              <a:off x="6249145" y="2060808"/>
              <a:ext cx="1058221" cy="119325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200" b="1" dirty="0">
                <a:solidFill>
                  <a:schemeClr val="tx1"/>
                </a:solidFill>
              </a:endParaRPr>
            </a:p>
          </p:txBody>
        </p:sp>
        <p:sp>
          <p:nvSpPr>
            <p:cNvPr id="37" name="직사각형 36">
              <a:extLst>
                <a:ext uri="{FF2B5EF4-FFF2-40B4-BE49-F238E27FC236}">
                  <a16:creationId xmlns:a16="http://schemas.microsoft.com/office/drawing/2014/main" id="{CC77EA27-80BB-2B4B-97D8-3901DA60E667}"/>
                </a:ext>
              </a:extLst>
            </p:cNvPr>
            <p:cNvSpPr/>
            <p:nvPr/>
          </p:nvSpPr>
          <p:spPr>
            <a:xfrm>
              <a:off x="6307357" y="2124591"/>
              <a:ext cx="932221" cy="360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b="1" dirty="0">
                  <a:solidFill>
                    <a:schemeClr val="tx1"/>
                  </a:solidFill>
                </a:rPr>
                <a:t>App</a:t>
              </a:r>
              <a:endParaRPr kumimoji="1" lang="ko-KR" altLang="en-US" sz="1200" b="1" dirty="0">
                <a:solidFill>
                  <a:schemeClr val="tx1"/>
                </a:solidFill>
              </a:endParaRPr>
            </a:p>
          </p:txBody>
        </p:sp>
        <p:sp>
          <p:nvSpPr>
            <p:cNvPr id="58" name="직사각형 57">
              <a:extLst>
                <a:ext uri="{FF2B5EF4-FFF2-40B4-BE49-F238E27FC236}">
                  <a16:creationId xmlns:a16="http://schemas.microsoft.com/office/drawing/2014/main" id="{118BA763-E609-EF4E-8B6A-4CF3300FEC4C}"/>
                </a:ext>
              </a:extLst>
            </p:cNvPr>
            <p:cNvSpPr/>
            <p:nvPr/>
          </p:nvSpPr>
          <p:spPr>
            <a:xfrm>
              <a:off x="6305467" y="2558285"/>
              <a:ext cx="936000" cy="360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b="1" dirty="0">
                  <a:solidFill>
                    <a:schemeClr val="tx1"/>
                  </a:solidFill>
                </a:rPr>
                <a:t>Bin/Lib</a:t>
              </a:r>
              <a:endParaRPr kumimoji="1" lang="ko-KR" altLang="en-US" sz="1200" b="1" dirty="0">
                <a:solidFill>
                  <a:schemeClr val="tx1"/>
                </a:solidFill>
              </a:endParaRPr>
            </a:p>
          </p:txBody>
        </p:sp>
        <p:sp>
          <p:nvSpPr>
            <p:cNvPr id="68" name="직사각형 67">
              <a:extLst>
                <a:ext uri="{FF2B5EF4-FFF2-40B4-BE49-F238E27FC236}">
                  <a16:creationId xmlns:a16="http://schemas.microsoft.com/office/drawing/2014/main" id="{FE2E3D37-B73B-3344-9AEB-4C319925661D}"/>
                </a:ext>
              </a:extLst>
            </p:cNvPr>
            <p:cNvSpPr/>
            <p:nvPr/>
          </p:nvSpPr>
          <p:spPr>
            <a:xfrm>
              <a:off x="7363688" y="2055961"/>
              <a:ext cx="1058221" cy="119325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200" b="1" dirty="0">
                <a:solidFill>
                  <a:schemeClr val="tx1"/>
                </a:solidFill>
              </a:endParaRPr>
            </a:p>
          </p:txBody>
        </p:sp>
        <p:sp>
          <p:nvSpPr>
            <p:cNvPr id="69" name="직사각형 68">
              <a:extLst>
                <a:ext uri="{FF2B5EF4-FFF2-40B4-BE49-F238E27FC236}">
                  <a16:creationId xmlns:a16="http://schemas.microsoft.com/office/drawing/2014/main" id="{B0C5ED89-B29A-A749-90E4-7E4458FE7367}"/>
                </a:ext>
              </a:extLst>
            </p:cNvPr>
            <p:cNvSpPr/>
            <p:nvPr/>
          </p:nvSpPr>
          <p:spPr>
            <a:xfrm>
              <a:off x="7421900" y="2119744"/>
              <a:ext cx="932221" cy="360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b="1" dirty="0">
                  <a:solidFill>
                    <a:schemeClr val="tx1"/>
                  </a:solidFill>
                </a:rPr>
                <a:t>App</a:t>
              </a:r>
              <a:endParaRPr kumimoji="1" lang="ko-KR" altLang="en-US" sz="1200" b="1" dirty="0">
                <a:solidFill>
                  <a:schemeClr val="tx1"/>
                </a:solidFill>
              </a:endParaRPr>
            </a:p>
          </p:txBody>
        </p:sp>
        <p:sp>
          <p:nvSpPr>
            <p:cNvPr id="70" name="직사각형 69">
              <a:extLst>
                <a:ext uri="{FF2B5EF4-FFF2-40B4-BE49-F238E27FC236}">
                  <a16:creationId xmlns:a16="http://schemas.microsoft.com/office/drawing/2014/main" id="{DE25632B-E885-6A44-B532-5AB48CB02408}"/>
                </a:ext>
              </a:extLst>
            </p:cNvPr>
            <p:cNvSpPr/>
            <p:nvPr/>
          </p:nvSpPr>
          <p:spPr>
            <a:xfrm>
              <a:off x="7420010" y="2553438"/>
              <a:ext cx="936000" cy="360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b="1" dirty="0">
                  <a:solidFill>
                    <a:schemeClr val="tx1"/>
                  </a:solidFill>
                </a:rPr>
                <a:t>Bin/Lib</a:t>
              </a:r>
              <a:endParaRPr kumimoji="1" lang="ko-KR" altLang="en-US" sz="1200" b="1" dirty="0">
                <a:solidFill>
                  <a:schemeClr val="tx1"/>
                </a:solidFill>
              </a:endParaRPr>
            </a:p>
          </p:txBody>
        </p:sp>
        <p:sp>
          <p:nvSpPr>
            <p:cNvPr id="71" name="직사각형 70">
              <a:extLst>
                <a:ext uri="{FF2B5EF4-FFF2-40B4-BE49-F238E27FC236}">
                  <a16:creationId xmlns:a16="http://schemas.microsoft.com/office/drawing/2014/main" id="{37DAC9BD-7C0D-9E4E-BDAC-12D8EFFA3E55}"/>
                </a:ext>
              </a:extLst>
            </p:cNvPr>
            <p:cNvSpPr/>
            <p:nvPr/>
          </p:nvSpPr>
          <p:spPr>
            <a:xfrm>
              <a:off x="8472122" y="2055961"/>
              <a:ext cx="1058221" cy="119325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200" b="1" dirty="0">
                <a:solidFill>
                  <a:schemeClr val="tx1"/>
                </a:solidFill>
              </a:endParaRPr>
            </a:p>
          </p:txBody>
        </p:sp>
        <p:sp>
          <p:nvSpPr>
            <p:cNvPr id="72" name="직사각형 71">
              <a:extLst>
                <a:ext uri="{FF2B5EF4-FFF2-40B4-BE49-F238E27FC236}">
                  <a16:creationId xmlns:a16="http://schemas.microsoft.com/office/drawing/2014/main" id="{F8D09F60-DCCE-0846-8BD2-5DFEA217ABC8}"/>
                </a:ext>
              </a:extLst>
            </p:cNvPr>
            <p:cNvSpPr/>
            <p:nvPr/>
          </p:nvSpPr>
          <p:spPr>
            <a:xfrm>
              <a:off x="8530334" y="2119744"/>
              <a:ext cx="932221" cy="360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b="1" dirty="0">
                  <a:solidFill>
                    <a:schemeClr val="tx1"/>
                  </a:solidFill>
                </a:rPr>
                <a:t>App</a:t>
              </a:r>
              <a:endParaRPr kumimoji="1" lang="ko-KR" altLang="en-US" sz="1200" b="1" dirty="0">
                <a:solidFill>
                  <a:schemeClr val="tx1"/>
                </a:solidFill>
              </a:endParaRPr>
            </a:p>
          </p:txBody>
        </p:sp>
        <p:sp>
          <p:nvSpPr>
            <p:cNvPr id="73" name="직사각형 72">
              <a:extLst>
                <a:ext uri="{FF2B5EF4-FFF2-40B4-BE49-F238E27FC236}">
                  <a16:creationId xmlns:a16="http://schemas.microsoft.com/office/drawing/2014/main" id="{B8D208EF-E609-154F-B1AB-2BDC8717CB5C}"/>
                </a:ext>
              </a:extLst>
            </p:cNvPr>
            <p:cNvSpPr/>
            <p:nvPr/>
          </p:nvSpPr>
          <p:spPr>
            <a:xfrm>
              <a:off x="8528444" y="2553438"/>
              <a:ext cx="936000" cy="360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b="1" dirty="0">
                  <a:solidFill>
                    <a:schemeClr val="tx1"/>
                  </a:solidFill>
                </a:rPr>
                <a:t>Bin/Lib</a:t>
              </a:r>
              <a:endParaRPr kumimoji="1" lang="ko-KR" altLang="en-US" sz="1200" b="1" dirty="0">
                <a:solidFill>
                  <a:schemeClr val="tx1"/>
                </a:solidFill>
              </a:endParaRPr>
            </a:p>
          </p:txBody>
        </p:sp>
        <p:sp>
          <p:nvSpPr>
            <p:cNvPr id="76" name="TextBox 75">
              <a:extLst>
                <a:ext uri="{FF2B5EF4-FFF2-40B4-BE49-F238E27FC236}">
                  <a16:creationId xmlns:a16="http://schemas.microsoft.com/office/drawing/2014/main" id="{A1C7FC5A-087F-7A47-BA6C-CE635D434A0B}"/>
                </a:ext>
              </a:extLst>
            </p:cNvPr>
            <p:cNvSpPr txBox="1"/>
            <p:nvPr/>
          </p:nvSpPr>
          <p:spPr>
            <a:xfrm>
              <a:off x="6370952" y="3001823"/>
              <a:ext cx="805029" cy="261610"/>
            </a:xfrm>
            <a:prstGeom prst="rect">
              <a:avLst/>
            </a:prstGeom>
            <a:noFill/>
          </p:spPr>
          <p:txBody>
            <a:bodyPr wrap="none" rtlCol="0">
              <a:spAutoFit/>
            </a:bodyPr>
            <a:lstStyle/>
            <a:p>
              <a:pPr algn="ctr"/>
              <a:r>
                <a:rPr kumimoji="1" lang="en-US" altLang="ko-KR" sz="1100" dirty="0">
                  <a:latin typeface="+mn-ea"/>
                </a:rPr>
                <a:t>Container</a:t>
              </a:r>
              <a:endParaRPr kumimoji="1" lang="ko-KR" altLang="en-US" sz="1100" dirty="0">
                <a:latin typeface="+mn-ea"/>
              </a:endParaRPr>
            </a:p>
          </p:txBody>
        </p:sp>
        <p:sp>
          <p:nvSpPr>
            <p:cNvPr id="77" name="TextBox 76">
              <a:extLst>
                <a:ext uri="{FF2B5EF4-FFF2-40B4-BE49-F238E27FC236}">
                  <a16:creationId xmlns:a16="http://schemas.microsoft.com/office/drawing/2014/main" id="{9CC7DA71-D52B-3E4E-AEBF-3347C33A6FDE}"/>
                </a:ext>
              </a:extLst>
            </p:cNvPr>
            <p:cNvSpPr txBox="1"/>
            <p:nvPr/>
          </p:nvSpPr>
          <p:spPr>
            <a:xfrm>
              <a:off x="7491973" y="2995017"/>
              <a:ext cx="805029" cy="261610"/>
            </a:xfrm>
            <a:prstGeom prst="rect">
              <a:avLst/>
            </a:prstGeom>
            <a:noFill/>
          </p:spPr>
          <p:txBody>
            <a:bodyPr wrap="none" rtlCol="0">
              <a:spAutoFit/>
            </a:bodyPr>
            <a:lstStyle/>
            <a:p>
              <a:pPr algn="ctr"/>
              <a:r>
                <a:rPr kumimoji="1" lang="en-US" altLang="ko-KR" sz="1100" dirty="0">
                  <a:latin typeface="+mn-ea"/>
                </a:rPr>
                <a:t>Container</a:t>
              </a:r>
              <a:endParaRPr kumimoji="1" lang="ko-KR" altLang="en-US" sz="1100" dirty="0">
                <a:latin typeface="+mn-ea"/>
              </a:endParaRPr>
            </a:p>
          </p:txBody>
        </p:sp>
        <p:sp>
          <p:nvSpPr>
            <p:cNvPr id="78" name="TextBox 77">
              <a:extLst>
                <a:ext uri="{FF2B5EF4-FFF2-40B4-BE49-F238E27FC236}">
                  <a16:creationId xmlns:a16="http://schemas.microsoft.com/office/drawing/2014/main" id="{C60FCDA6-F3C3-7540-987C-3A7FA9865C2C}"/>
                </a:ext>
              </a:extLst>
            </p:cNvPr>
            <p:cNvSpPr txBox="1"/>
            <p:nvPr/>
          </p:nvSpPr>
          <p:spPr>
            <a:xfrm>
              <a:off x="8588044" y="2987610"/>
              <a:ext cx="805029" cy="261610"/>
            </a:xfrm>
            <a:prstGeom prst="rect">
              <a:avLst/>
            </a:prstGeom>
            <a:noFill/>
          </p:spPr>
          <p:txBody>
            <a:bodyPr wrap="none" rtlCol="0">
              <a:spAutoFit/>
            </a:bodyPr>
            <a:lstStyle/>
            <a:p>
              <a:pPr algn="ctr"/>
              <a:r>
                <a:rPr kumimoji="1" lang="en-US" altLang="ko-KR" sz="1100" dirty="0">
                  <a:latin typeface="+mn-ea"/>
                </a:rPr>
                <a:t>Container</a:t>
              </a:r>
              <a:endParaRPr kumimoji="1" lang="ko-KR" altLang="en-US" sz="1100" dirty="0">
                <a:latin typeface="+mn-ea"/>
              </a:endParaRPr>
            </a:p>
          </p:txBody>
        </p:sp>
      </p:grpSp>
      <p:sp>
        <p:nvSpPr>
          <p:cNvPr id="79" name="오른쪽 화살표[R] 78">
            <a:extLst>
              <a:ext uri="{FF2B5EF4-FFF2-40B4-BE49-F238E27FC236}">
                <a16:creationId xmlns:a16="http://schemas.microsoft.com/office/drawing/2014/main" id="{029F299F-514D-FA4E-A6CA-39B94D253742}"/>
              </a:ext>
            </a:extLst>
          </p:cNvPr>
          <p:cNvSpPr/>
          <p:nvPr/>
        </p:nvSpPr>
        <p:spPr>
          <a:xfrm>
            <a:off x="2291658" y="3644071"/>
            <a:ext cx="504056" cy="3960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endParaRPr>
          </a:p>
        </p:txBody>
      </p:sp>
      <p:sp>
        <p:nvSpPr>
          <p:cNvPr id="82" name="오른쪽 화살표[R] 81">
            <a:extLst>
              <a:ext uri="{FF2B5EF4-FFF2-40B4-BE49-F238E27FC236}">
                <a16:creationId xmlns:a16="http://schemas.microsoft.com/office/drawing/2014/main" id="{E2BDB32E-6710-FA4E-8636-0BFD2D0FD0AA}"/>
              </a:ext>
            </a:extLst>
          </p:cNvPr>
          <p:cNvSpPr/>
          <p:nvPr/>
        </p:nvSpPr>
        <p:spPr>
          <a:xfrm>
            <a:off x="5738999" y="3644071"/>
            <a:ext cx="504056" cy="3960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endParaRPr>
          </a:p>
        </p:txBody>
      </p:sp>
      <p:sp>
        <p:nvSpPr>
          <p:cNvPr id="83" name="TextBox 82">
            <a:extLst>
              <a:ext uri="{FF2B5EF4-FFF2-40B4-BE49-F238E27FC236}">
                <a16:creationId xmlns:a16="http://schemas.microsoft.com/office/drawing/2014/main" id="{973D2481-4BCF-234E-9ADE-D0666DE65B79}"/>
              </a:ext>
            </a:extLst>
          </p:cNvPr>
          <p:cNvSpPr txBox="1"/>
          <p:nvPr/>
        </p:nvSpPr>
        <p:spPr>
          <a:xfrm>
            <a:off x="625466" y="4926532"/>
            <a:ext cx="1233031" cy="307777"/>
          </a:xfrm>
          <a:prstGeom prst="rect">
            <a:avLst/>
          </a:prstGeom>
          <a:noFill/>
        </p:spPr>
        <p:txBody>
          <a:bodyPr wrap="none" rtlCol="0">
            <a:spAutoFit/>
          </a:bodyPr>
          <a:lstStyle/>
          <a:p>
            <a:pPr algn="ctr"/>
            <a:r>
              <a:rPr kumimoji="1" lang="en-US" altLang="ko-KR" sz="1400" b="1" dirty="0">
                <a:latin typeface="+mn-ea"/>
              </a:rPr>
              <a:t>Legacy Infra</a:t>
            </a:r>
            <a:endParaRPr kumimoji="1" lang="ko-KR" altLang="en-US" sz="1400" b="1" dirty="0">
              <a:latin typeface="+mn-ea"/>
            </a:endParaRPr>
          </a:p>
        </p:txBody>
      </p:sp>
      <p:sp>
        <p:nvSpPr>
          <p:cNvPr id="84" name="TextBox 83">
            <a:extLst>
              <a:ext uri="{FF2B5EF4-FFF2-40B4-BE49-F238E27FC236}">
                <a16:creationId xmlns:a16="http://schemas.microsoft.com/office/drawing/2014/main" id="{4779853D-DECC-1440-85C2-98865A97389F}"/>
              </a:ext>
            </a:extLst>
          </p:cNvPr>
          <p:cNvSpPr txBox="1"/>
          <p:nvPr/>
        </p:nvSpPr>
        <p:spPr>
          <a:xfrm>
            <a:off x="3493959" y="4926533"/>
            <a:ext cx="1544718" cy="307777"/>
          </a:xfrm>
          <a:prstGeom prst="rect">
            <a:avLst/>
          </a:prstGeom>
          <a:noFill/>
        </p:spPr>
        <p:txBody>
          <a:bodyPr wrap="none" rtlCol="0">
            <a:spAutoFit/>
          </a:bodyPr>
          <a:lstStyle/>
          <a:p>
            <a:pPr algn="ctr"/>
            <a:r>
              <a:rPr kumimoji="1" lang="en-US" altLang="ko-KR" sz="1400" b="1" dirty="0">
                <a:latin typeface="+mn-ea"/>
              </a:rPr>
              <a:t>Virtual Machine</a:t>
            </a:r>
            <a:endParaRPr kumimoji="1" lang="ko-KR" altLang="en-US" sz="1400" b="1" dirty="0">
              <a:latin typeface="+mn-ea"/>
            </a:endParaRPr>
          </a:p>
        </p:txBody>
      </p:sp>
      <p:sp>
        <p:nvSpPr>
          <p:cNvPr id="85" name="TextBox 84">
            <a:extLst>
              <a:ext uri="{FF2B5EF4-FFF2-40B4-BE49-F238E27FC236}">
                <a16:creationId xmlns:a16="http://schemas.microsoft.com/office/drawing/2014/main" id="{1B966BA3-2A30-AA46-81D2-DEAEBA077964}"/>
              </a:ext>
            </a:extLst>
          </p:cNvPr>
          <p:cNvSpPr txBox="1"/>
          <p:nvPr/>
        </p:nvSpPr>
        <p:spPr>
          <a:xfrm>
            <a:off x="7458986" y="4926534"/>
            <a:ext cx="1015022" cy="307777"/>
          </a:xfrm>
          <a:prstGeom prst="rect">
            <a:avLst/>
          </a:prstGeom>
          <a:noFill/>
        </p:spPr>
        <p:txBody>
          <a:bodyPr wrap="none" rtlCol="0">
            <a:spAutoFit/>
          </a:bodyPr>
          <a:lstStyle/>
          <a:p>
            <a:pPr algn="ctr"/>
            <a:r>
              <a:rPr kumimoji="1" lang="en-US" altLang="ko-KR" sz="1400" b="1" dirty="0">
                <a:latin typeface="+mn-ea"/>
              </a:rPr>
              <a:t>Container</a:t>
            </a:r>
            <a:endParaRPr kumimoji="1" lang="ko-KR" altLang="en-US" sz="1400" b="1" dirty="0">
              <a:latin typeface="+mn-ea"/>
            </a:endParaRPr>
          </a:p>
        </p:txBody>
      </p:sp>
      <p:sp>
        <p:nvSpPr>
          <p:cNvPr id="2" name="Title 1">
            <a:extLst>
              <a:ext uri="{FF2B5EF4-FFF2-40B4-BE49-F238E27FC236}">
                <a16:creationId xmlns:a16="http://schemas.microsoft.com/office/drawing/2014/main" id="{C5C426D5-4F0A-4143-ABA2-9173D56719BD}"/>
              </a:ext>
            </a:extLst>
          </p:cNvPr>
          <p:cNvSpPr>
            <a:spLocks noGrp="1"/>
          </p:cNvSpPr>
          <p:nvPr>
            <p:ph type="title"/>
          </p:nvPr>
        </p:nvSpPr>
        <p:spPr/>
        <p:txBody>
          <a:bodyPr/>
          <a:lstStyle/>
          <a:p>
            <a:r>
              <a:rPr lang="en-KR" dirty="0"/>
              <a:t>Legacy Infra vs VM vs Container</a:t>
            </a:r>
          </a:p>
        </p:txBody>
      </p:sp>
    </p:spTree>
    <p:extLst>
      <p:ext uri="{BB962C8B-B14F-4D97-AF65-F5344CB8AC3E}">
        <p14:creationId xmlns:p14="http://schemas.microsoft.com/office/powerpoint/2010/main" val="9931030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2880" y="2116977"/>
            <a:ext cx="5673408" cy="3760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115055" y="1484784"/>
            <a:ext cx="9001000" cy="4927503"/>
          </a:xfrm>
          <a:prstGeom prst="rect">
            <a:avLst/>
          </a:prstGeom>
          <a:noFill/>
        </p:spPr>
        <p:txBody>
          <a:bodyPr wrap="square" lIns="0" rtlCol="0">
            <a:spAutoFit/>
          </a:bodyPr>
          <a:lstStyle/>
          <a:p>
            <a:pPr marL="0" lvl="1" fontAlgn="base">
              <a:lnSpc>
                <a:spcPct val="120000"/>
              </a:lnSpc>
              <a:spcBef>
                <a:spcPts val="1200"/>
              </a:spcBef>
              <a:spcAft>
                <a:spcPts val="300"/>
              </a:spcAft>
            </a:pPr>
            <a:r>
              <a:rPr lang="en-US" altLang="ko-KR" sz="1600" b="1" dirty="0">
                <a:solidFill>
                  <a:srgbClr val="0070C0"/>
                </a:solidFill>
                <a:latin typeface="+mn-ea"/>
              </a:rPr>
              <a:t>     Why do we needs a Multi-Cloud?</a:t>
            </a:r>
            <a:r>
              <a:rPr lang="ko-KR" altLang="en-US" sz="1600" b="1" dirty="0">
                <a:solidFill>
                  <a:srgbClr val="0070C0"/>
                </a:solidFill>
                <a:latin typeface="+mn-ea"/>
              </a:rPr>
              <a:t> </a:t>
            </a:r>
            <a:endParaRPr lang="en-US" altLang="ko-KR" sz="1600" b="1" dirty="0">
              <a:solidFill>
                <a:srgbClr val="0070C0"/>
              </a:solidFill>
              <a:latin typeface="+mn-ea"/>
            </a:endParaRPr>
          </a:p>
          <a:p>
            <a:pPr marL="0" lvl="1" fontAlgn="base" latinLnBrk="0">
              <a:lnSpc>
                <a:spcPct val="120000"/>
              </a:lnSpc>
              <a:spcBef>
                <a:spcPts val="1200"/>
              </a:spcBef>
              <a:spcAft>
                <a:spcPts val="300"/>
              </a:spcAft>
            </a:pPr>
            <a:r>
              <a:rPr lang="en-US" altLang="ko-KR" sz="1500" b="1" dirty="0">
                <a:solidFill>
                  <a:prstClr val="black"/>
                </a:solidFill>
                <a:latin typeface="+mn-ea"/>
                <a:cs typeface="Times New Roman" pitchFamily="18" charset="0"/>
              </a:rPr>
              <a:t>    - Capacity overflow </a:t>
            </a:r>
            <a:br>
              <a:rPr lang="en-US" altLang="ko-KR" sz="1500" b="1" dirty="0">
                <a:solidFill>
                  <a:prstClr val="black"/>
                </a:solidFill>
                <a:latin typeface="+mn-ea"/>
                <a:cs typeface="Times New Roman" pitchFamily="18" charset="0"/>
              </a:rPr>
            </a:br>
            <a:r>
              <a:rPr lang="en-US" altLang="ko-KR" sz="1500" dirty="0">
                <a:solidFill>
                  <a:prstClr val="black"/>
                </a:solidFill>
                <a:latin typeface="+mn-ea"/>
                <a:cs typeface="Times New Roman" pitchFamily="18" charset="0"/>
              </a:rPr>
              <a:t>      : Overflow from on-premise clusters</a:t>
            </a:r>
            <a:br>
              <a:rPr lang="en-US" altLang="ko-KR" sz="1500" dirty="0">
                <a:solidFill>
                  <a:prstClr val="black"/>
                </a:solidFill>
                <a:latin typeface="+mn-ea"/>
                <a:cs typeface="Times New Roman" pitchFamily="18" charset="0"/>
              </a:rPr>
            </a:br>
            <a:r>
              <a:rPr lang="en-US" altLang="ko-KR" sz="1500" dirty="0">
                <a:solidFill>
                  <a:prstClr val="black"/>
                </a:solidFill>
                <a:latin typeface="+mn-ea"/>
                <a:cs typeface="Times New Roman" pitchFamily="18" charset="0"/>
              </a:rPr>
              <a:t>        to public when run out of </a:t>
            </a:r>
            <a:br>
              <a:rPr lang="en-US" altLang="ko-KR" sz="1500" dirty="0">
                <a:solidFill>
                  <a:prstClr val="black"/>
                </a:solidFill>
                <a:latin typeface="+mn-ea"/>
                <a:cs typeface="Times New Roman" pitchFamily="18" charset="0"/>
              </a:rPr>
            </a:br>
            <a:r>
              <a:rPr lang="en-US" altLang="ko-KR" sz="1500" dirty="0">
                <a:solidFill>
                  <a:prstClr val="black"/>
                </a:solidFill>
                <a:latin typeface="+mn-ea"/>
                <a:cs typeface="Times New Roman" pitchFamily="18" charset="0"/>
              </a:rPr>
              <a:t>        on-premise capacity</a:t>
            </a:r>
            <a:br>
              <a:rPr lang="en-US" altLang="ko-KR" sz="1500" b="1" dirty="0">
                <a:solidFill>
                  <a:prstClr val="black"/>
                </a:solidFill>
                <a:latin typeface="+mn-ea"/>
                <a:cs typeface="Times New Roman" pitchFamily="18" charset="0"/>
              </a:rPr>
            </a:br>
            <a:r>
              <a:rPr lang="en-US" altLang="ko-KR" sz="1500" b="1" dirty="0">
                <a:solidFill>
                  <a:prstClr val="black"/>
                </a:solidFill>
                <a:latin typeface="+mn-ea"/>
                <a:cs typeface="Times New Roman" pitchFamily="18" charset="0"/>
              </a:rPr>
              <a:t>    </a:t>
            </a:r>
            <a:br>
              <a:rPr lang="en-US" altLang="ko-KR" sz="1500" b="1" dirty="0">
                <a:solidFill>
                  <a:prstClr val="black"/>
                </a:solidFill>
                <a:latin typeface="+mn-ea"/>
                <a:cs typeface="Times New Roman" pitchFamily="18" charset="0"/>
              </a:rPr>
            </a:br>
            <a:r>
              <a:rPr lang="en-US" altLang="ko-KR" sz="1500" b="1" dirty="0">
                <a:solidFill>
                  <a:prstClr val="black"/>
                </a:solidFill>
                <a:latin typeface="+mn-ea"/>
                <a:cs typeface="Times New Roman" pitchFamily="18" charset="0"/>
              </a:rPr>
              <a:t>    - Sensitive workload</a:t>
            </a:r>
            <a:br>
              <a:rPr lang="en-US" altLang="ko-KR" sz="1500" b="1" dirty="0">
                <a:solidFill>
                  <a:prstClr val="black"/>
                </a:solidFill>
                <a:latin typeface="+mn-ea"/>
                <a:cs typeface="Times New Roman" pitchFamily="18" charset="0"/>
              </a:rPr>
            </a:br>
            <a:r>
              <a:rPr lang="en-US" altLang="ko-KR" sz="1500" dirty="0">
                <a:solidFill>
                  <a:prstClr val="black"/>
                </a:solidFill>
                <a:latin typeface="+mn-ea"/>
                <a:cs typeface="Times New Roman" pitchFamily="18" charset="0"/>
              </a:rPr>
              <a:t>      : privacy-sensitive workload </a:t>
            </a:r>
            <a:br>
              <a:rPr lang="en-US" altLang="ko-KR" sz="1500" dirty="0">
                <a:solidFill>
                  <a:prstClr val="black"/>
                </a:solidFill>
                <a:latin typeface="+mn-ea"/>
                <a:cs typeface="Times New Roman" pitchFamily="18" charset="0"/>
              </a:rPr>
            </a:br>
            <a:r>
              <a:rPr lang="en-US" altLang="ko-KR" sz="1500" dirty="0">
                <a:solidFill>
                  <a:prstClr val="black"/>
                </a:solidFill>
                <a:latin typeface="+mn-ea"/>
                <a:cs typeface="Times New Roman" pitchFamily="18" charset="0"/>
              </a:rPr>
              <a:t>        to run on-premise clusters</a:t>
            </a:r>
            <a:endParaRPr lang="en-US" altLang="ko-KR" sz="1600" dirty="0">
              <a:latin typeface="+mn-ea"/>
            </a:endParaRPr>
          </a:p>
          <a:p>
            <a:pPr marL="0" lvl="1" fontAlgn="base" latinLnBrk="0">
              <a:lnSpc>
                <a:spcPct val="120000"/>
              </a:lnSpc>
              <a:spcBef>
                <a:spcPts val="1200"/>
              </a:spcBef>
              <a:spcAft>
                <a:spcPts val="300"/>
              </a:spcAft>
            </a:pPr>
            <a:r>
              <a:rPr lang="en-US" altLang="ko-KR" sz="1500" b="1" dirty="0">
                <a:solidFill>
                  <a:prstClr val="black"/>
                </a:solidFill>
                <a:latin typeface="+mn-ea"/>
                <a:cs typeface="Times New Roman" pitchFamily="18" charset="0"/>
              </a:rPr>
              <a:t>    - </a:t>
            </a:r>
            <a:r>
              <a:rPr lang="en-US" altLang="ko-KR" sz="1500" b="1" u="sng" dirty="0">
                <a:solidFill>
                  <a:srgbClr val="0070C0"/>
                </a:solidFill>
                <a:latin typeface="+mn-ea"/>
                <a:cs typeface="Times New Roman" pitchFamily="18" charset="0"/>
              </a:rPr>
              <a:t>Vendor lock-in avoidance </a:t>
            </a:r>
            <a:br>
              <a:rPr lang="en-US" altLang="ko-KR" sz="1500" b="1" dirty="0">
                <a:solidFill>
                  <a:prstClr val="black"/>
                </a:solidFill>
                <a:latin typeface="+mn-ea"/>
                <a:cs typeface="Times New Roman" pitchFamily="18" charset="0"/>
              </a:rPr>
            </a:br>
            <a:r>
              <a:rPr lang="en-US" altLang="ko-KR" sz="1500" dirty="0">
                <a:solidFill>
                  <a:prstClr val="black"/>
                </a:solidFill>
                <a:latin typeface="+mn-ea"/>
                <a:cs typeface="Times New Roman" pitchFamily="18" charset="0"/>
              </a:rPr>
              <a:t>      : workloads to run across </a:t>
            </a:r>
            <a:br>
              <a:rPr lang="en-US" altLang="ko-KR" sz="1500" dirty="0">
                <a:solidFill>
                  <a:prstClr val="black"/>
                </a:solidFill>
                <a:latin typeface="+mn-ea"/>
                <a:cs typeface="Times New Roman" pitchFamily="18" charset="0"/>
              </a:rPr>
            </a:br>
            <a:r>
              <a:rPr lang="en-US" altLang="ko-KR" sz="1500" dirty="0">
                <a:solidFill>
                  <a:prstClr val="black"/>
                </a:solidFill>
                <a:latin typeface="+mn-ea"/>
                <a:cs typeface="Times New Roman" pitchFamily="18" charset="0"/>
              </a:rPr>
              <a:t>        multiple cloud providers</a:t>
            </a:r>
            <a:br>
              <a:rPr lang="en-US" altLang="ko-KR" sz="1500" b="1" dirty="0">
                <a:solidFill>
                  <a:prstClr val="black"/>
                </a:solidFill>
                <a:latin typeface="+mn-ea"/>
                <a:cs typeface="Times New Roman" pitchFamily="18" charset="0"/>
              </a:rPr>
            </a:br>
            <a:r>
              <a:rPr lang="en-US" altLang="ko-KR" sz="1500" b="1" dirty="0">
                <a:solidFill>
                  <a:prstClr val="black"/>
                </a:solidFill>
                <a:latin typeface="+mn-ea"/>
                <a:cs typeface="Times New Roman" pitchFamily="18" charset="0"/>
              </a:rPr>
              <a:t>    </a:t>
            </a:r>
            <a:br>
              <a:rPr lang="en-US" altLang="ko-KR" sz="1500" b="1" dirty="0">
                <a:solidFill>
                  <a:prstClr val="black"/>
                </a:solidFill>
                <a:latin typeface="+mn-ea"/>
                <a:cs typeface="Times New Roman" pitchFamily="18" charset="0"/>
              </a:rPr>
            </a:br>
            <a:r>
              <a:rPr lang="en-US" altLang="ko-KR" sz="1500" b="1" dirty="0">
                <a:solidFill>
                  <a:prstClr val="black"/>
                </a:solidFill>
                <a:latin typeface="+mn-ea"/>
                <a:cs typeface="Times New Roman" pitchFamily="18" charset="0"/>
              </a:rPr>
              <a:t>    - High availability</a:t>
            </a:r>
            <a:br>
              <a:rPr lang="en-US" altLang="ko-KR" sz="1500" b="1" dirty="0">
                <a:solidFill>
                  <a:prstClr val="black"/>
                </a:solidFill>
                <a:latin typeface="+mn-ea"/>
                <a:cs typeface="Times New Roman" pitchFamily="18" charset="0"/>
              </a:rPr>
            </a:br>
            <a:r>
              <a:rPr lang="en-US" altLang="ko-KR" sz="1500" dirty="0">
                <a:solidFill>
                  <a:prstClr val="black"/>
                </a:solidFill>
                <a:latin typeface="+mn-ea"/>
                <a:cs typeface="Times New Roman" pitchFamily="18" charset="0"/>
              </a:rPr>
              <a:t>      : Multiple availability zones </a:t>
            </a:r>
            <a:br>
              <a:rPr lang="en-US" altLang="ko-KR" sz="1500" dirty="0">
                <a:solidFill>
                  <a:prstClr val="black"/>
                </a:solidFill>
                <a:latin typeface="+mn-ea"/>
                <a:cs typeface="Times New Roman" pitchFamily="18" charset="0"/>
              </a:rPr>
            </a:br>
            <a:r>
              <a:rPr lang="en-US" altLang="ko-KR" sz="1500" dirty="0">
                <a:solidFill>
                  <a:prstClr val="black"/>
                </a:solidFill>
                <a:latin typeface="+mn-ea"/>
                <a:cs typeface="Times New Roman" pitchFamily="18" charset="0"/>
              </a:rPr>
              <a:t>        within a single cloud provider</a:t>
            </a:r>
          </a:p>
        </p:txBody>
      </p:sp>
      <p:sp>
        <p:nvSpPr>
          <p:cNvPr id="11" name="직사각형 10"/>
          <p:cNvSpPr/>
          <p:nvPr/>
        </p:nvSpPr>
        <p:spPr>
          <a:xfrm>
            <a:off x="4160912" y="5913949"/>
            <a:ext cx="4034694" cy="307777"/>
          </a:xfrm>
          <a:prstGeom prst="rect">
            <a:avLst/>
          </a:prstGeom>
        </p:spPr>
        <p:txBody>
          <a:bodyPr wrap="none">
            <a:spAutoFit/>
          </a:bodyPr>
          <a:lstStyle/>
          <a:p>
            <a:r>
              <a:rPr lang="en-US" altLang="ko-KR" sz="1400" i="1" dirty="0"/>
              <a:t>Kubernetes Multi-Cloud Reference Architecture</a:t>
            </a:r>
            <a:endParaRPr lang="ko-KR" altLang="en-US" sz="1400" i="1" dirty="0"/>
          </a:p>
        </p:txBody>
      </p:sp>
      <p:sp>
        <p:nvSpPr>
          <p:cNvPr id="5" name="Title 4">
            <a:extLst>
              <a:ext uri="{FF2B5EF4-FFF2-40B4-BE49-F238E27FC236}">
                <a16:creationId xmlns:a16="http://schemas.microsoft.com/office/drawing/2014/main" id="{0239D30E-B8C3-484E-BDE9-9C7001908FAF}"/>
              </a:ext>
            </a:extLst>
          </p:cNvPr>
          <p:cNvSpPr>
            <a:spLocks noGrp="1"/>
          </p:cNvSpPr>
          <p:nvPr>
            <p:ph type="title"/>
          </p:nvPr>
        </p:nvSpPr>
        <p:spPr/>
        <p:txBody>
          <a:bodyPr/>
          <a:lstStyle/>
          <a:p>
            <a:r>
              <a:rPr lang="en-KR" dirty="0"/>
              <a:t>Application</a:t>
            </a:r>
            <a:r>
              <a:rPr lang="ko-KR" altLang="en-US" dirty="0"/>
              <a:t>의 변화 </a:t>
            </a:r>
            <a:r>
              <a:rPr lang="en-US" altLang="ko-KR" dirty="0"/>
              <a:t>–</a:t>
            </a:r>
            <a:r>
              <a:rPr lang="ko-KR" altLang="en-US" dirty="0"/>
              <a:t> </a:t>
            </a:r>
            <a:r>
              <a:rPr lang="en-US" altLang="ko-KR" dirty="0"/>
              <a:t>Multi Cloud</a:t>
            </a:r>
            <a:endParaRPr lang="en-KR" dirty="0"/>
          </a:p>
        </p:txBody>
      </p:sp>
      <p:sp>
        <p:nvSpPr>
          <p:cNvPr id="6" name="Content Placeholder 5">
            <a:extLst>
              <a:ext uri="{FF2B5EF4-FFF2-40B4-BE49-F238E27FC236}">
                <a16:creationId xmlns:a16="http://schemas.microsoft.com/office/drawing/2014/main" id="{F61593C6-E4D7-494E-AC14-A0813C25EB24}"/>
              </a:ext>
            </a:extLst>
          </p:cNvPr>
          <p:cNvSpPr>
            <a:spLocks noGrp="1"/>
          </p:cNvSpPr>
          <p:nvPr>
            <p:ph idx="1"/>
          </p:nvPr>
        </p:nvSpPr>
        <p:spPr/>
        <p:txBody>
          <a:bodyPr/>
          <a:lstStyle/>
          <a:p>
            <a:r>
              <a:rPr lang="en-KR" dirty="0"/>
              <a:t>Hybrid Cloud </a:t>
            </a:r>
            <a:r>
              <a:rPr lang="ko-KR" altLang="en-US" dirty="0"/>
              <a:t>활용의 다양성 증가</a:t>
            </a:r>
            <a:endParaRPr lang="en-KR" dirty="0"/>
          </a:p>
        </p:txBody>
      </p:sp>
    </p:spTree>
    <p:extLst>
      <p:ext uri="{BB962C8B-B14F-4D97-AF65-F5344CB8AC3E}">
        <p14:creationId xmlns:p14="http://schemas.microsoft.com/office/powerpoint/2010/main" val="30365353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직사각형 66"/>
          <p:cNvSpPr/>
          <p:nvPr/>
        </p:nvSpPr>
        <p:spPr>
          <a:xfrm>
            <a:off x="5602956" y="3403599"/>
            <a:ext cx="3475726" cy="2830901"/>
          </a:xfrm>
          <a:prstGeom prst="rect">
            <a:avLst/>
          </a:prstGeom>
          <a:solidFill>
            <a:schemeClr val="bg1">
              <a:lumMod val="85000"/>
            </a:schemeClr>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ko-KR" altLang="en-US" sz="1200" dirty="0">
              <a:solidFill>
                <a:schemeClr val="tx1"/>
              </a:solidFill>
            </a:endParaRPr>
          </a:p>
        </p:txBody>
      </p:sp>
      <p:grpSp>
        <p:nvGrpSpPr>
          <p:cNvPr id="34" name="그룹 33"/>
          <p:cNvGrpSpPr/>
          <p:nvPr/>
        </p:nvGrpSpPr>
        <p:grpSpPr>
          <a:xfrm>
            <a:off x="362490" y="1601885"/>
            <a:ext cx="4446494" cy="314947"/>
            <a:chOff x="452438" y="1223755"/>
            <a:chExt cx="4855282" cy="314947"/>
          </a:xfrm>
        </p:grpSpPr>
        <p:cxnSp>
          <p:nvCxnSpPr>
            <p:cNvPr id="35" name="직선 연결선 34"/>
            <p:cNvCxnSpPr/>
            <p:nvPr/>
          </p:nvCxnSpPr>
          <p:spPr bwMode="auto">
            <a:xfrm>
              <a:off x="452438" y="1538702"/>
              <a:ext cx="4855282" cy="0"/>
            </a:xfrm>
            <a:prstGeom prst="line">
              <a:avLst/>
            </a:prstGeom>
            <a:solidFill>
              <a:schemeClr val="bg1"/>
            </a:solidFill>
            <a:ln w="28575" cap="flat" cmpd="sng" algn="ctr">
              <a:solidFill>
                <a:schemeClr val="bg1">
                  <a:lumMod val="50000"/>
                </a:schemeClr>
              </a:solidFill>
              <a:prstDash val="solid"/>
              <a:round/>
              <a:headEnd type="none" w="med" len="med"/>
              <a:tailEnd type="none" w="med" len="med"/>
            </a:ln>
            <a:effectLst/>
          </p:spPr>
        </p:cxnSp>
        <p:sp>
          <p:nvSpPr>
            <p:cNvPr id="36" name="TextBox 35"/>
            <p:cNvSpPr txBox="1"/>
            <p:nvPr/>
          </p:nvSpPr>
          <p:spPr bwMode="auto">
            <a:xfrm>
              <a:off x="452438" y="1223755"/>
              <a:ext cx="4855282" cy="314947"/>
            </a:xfrm>
            <a:prstGeom prst="rect">
              <a:avLst/>
            </a:prstGeom>
            <a:noFill/>
            <a:ln w="9525">
              <a:noFill/>
              <a:miter lim="800000"/>
              <a:headEnd/>
              <a:tailEnd/>
            </a:ln>
          </p:spPr>
          <p:txBody>
            <a:bodyPr vert="horz" wrap="square" lIns="36000" tIns="36000" rIns="36000" bIns="36000" numCol="1" rtlCol="0" anchor="ctr" anchorCtr="0" compatLnSpc="1">
              <a:prstTxWarp prst="textNoShape">
                <a:avLst/>
              </a:prstTxWarp>
              <a:noAutofit/>
            </a:bodyPr>
            <a:lstStyle/>
            <a:p>
              <a:pPr algn="ctr" latinLnBrk="1">
                <a:lnSpc>
                  <a:spcPct val="100000"/>
                </a:lnSpc>
                <a:spcBef>
                  <a:spcPct val="20000"/>
                </a:spcBef>
                <a:buClrTx/>
                <a:buSzPct val="70000"/>
              </a:pPr>
              <a:r>
                <a:rPr lang="en-US" altLang="ko-KR" sz="1500" b="1" kern="0" dirty="0">
                  <a:latin typeface="맑은 고딕"/>
                  <a:ea typeface="맑은 고딕"/>
                </a:rPr>
                <a:t>Application Delivery </a:t>
              </a:r>
              <a:r>
                <a:rPr lang="ko-KR" altLang="en-US" sz="1500" b="1" kern="0" dirty="0">
                  <a:latin typeface="맑은 고딕"/>
                  <a:ea typeface="맑은 고딕"/>
                </a:rPr>
                <a:t>복잡성</a:t>
              </a:r>
            </a:p>
          </p:txBody>
        </p:sp>
      </p:grpSp>
      <p:sp>
        <p:nvSpPr>
          <p:cNvPr id="29" name="모서리가 둥근 직사각형 28"/>
          <p:cNvSpPr/>
          <p:nvPr/>
        </p:nvSpPr>
        <p:spPr>
          <a:xfrm>
            <a:off x="1248910" y="2689286"/>
            <a:ext cx="2984009" cy="387255"/>
          </a:xfrm>
          <a:prstGeom prst="roundRect">
            <a:avLst/>
          </a:prstGeom>
          <a:solidFill>
            <a:schemeClr val="accent2">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dirty="0">
                <a:solidFill>
                  <a:schemeClr val="tx1"/>
                </a:solidFill>
              </a:rPr>
              <a:t>Application</a:t>
            </a:r>
            <a:endParaRPr lang="ko-KR" altLang="en-US" sz="1200" dirty="0">
              <a:solidFill>
                <a:schemeClr val="tx1"/>
              </a:solidFill>
            </a:endParaRPr>
          </a:p>
        </p:txBody>
      </p:sp>
      <p:sp>
        <p:nvSpPr>
          <p:cNvPr id="81" name="Rectangle 18"/>
          <p:cNvSpPr>
            <a:spLocks noChangeArrowheads="1"/>
          </p:cNvSpPr>
          <p:nvPr>
            <p:custDataLst>
              <p:tags r:id="rId1"/>
            </p:custDataLst>
          </p:nvPr>
        </p:nvSpPr>
        <p:spPr bwMode="auto">
          <a:xfrm>
            <a:off x="5413514" y="2164243"/>
            <a:ext cx="3733742" cy="565146"/>
          </a:xfrm>
          <a:prstGeom prst="rect">
            <a:avLst/>
          </a:prstGeom>
          <a:noFill/>
          <a:ln w="12700">
            <a:noFill/>
          </a:ln>
        </p:spPr>
        <p:txBody>
          <a:bodyPr wrap="square" lIns="72000" tIns="72000" rIns="0" bIns="0" anchor="t" anchorCtr="0">
            <a:spAutoFit/>
          </a:bodyPr>
          <a:lstStyle/>
          <a:p>
            <a:pPr lvl="0" algn="ctr" defTabSz="895350" eaLnBrk="1" fontAlgn="auto" hangingPunct="1">
              <a:spcBef>
                <a:spcPts val="0"/>
              </a:spcBef>
              <a:spcAft>
                <a:spcPts val="0"/>
              </a:spcAft>
              <a:buClrTx/>
              <a:buSzPct val="120000"/>
              <a:defRPr/>
            </a:pPr>
            <a:r>
              <a:rPr kumimoji="0" lang="en-US" altLang="ko-KR" sz="1600" b="1" kern="0" dirty="0">
                <a:latin typeface="+mj-ea"/>
                <a:cs typeface="Tahoma" panose="020B0604030504040204" pitchFamily="34" charset="0"/>
              </a:rPr>
              <a:t>Application </a:t>
            </a:r>
            <a:r>
              <a:rPr kumimoji="0" lang="ko-KR" altLang="en-US" sz="1600" b="1" kern="0" dirty="0">
                <a:latin typeface="+mj-ea"/>
                <a:cs typeface="Tahoma" panose="020B0604030504040204" pitchFamily="34" charset="0"/>
              </a:rPr>
              <a:t>개발의 복잡성을 최소화</a:t>
            </a:r>
            <a:br>
              <a:rPr kumimoji="0" lang="en-US" altLang="ko-KR" sz="1600" b="1" kern="0" dirty="0">
                <a:latin typeface="+mj-ea"/>
                <a:cs typeface="Tahoma" panose="020B0604030504040204" pitchFamily="34" charset="0"/>
              </a:rPr>
            </a:br>
            <a:r>
              <a:rPr kumimoji="0" lang="en-US" altLang="ko-KR" sz="1600" b="1" kern="0" dirty="0">
                <a:latin typeface="+mj-ea"/>
                <a:cs typeface="Tahoma" panose="020B0604030504040204" pitchFamily="34" charset="0"/>
              </a:rPr>
              <a:t>Service </a:t>
            </a:r>
            <a:r>
              <a:rPr kumimoji="0" lang="ko-KR" altLang="en-US" sz="1600" b="1" kern="0" dirty="0">
                <a:latin typeface="+mj-ea"/>
                <a:cs typeface="Tahoma" panose="020B0604030504040204" pitchFamily="34" charset="0"/>
              </a:rPr>
              <a:t>위주의 신속한 개발</a:t>
            </a:r>
            <a:endParaRPr kumimoji="0" lang="en-US" altLang="ko-KR" sz="1600" b="1" kern="0" dirty="0">
              <a:latin typeface="+mj-ea"/>
              <a:cs typeface="Tahoma" panose="020B0604030504040204" pitchFamily="34" charset="0"/>
            </a:endParaRPr>
          </a:p>
        </p:txBody>
      </p:sp>
      <p:grpSp>
        <p:nvGrpSpPr>
          <p:cNvPr id="82" name="그룹 81"/>
          <p:cNvGrpSpPr/>
          <p:nvPr/>
        </p:nvGrpSpPr>
        <p:grpSpPr>
          <a:xfrm>
            <a:off x="5169024" y="1601885"/>
            <a:ext cx="4392489" cy="314947"/>
            <a:chOff x="452438" y="1223755"/>
            <a:chExt cx="4855282" cy="314947"/>
          </a:xfrm>
        </p:grpSpPr>
        <p:cxnSp>
          <p:nvCxnSpPr>
            <p:cNvPr id="83" name="직선 연결선 82"/>
            <p:cNvCxnSpPr/>
            <p:nvPr/>
          </p:nvCxnSpPr>
          <p:spPr bwMode="auto">
            <a:xfrm>
              <a:off x="452438" y="1538702"/>
              <a:ext cx="4855282" cy="0"/>
            </a:xfrm>
            <a:prstGeom prst="line">
              <a:avLst/>
            </a:prstGeom>
            <a:solidFill>
              <a:schemeClr val="bg1"/>
            </a:solidFill>
            <a:ln w="28575" cap="flat" cmpd="sng" algn="ctr">
              <a:solidFill>
                <a:schemeClr val="bg1">
                  <a:lumMod val="50000"/>
                </a:schemeClr>
              </a:solidFill>
              <a:prstDash val="solid"/>
              <a:round/>
              <a:headEnd type="none" w="med" len="med"/>
              <a:tailEnd type="none" w="med" len="med"/>
            </a:ln>
            <a:effectLst/>
          </p:spPr>
        </p:cxnSp>
        <p:sp>
          <p:nvSpPr>
            <p:cNvPr id="84" name="TextBox 83"/>
            <p:cNvSpPr txBox="1"/>
            <p:nvPr/>
          </p:nvSpPr>
          <p:spPr bwMode="auto">
            <a:xfrm>
              <a:off x="452438" y="1223755"/>
              <a:ext cx="4855282" cy="314947"/>
            </a:xfrm>
            <a:prstGeom prst="rect">
              <a:avLst/>
            </a:prstGeom>
            <a:noFill/>
            <a:ln w="9525">
              <a:noFill/>
              <a:miter lim="800000"/>
              <a:headEnd/>
              <a:tailEnd/>
            </a:ln>
          </p:spPr>
          <p:txBody>
            <a:bodyPr vert="horz" wrap="square" lIns="36000" tIns="36000" rIns="36000" bIns="36000" numCol="1" rtlCol="0" anchor="ctr" anchorCtr="0" compatLnSpc="1">
              <a:prstTxWarp prst="textNoShape">
                <a:avLst/>
              </a:prstTxWarp>
              <a:noAutofit/>
            </a:bodyPr>
            <a:lstStyle/>
            <a:p>
              <a:pPr algn="ctr" latinLnBrk="1">
                <a:lnSpc>
                  <a:spcPct val="100000"/>
                </a:lnSpc>
                <a:spcBef>
                  <a:spcPct val="20000"/>
                </a:spcBef>
                <a:buClrTx/>
                <a:buSzPct val="70000"/>
              </a:pPr>
              <a:r>
                <a:rPr lang="en-US" altLang="ko-KR" sz="1500" b="1" kern="0" dirty="0">
                  <a:latin typeface="맑은 고딕"/>
                  <a:ea typeface="맑은 고딕"/>
                </a:rPr>
                <a:t>PaaS</a:t>
              </a:r>
              <a:r>
                <a:rPr lang="ko-KR" altLang="en-US" sz="1500" b="1" kern="0" dirty="0">
                  <a:latin typeface="맑은 고딕"/>
                  <a:ea typeface="맑은 고딕"/>
                </a:rPr>
                <a:t> 목적 및 특징</a:t>
              </a:r>
            </a:p>
          </p:txBody>
        </p:sp>
      </p:grpSp>
      <p:sp>
        <p:nvSpPr>
          <p:cNvPr id="92" name="모서리가 둥근 직사각형 91"/>
          <p:cNvSpPr/>
          <p:nvPr/>
        </p:nvSpPr>
        <p:spPr>
          <a:xfrm>
            <a:off x="1248910" y="3253341"/>
            <a:ext cx="2984010" cy="454144"/>
          </a:xfrm>
          <a:prstGeom prst="round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0" rtlCol="0" anchor="ctr"/>
          <a:lstStyle/>
          <a:p>
            <a:r>
              <a:rPr lang="ko-KR" altLang="en-US" sz="1200" dirty="0">
                <a:solidFill>
                  <a:schemeClr val="tx1"/>
                </a:solidFill>
              </a:rPr>
              <a:t>① </a:t>
            </a:r>
            <a:r>
              <a:rPr lang="en-US" altLang="ko-KR" sz="1200" dirty="0">
                <a:solidFill>
                  <a:schemeClr val="tx1"/>
                </a:solidFill>
              </a:rPr>
              <a:t>Infrastructure Provisioning</a:t>
            </a:r>
            <a:endParaRPr lang="ko-KR" altLang="en-US" sz="1200" dirty="0">
              <a:solidFill>
                <a:schemeClr val="tx1"/>
              </a:solidFill>
            </a:endParaRPr>
          </a:p>
        </p:txBody>
      </p:sp>
      <p:sp>
        <p:nvSpPr>
          <p:cNvPr id="93" name="모서리가 둥근 직사각형 92"/>
          <p:cNvSpPr/>
          <p:nvPr/>
        </p:nvSpPr>
        <p:spPr>
          <a:xfrm>
            <a:off x="1248910" y="3875796"/>
            <a:ext cx="2984010" cy="454144"/>
          </a:xfrm>
          <a:prstGeom prst="round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0" rtlCol="0" anchor="ctr"/>
          <a:lstStyle/>
          <a:p>
            <a:r>
              <a:rPr lang="ko-KR" altLang="en-US" sz="1200" dirty="0">
                <a:solidFill>
                  <a:schemeClr val="tx1"/>
                </a:solidFill>
              </a:rPr>
              <a:t>② </a:t>
            </a:r>
            <a:r>
              <a:rPr lang="en-US" altLang="ko-KR" sz="1200" dirty="0">
                <a:solidFill>
                  <a:schemeClr val="tx1"/>
                </a:solidFill>
              </a:rPr>
              <a:t>Code Develop &amp; Deployment</a:t>
            </a:r>
            <a:endParaRPr lang="ko-KR" altLang="en-US" sz="1200" dirty="0">
              <a:solidFill>
                <a:schemeClr val="tx1"/>
              </a:solidFill>
            </a:endParaRPr>
          </a:p>
        </p:txBody>
      </p:sp>
      <p:sp>
        <p:nvSpPr>
          <p:cNvPr id="94" name="모서리가 둥근 직사각형 93"/>
          <p:cNvSpPr/>
          <p:nvPr/>
        </p:nvSpPr>
        <p:spPr>
          <a:xfrm>
            <a:off x="1248910" y="4478740"/>
            <a:ext cx="2984010" cy="649774"/>
          </a:xfrm>
          <a:prstGeom prst="round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0" rtlCol="0" anchor="ctr"/>
          <a:lstStyle/>
          <a:p>
            <a:r>
              <a:rPr lang="ko-KR" altLang="en-US" sz="1200" dirty="0">
                <a:solidFill>
                  <a:schemeClr val="tx1"/>
                </a:solidFill>
              </a:rPr>
              <a:t>③ </a:t>
            </a:r>
            <a:r>
              <a:rPr lang="en-US" altLang="ko-KR" sz="1200" dirty="0">
                <a:solidFill>
                  <a:schemeClr val="tx1"/>
                </a:solidFill>
              </a:rPr>
              <a:t>Manage backend application service</a:t>
            </a:r>
            <a:br>
              <a:rPr lang="en-US" altLang="ko-KR" sz="1200" dirty="0">
                <a:solidFill>
                  <a:schemeClr val="tx1"/>
                </a:solidFill>
              </a:rPr>
            </a:br>
            <a:r>
              <a:rPr lang="en-US" altLang="ko-KR" sz="1200" dirty="0">
                <a:solidFill>
                  <a:schemeClr val="tx1"/>
                </a:solidFill>
              </a:rPr>
              <a:t>    (Backing Service)</a:t>
            </a:r>
            <a:endParaRPr lang="ko-KR" altLang="en-US" sz="1200" dirty="0">
              <a:solidFill>
                <a:schemeClr val="tx1"/>
              </a:solidFill>
            </a:endParaRPr>
          </a:p>
        </p:txBody>
      </p:sp>
      <p:sp>
        <p:nvSpPr>
          <p:cNvPr id="95" name="모서리가 둥근 직사각형 94"/>
          <p:cNvSpPr/>
          <p:nvPr/>
        </p:nvSpPr>
        <p:spPr>
          <a:xfrm>
            <a:off x="1248910" y="5248414"/>
            <a:ext cx="2984010" cy="436424"/>
          </a:xfrm>
          <a:prstGeom prst="round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0" rtlCol="0" anchor="ctr"/>
          <a:lstStyle/>
          <a:p>
            <a:r>
              <a:rPr lang="ko-KR" altLang="en-US" sz="1200" dirty="0">
                <a:solidFill>
                  <a:schemeClr val="tx1"/>
                </a:solidFill>
              </a:rPr>
              <a:t>④ </a:t>
            </a:r>
            <a:r>
              <a:rPr lang="en-US" altLang="ko-KR" sz="1200" dirty="0">
                <a:solidFill>
                  <a:schemeClr val="tx1"/>
                </a:solidFill>
              </a:rPr>
              <a:t>Manage Application Life Cycle</a:t>
            </a:r>
            <a:endParaRPr lang="ko-KR" altLang="en-US" sz="1200" dirty="0">
              <a:solidFill>
                <a:schemeClr val="tx1"/>
              </a:solidFill>
            </a:endParaRPr>
          </a:p>
        </p:txBody>
      </p:sp>
      <p:sp>
        <p:nvSpPr>
          <p:cNvPr id="96" name="모서리가 둥근 직사각형 95"/>
          <p:cNvSpPr/>
          <p:nvPr/>
        </p:nvSpPr>
        <p:spPr>
          <a:xfrm>
            <a:off x="1248910" y="5819028"/>
            <a:ext cx="2984010" cy="436424"/>
          </a:xfrm>
          <a:prstGeom prst="round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0" rtlCol="0" anchor="ctr"/>
          <a:lstStyle/>
          <a:p>
            <a:r>
              <a:rPr lang="ko-KR" altLang="en-US" sz="1200" dirty="0">
                <a:solidFill>
                  <a:schemeClr val="tx1"/>
                </a:solidFill>
              </a:rPr>
              <a:t>⑤ </a:t>
            </a:r>
            <a:r>
              <a:rPr lang="en-US" altLang="ko-KR" sz="1200" dirty="0">
                <a:solidFill>
                  <a:schemeClr val="tx1"/>
                </a:solidFill>
              </a:rPr>
              <a:t>Operation</a:t>
            </a:r>
            <a:endParaRPr lang="ko-KR" altLang="en-US" sz="1200" dirty="0">
              <a:solidFill>
                <a:schemeClr val="tx1"/>
              </a:solidFill>
            </a:endParaRPr>
          </a:p>
        </p:txBody>
      </p:sp>
      <p:cxnSp>
        <p:nvCxnSpPr>
          <p:cNvPr id="98" name="직선 화살표 연결선 97"/>
          <p:cNvCxnSpPr>
            <a:stCxn id="92" idx="2"/>
            <a:endCxn id="93" idx="0"/>
          </p:cNvCxnSpPr>
          <p:nvPr/>
        </p:nvCxnSpPr>
        <p:spPr>
          <a:xfrm>
            <a:off x="2740915" y="3707485"/>
            <a:ext cx="0" cy="1683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9" name="직선 화살표 연결선 98"/>
          <p:cNvCxnSpPr>
            <a:stCxn id="93" idx="2"/>
            <a:endCxn id="94" idx="0"/>
          </p:cNvCxnSpPr>
          <p:nvPr/>
        </p:nvCxnSpPr>
        <p:spPr>
          <a:xfrm>
            <a:off x="2740915" y="4329940"/>
            <a:ext cx="0" cy="148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2" name="직선 화살표 연결선 101"/>
          <p:cNvCxnSpPr>
            <a:stCxn id="94" idx="2"/>
            <a:endCxn id="95" idx="0"/>
          </p:cNvCxnSpPr>
          <p:nvPr/>
        </p:nvCxnSpPr>
        <p:spPr>
          <a:xfrm>
            <a:off x="2740915" y="5128514"/>
            <a:ext cx="0" cy="119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5" name="직선 화살표 연결선 104"/>
          <p:cNvCxnSpPr>
            <a:stCxn id="95" idx="2"/>
            <a:endCxn id="96" idx="0"/>
          </p:cNvCxnSpPr>
          <p:nvPr/>
        </p:nvCxnSpPr>
        <p:spPr>
          <a:xfrm>
            <a:off x="2740915" y="5684838"/>
            <a:ext cx="0" cy="134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직선 화살표 연결선 37"/>
          <p:cNvCxnSpPr>
            <a:stCxn id="29" idx="2"/>
            <a:endCxn id="92" idx="0"/>
          </p:cNvCxnSpPr>
          <p:nvPr/>
        </p:nvCxnSpPr>
        <p:spPr>
          <a:xfrm>
            <a:off x="2740915" y="3076541"/>
            <a:ext cx="0" cy="17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직사각형 42"/>
          <p:cNvSpPr/>
          <p:nvPr/>
        </p:nvSpPr>
        <p:spPr>
          <a:xfrm>
            <a:off x="5673080" y="5740332"/>
            <a:ext cx="3336059" cy="424972"/>
          </a:xfrm>
          <a:prstGeom prst="rect">
            <a:avLst/>
          </a:prstGeom>
          <a:solidFill>
            <a:schemeClr val="bg1"/>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Physical Infrastructure</a:t>
            </a:r>
            <a:endParaRPr lang="ko-KR" altLang="en-US" sz="1200" dirty="0">
              <a:solidFill>
                <a:schemeClr val="tx1"/>
              </a:solidFill>
            </a:endParaRPr>
          </a:p>
        </p:txBody>
      </p:sp>
      <p:sp>
        <p:nvSpPr>
          <p:cNvPr id="61" name="직사각형 60"/>
          <p:cNvSpPr/>
          <p:nvPr/>
        </p:nvSpPr>
        <p:spPr>
          <a:xfrm>
            <a:off x="5673080" y="5323278"/>
            <a:ext cx="3336059" cy="416598"/>
          </a:xfrm>
          <a:prstGeom prst="rect">
            <a:avLst/>
          </a:prstGeom>
          <a:solidFill>
            <a:schemeClr val="bg1"/>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Virtual Server, Storage, Network</a:t>
            </a:r>
            <a:endParaRPr lang="ko-KR" altLang="en-US" sz="1200" dirty="0">
              <a:solidFill>
                <a:schemeClr val="tx1"/>
              </a:solidFill>
            </a:endParaRPr>
          </a:p>
        </p:txBody>
      </p:sp>
      <p:sp>
        <p:nvSpPr>
          <p:cNvPr id="62" name="직사각형 61"/>
          <p:cNvSpPr/>
          <p:nvPr/>
        </p:nvSpPr>
        <p:spPr>
          <a:xfrm>
            <a:off x="5673080" y="4900010"/>
            <a:ext cx="3336059" cy="416598"/>
          </a:xfrm>
          <a:prstGeom prst="rect">
            <a:avLst/>
          </a:prstGeom>
          <a:solidFill>
            <a:schemeClr val="bg1"/>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Load distribute, Resource Orchestration</a:t>
            </a:r>
            <a:endParaRPr lang="ko-KR" altLang="en-US" sz="1200" dirty="0">
              <a:solidFill>
                <a:schemeClr val="tx1"/>
              </a:solidFill>
            </a:endParaRPr>
          </a:p>
        </p:txBody>
      </p:sp>
      <p:sp>
        <p:nvSpPr>
          <p:cNvPr id="63" name="직사각형 62"/>
          <p:cNvSpPr/>
          <p:nvPr/>
        </p:nvSpPr>
        <p:spPr>
          <a:xfrm>
            <a:off x="5673080" y="4483412"/>
            <a:ext cx="3336059" cy="416598"/>
          </a:xfrm>
          <a:prstGeom prst="rect">
            <a:avLst/>
          </a:prstGeom>
          <a:solidFill>
            <a:schemeClr val="bg1"/>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Operating System</a:t>
            </a:r>
            <a:endParaRPr lang="ko-KR" altLang="en-US" sz="1200" dirty="0">
              <a:solidFill>
                <a:schemeClr val="tx1"/>
              </a:solidFill>
            </a:endParaRPr>
          </a:p>
        </p:txBody>
      </p:sp>
      <p:sp>
        <p:nvSpPr>
          <p:cNvPr id="64" name="직사각형 63"/>
          <p:cNvSpPr/>
          <p:nvPr/>
        </p:nvSpPr>
        <p:spPr>
          <a:xfrm>
            <a:off x="5673080" y="3498334"/>
            <a:ext cx="1668029" cy="979264"/>
          </a:xfrm>
          <a:prstGeom prst="rect">
            <a:avLst/>
          </a:prstGeom>
          <a:solidFill>
            <a:schemeClr val="bg1"/>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200" dirty="0">
                <a:solidFill>
                  <a:schemeClr val="tx1"/>
                </a:solidFill>
              </a:rPr>
              <a:t>Runtime</a:t>
            </a:r>
            <a:endParaRPr lang="ko-KR" altLang="en-US" sz="1200" dirty="0">
              <a:solidFill>
                <a:schemeClr val="tx1"/>
              </a:solidFill>
            </a:endParaRPr>
          </a:p>
        </p:txBody>
      </p:sp>
      <p:sp>
        <p:nvSpPr>
          <p:cNvPr id="65" name="직사각형 64"/>
          <p:cNvSpPr/>
          <p:nvPr/>
        </p:nvSpPr>
        <p:spPr>
          <a:xfrm>
            <a:off x="7341109" y="3498334"/>
            <a:ext cx="1668029" cy="979264"/>
          </a:xfrm>
          <a:prstGeom prst="rect">
            <a:avLst/>
          </a:prstGeom>
          <a:solidFill>
            <a:schemeClr val="bg1"/>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200" dirty="0">
                <a:solidFill>
                  <a:schemeClr val="tx1"/>
                </a:solidFill>
              </a:rPr>
              <a:t>Backing Service</a:t>
            </a:r>
            <a:endParaRPr lang="ko-KR" altLang="en-US" sz="1200" dirty="0">
              <a:solidFill>
                <a:schemeClr val="tx1"/>
              </a:solidFill>
            </a:endParaRPr>
          </a:p>
        </p:txBody>
      </p:sp>
      <p:sp>
        <p:nvSpPr>
          <p:cNvPr id="66" name="직사각형 65"/>
          <p:cNvSpPr/>
          <p:nvPr/>
        </p:nvSpPr>
        <p:spPr>
          <a:xfrm>
            <a:off x="5602956" y="2965262"/>
            <a:ext cx="3475726" cy="347188"/>
          </a:xfrm>
          <a:prstGeom prst="rect">
            <a:avLst/>
          </a:prstGeom>
          <a:solidFill>
            <a:schemeClr val="bg1"/>
          </a:soli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Application (Unique Service </a:t>
            </a:r>
            <a:r>
              <a:rPr lang="ko-KR" altLang="en-US" sz="1200" dirty="0">
                <a:solidFill>
                  <a:schemeClr val="tx1"/>
                </a:solidFill>
              </a:rPr>
              <a:t>개발</a:t>
            </a:r>
            <a:r>
              <a:rPr lang="en-US" altLang="ko-KR" sz="1200" dirty="0">
                <a:solidFill>
                  <a:schemeClr val="tx1"/>
                </a:solidFill>
              </a:rPr>
              <a:t>)</a:t>
            </a:r>
            <a:endParaRPr lang="ko-KR" altLang="en-US" sz="1200" dirty="0">
              <a:solidFill>
                <a:schemeClr val="tx1"/>
              </a:solidFill>
            </a:endParaRPr>
          </a:p>
        </p:txBody>
      </p:sp>
      <p:pic>
        <p:nvPicPr>
          <p:cNvPr id="70" name="Picture 6" descr="http://blog.newrelic.com/wp-content/uploads/java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56038" y="3584930"/>
            <a:ext cx="751838" cy="806072"/>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0" descr="https://realpython.com/learn/python-first-steps/images/pythonlog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70649" y="3987966"/>
            <a:ext cx="562076" cy="40676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http://theeye.pe.kr/wp-content/uploads/1/103331669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90705" y="3627236"/>
            <a:ext cx="721964" cy="38702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2" descr="http://s3.amazonaws.com/info-mongodb-com/_com_assets/media/mongodb-logo-rgb.jpe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49344" y="4051672"/>
            <a:ext cx="833047" cy="237659"/>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4" descr="https://media.amazonwebservices.com/blog/2015/mariadb_seal_shaded_browntext_alt_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23315" y="3928219"/>
            <a:ext cx="626029" cy="47079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8" descr="https://www.hostbridge.com/images/redis-300dpi.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27204" y="3775544"/>
            <a:ext cx="896543" cy="299016"/>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18"/>
          <p:cNvSpPr>
            <a:spLocks noChangeArrowheads="1"/>
          </p:cNvSpPr>
          <p:nvPr>
            <p:custDataLst>
              <p:tags r:id="rId2"/>
            </p:custDataLst>
          </p:nvPr>
        </p:nvSpPr>
        <p:spPr bwMode="auto">
          <a:xfrm>
            <a:off x="874043" y="2164243"/>
            <a:ext cx="3733742" cy="318924"/>
          </a:xfrm>
          <a:prstGeom prst="rect">
            <a:avLst/>
          </a:prstGeom>
          <a:noFill/>
          <a:ln w="12700">
            <a:noFill/>
          </a:ln>
        </p:spPr>
        <p:txBody>
          <a:bodyPr wrap="square" lIns="72000" tIns="72000" rIns="0" bIns="0" anchor="t" anchorCtr="0">
            <a:spAutoFit/>
          </a:bodyPr>
          <a:lstStyle/>
          <a:p>
            <a:pPr lvl="0" algn="ctr" defTabSz="895350" eaLnBrk="1" fontAlgn="auto" hangingPunct="1">
              <a:spcBef>
                <a:spcPts val="0"/>
              </a:spcBef>
              <a:spcAft>
                <a:spcPts val="0"/>
              </a:spcAft>
              <a:buClrTx/>
              <a:buSzPct val="120000"/>
              <a:defRPr/>
            </a:pPr>
            <a:r>
              <a:rPr lang="ko-KR" altLang="en-US" sz="1600" b="1" kern="0" dirty="0">
                <a:latin typeface="+mj-ea"/>
                <a:cs typeface="Tahoma" panose="020B0604030504040204" pitchFamily="34" charset="0"/>
              </a:rPr>
              <a:t>다양한 이해관계자 및 역할중심 </a:t>
            </a:r>
            <a:endParaRPr kumimoji="0" lang="en-US" altLang="ko-KR" sz="1600" b="1" kern="0" dirty="0">
              <a:latin typeface="+mj-ea"/>
              <a:cs typeface="Tahoma" panose="020B0604030504040204" pitchFamily="34" charset="0"/>
            </a:endParaRPr>
          </a:p>
        </p:txBody>
      </p:sp>
      <p:sp>
        <p:nvSpPr>
          <p:cNvPr id="79" name="Rectangle 18"/>
          <p:cNvSpPr>
            <a:spLocks noChangeArrowheads="1"/>
          </p:cNvSpPr>
          <p:nvPr>
            <p:custDataLst>
              <p:tags r:id="rId3"/>
            </p:custDataLst>
          </p:nvPr>
        </p:nvSpPr>
        <p:spPr bwMode="auto">
          <a:xfrm rot="5400000">
            <a:off x="8062201" y="4554163"/>
            <a:ext cx="2507777" cy="318924"/>
          </a:xfrm>
          <a:prstGeom prst="rect">
            <a:avLst/>
          </a:prstGeom>
          <a:noFill/>
          <a:ln w="12700">
            <a:noFill/>
          </a:ln>
        </p:spPr>
        <p:txBody>
          <a:bodyPr wrap="square" lIns="72000" tIns="72000" rIns="0" bIns="0" anchor="t" anchorCtr="0">
            <a:spAutoFit/>
          </a:bodyPr>
          <a:lstStyle/>
          <a:p>
            <a:pPr lvl="0" algn="ctr" defTabSz="895350" eaLnBrk="1" fontAlgn="auto" hangingPunct="1">
              <a:spcBef>
                <a:spcPts val="0"/>
              </a:spcBef>
              <a:spcAft>
                <a:spcPts val="0"/>
              </a:spcAft>
              <a:buClrTx/>
              <a:buSzPct val="120000"/>
              <a:defRPr/>
            </a:pPr>
            <a:r>
              <a:rPr kumimoji="0" lang="en-US" altLang="ko-KR" sz="1600" b="1" kern="0" dirty="0">
                <a:solidFill>
                  <a:srgbClr val="0070C0"/>
                </a:solidFill>
                <a:latin typeface="+mj-ea"/>
                <a:cs typeface="Tahoma" panose="020B0604030504040204" pitchFamily="34" charset="0"/>
              </a:rPr>
              <a:t>Platform-As-A-Service</a:t>
            </a:r>
          </a:p>
        </p:txBody>
      </p:sp>
      <p:sp>
        <p:nvSpPr>
          <p:cNvPr id="5" name="Title 4">
            <a:extLst>
              <a:ext uri="{FF2B5EF4-FFF2-40B4-BE49-F238E27FC236}">
                <a16:creationId xmlns:a16="http://schemas.microsoft.com/office/drawing/2014/main" id="{55A9769F-5F60-894D-904B-77450EB7096E}"/>
              </a:ext>
            </a:extLst>
          </p:cNvPr>
          <p:cNvSpPr>
            <a:spLocks noGrp="1"/>
          </p:cNvSpPr>
          <p:nvPr>
            <p:ph type="title"/>
          </p:nvPr>
        </p:nvSpPr>
        <p:spPr/>
        <p:txBody>
          <a:bodyPr/>
          <a:lstStyle/>
          <a:p>
            <a:r>
              <a:rPr lang="en-US" dirty="0"/>
              <a:t>PaaS </a:t>
            </a:r>
            <a:r>
              <a:rPr lang="ko-KR" altLang="en-US" dirty="0"/>
              <a:t>도입의 필요성</a:t>
            </a:r>
            <a:endParaRPr lang="en-KR" dirty="0"/>
          </a:p>
        </p:txBody>
      </p:sp>
      <p:sp>
        <p:nvSpPr>
          <p:cNvPr id="6" name="Content Placeholder 5">
            <a:extLst>
              <a:ext uri="{FF2B5EF4-FFF2-40B4-BE49-F238E27FC236}">
                <a16:creationId xmlns:a16="http://schemas.microsoft.com/office/drawing/2014/main" id="{C6B67C86-D12E-DB46-A356-3F2B13A8BD17}"/>
              </a:ext>
            </a:extLst>
          </p:cNvPr>
          <p:cNvSpPr>
            <a:spLocks noGrp="1"/>
          </p:cNvSpPr>
          <p:nvPr>
            <p:ph idx="1"/>
          </p:nvPr>
        </p:nvSpPr>
        <p:spPr/>
        <p:txBody>
          <a:bodyPr/>
          <a:lstStyle/>
          <a:p>
            <a:r>
              <a:rPr lang="en-US" dirty="0"/>
              <a:t>PaaS</a:t>
            </a:r>
            <a:r>
              <a:rPr lang="ko-KR" altLang="en-US" dirty="0"/>
              <a:t>는 </a:t>
            </a:r>
            <a:r>
              <a:rPr lang="en-US" dirty="0"/>
              <a:t>Application</a:t>
            </a:r>
            <a:r>
              <a:rPr lang="ko-KR" altLang="en-US" dirty="0"/>
              <a:t>의 </a:t>
            </a:r>
            <a:r>
              <a:rPr lang="ko-KR" altLang="en-US" dirty="0" err="1"/>
              <a:t>실행환경</a:t>
            </a:r>
            <a:r>
              <a:rPr lang="ko-KR" altLang="en-US" dirty="0"/>
              <a:t> 제공과 </a:t>
            </a:r>
            <a:r>
              <a:rPr lang="en-US" dirty="0"/>
              <a:t>Backing Service </a:t>
            </a:r>
            <a:r>
              <a:rPr lang="ko-KR" altLang="en-US" dirty="0"/>
              <a:t>자동화 관리를 통해서 </a:t>
            </a:r>
            <a:r>
              <a:rPr lang="en-US" dirty="0"/>
              <a:t>Service  </a:t>
            </a:r>
            <a:r>
              <a:rPr lang="ko-KR" altLang="en-US" dirty="0"/>
              <a:t>고유 기능 개발에 집중할 수 있는 체계 마련</a:t>
            </a:r>
          </a:p>
        </p:txBody>
      </p:sp>
    </p:spTree>
    <p:extLst>
      <p:ext uri="{BB962C8B-B14F-4D97-AF65-F5344CB8AC3E}">
        <p14:creationId xmlns:p14="http://schemas.microsoft.com/office/powerpoint/2010/main" val="42526576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2DD82-FBB2-0443-8593-A6E034575E11}"/>
              </a:ext>
            </a:extLst>
          </p:cNvPr>
          <p:cNvSpPr>
            <a:spLocks noGrp="1"/>
          </p:cNvSpPr>
          <p:nvPr>
            <p:ph type="title"/>
          </p:nvPr>
        </p:nvSpPr>
        <p:spPr/>
        <p:txBody>
          <a:bodyPr/>
          <a:lstStyle/>
          <a:p>
            <a:r>
              <a:rPr lang="en-US" dirty="0" err="1"/>
              <a:t>CloudZ</a:t>
            </a:r>
            <a:r>
              <a:rPr lang="en-US" dirty="0"/>
              <a:t> Container Platform</a:t>
            </a:r>
            <a:endParaRPr lang="en-KR" dirty="0"/>
          </a:p>
        </p:txBody>
      </p:sp>
      <p:sp>
        <p:nvSpPr>
          <p:cNvPr id="3" name="Content Placeholder 2">
            <a:extLst>
              <a:ext uri="{FF2B5EF4-FFF2-40B4-BE49-F238E27FC236}">
                <a16:creationId xmlns:a16="http://schemas.microsoft.com/office/drawing/2014/main" id="{C2AA0234-625B-694A-BB20-0B9CB815DDB3}"/>
              </a:ext>
            </a:extLst>
          </p:cNvPr>
          <p:cNvSpPr>
            <a:spLocks noGrp="1"/>
          </p:cNvSpPr>
          <p:nvPr>
            <p:ph idx="1"/>
          </p:nvPr>
        </p:nvSpPr>
        <p:spPr/>
        <p:txBody>
          <a:bodyPr/>
          <a:lstStyle/>
          <a:p>
            <a:r>
              <a:rPr lang="en-KR" dirty="0"/>
              <a:t>Kubernetes </a:t>
            </a:r>
            <a:r>
              <a:rPr lang="ko-KR" altLang="en-US" dirty="0"/>
              <a:t>기반의 </a:t>
            </a:r>
            <a:r>
              <a:rPr lang="en-US" altLang="ko-KR" dirty="0"/>
              <a:t>Container Orchestration Platform + </a:t>
            </a:r>
            <a:r>
              <a:rPr lang="en-US" altLang="ko-KR" b="1" dirty="0"/>
              <a:t>Container </a:t>
            </a:r>
            <a:r>
              <a:rPr lang="ko-KR" altLang="en-US" b="1" dirty="0"/>
              <a:t>개발</a:t>
            </a:r>
            <a:r>
              <a:rPr lang="en-US" altLang="ko-KR" b="1" dirty="0"/>
              <a:t>/</a:t>
            </a:r>
            <a:r>
              <a:rPr lang="ko-KR" altLang="en-US" b="1" dirty="0"/>
              <a:t>운영에 필요한 </a:t>
            </a:r>
            <a:r>
              <a:rPr lang="en-US" altLang="ko-KR" b="1" dirty="0"/>
              <a:t>Add-on </a:t>
            </a:r>
            <a:r>
              <a:rPr lang="ko-KR" altLang="en-US" b="1" dirty="0"/>
              <a:t>서비스 </a:t>
            </a:r>
            <a:r>
              <a:rPr lang="en-US" altLang="ko-KR" b="1" dirty="0"/>
              <a:t>+</a:t>
            </a:r>
            <a:r>
              <a:rPr lang="ko-KR" altLang="en-US" b="1" dirty="0"/>
              <a:t> </a:t>
            </a:r>
            <a:r>
              <a:rPr lang="en-US" altLang="ko-KR" b="1" dirty="0"/>
              <a:t>Platform Managed Service</a:t>
            </a:r>
            <a:endParaRPr lang="en-KR" b="1" dirty="0"/>
          </a:p>
        </p:txBody>
      </p:sp>
      <p:sp>
        <p:nvSpPr>
          <p:cNvPr id="215" name="모서리가 둥근 직사각형 135">
            <a:extLst>
              <a:ext uri="{FF2B5EF4-FFF2-40B4-BE49-F238E27FC236}">
                <a16:creationId xmlns:a16="http://schemas.microsoft.com/office/drawing/2014/main" id="{C19E289C-8FFF-FB4A-84E6-54BB4039EA1E}"/>
              </a:ext>
            </a:extLst>
          </p:cNvPr>
          <p:cNvSpPr/>
          <p:nvPr/>
        </p:nvSpPr>
        <p:spPr>
          <a:xfrm>
            <a:off x="701852" y="1453381"/>
            <a:ext cx="8453968" cy="5198163"/>
          </a:xfrm>
          <a:prstGeom prst="roundRect">
            <a:avLst>
              <a:gd name="adj" fmla="val 6631"/>
            </a:avLst>
          </a:prstGeom>
          <a:solidFill>
            <a:srgbClr val="1C1973"/>
          </a:solidFill>
          <a:ln>
            <a:solidFill>
              <a:srgbClr val="1C197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16" name="그룹 136">
            <a:extLst>
              <a:ext uri="{FF2B5EF4-FFF2-40B4-BE49-F238E27FC236}">
                <a16:creationId xmlns:a16="http://schemas.microsoft.com/office/drawing/2014/main" id="{D1511AEE-5A5F-404B-A64F-99AB217EB030}"/>
              </a:ext>
            </a:extLst>
          </p:cNvPr>
          <p:cNvGrpSpPr/>
          <p:nvPr/>
        </p:nvGrpSpPr>
        <p:grpSpPr>
          <a:xfrm>
            <a:off x="2038731" y="1622548"/>
            <a:ext cx="6060880" cy="3228851"/>
            <a:chOff x="2767446" y="1085341"/>
            <a:chExt cx="6809977" cy="3627920"/>
          </a:xfrm>
        </p:grpSpPr>
        <p:sp>
          <p:nvSpPr>
            <p:cNvPr id="217" name="모서리가 둥근 직사각형 138">
              <a:extLst>
                <a:ext uri="{FF2B5EF4-FFF2-40B4-BE49-F238E27FC236}">
                  <a16:creationId xmlns:a16="http://schemas.microsoft.com/office/drawing/2014/main" id="{849B118E-DB74-EE44-A58A-42AC6D241335}"/>
                </a:ext>
              </a:extLst>
            </p:cNvPr>
            <p:cNvSpPr/>
            <p:nvPr/>
          </p:nvSpPr>
          <p:spPr>
            <a:xfrm>
              <a:off x="3999844" y="1732700"/>
              <a:ext cx="4532854" cy="2315077"/>
            </a:xfrm>
            <a:prstGeom prst="roundRect">
              <a:avLst>
                <a:gd name="adj" fmla="val 50000"/>
              </a:avLst>
            </a:prstGeom>
            <a:noFill/>
            <a:ln w="28575">
              <a:solidFill>
                <a:schemeClr val="bg1">
                  <a:lumMod val="75000"/>
                </a:schemeClr>
              </a:solidFill>
            </a:ln>
            <a:effectLst>
              <a:outerShdw blurRad="508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8" name="모서리가 둥근 직사각형 150">
              <a:extLst>
                <a:ext uri="{FF2B5EF4-FFF2-40B4-BE49-F238E27FC236}">
                  <a16:creationId xmlns:a16="http://schemas.microsoft.com/office/drawing/2014/main" id="{420861DB-292B-0946-B107-A72AF4478A5C}"/>
                </a:ext>
              </a:extLst>
            </p:cNvPr>
            <p:cNvSpPr/>
            <p:nvPr/>
          </p:nvSpPr>
          <p:spPr>
            <a:xfrm>
              <a:off x="4718271" y="2296238"/>
              <a:ext cx="3096000" cy="1188000"/>
            </a:xfrm>
            <a:prstGeom prst="roundRect">
              <a:avLst>
                <a:gd name="adj" fmla="val 50000"/>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9" name="모서리가 둥근 직사각형 151">
              <a:extLst>
                <a:ext uri="{FF2B5EF4-FFF2-40B4-BE49-F238E27FC236}">
                  <a16:creationId xmlns:a16="http://schemas.microsoft.com/office/drawing/2014/main" id="{A1104519-25B2-224D-8002-1D85CA977B73}"/>
                </a:ext>
              </a:extLst>
            </p:cNvPr>
            <p:cNvSpPr/>
            <p:nvPr/>
          </p:nvSpPr>
          <p:spPr>
            <a:xfrm>
              <a:off x="4827767" y="2386986"/>
              <a:ext cx="2880000" cy="1008000"/>
            </a:xfrm>
            <a:prstGeom prst="roundRect">
              <a:avLst>
                <a:gd name="adj" fmla="val 5000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0" name="모서리가 둥근 직사각형 152">
              <a:extLst>
                <a:ext uri="{FF2B5EF4-FFF2-40B4-BE49-F238E27FC236}">
                  <a16:creationId xmlns:a16="http://schemas.microsoft.com/office/drawing/2014/main" id="{58C0034E-91A3-B44D-A90B-4C3CFCD7A2F5}"/>
                </a:ext>
              </a:extLst>
            </p:cNvPr>
            <p:cNvSpPr/>
            <p:nvPr/>
          </p:nvSpPr>
          <p:spPr>
            <a:xfrm>
              <a:off x="6768663" y="2687791"/>
              <a:ext cx="540000" cy="216000"/>
            </a:xfrm>
            <a:prstGeom prst="roundRect">
              <a:avLst>
                <a:gd name="adj" fmla="val 50000"/>
              </a:avLst>
            </a:prstGeom>
            <a:solidFill>
              <a:srgbClr val="EA1C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b="1" dirty="0">
                  <a:latin typeface="+mn-ea"/>
                </a:rPr>
                <a:t>CP</a:t>
              </a:r>
              <a:endParaRPr lang="ko-KR" altLang="en-US" sz="1100" b="1" dirty="0">
                <a:latin typeface="+mn-ea"/>
              </a:endParaRPr>
            </a:p>
          </p:txBody>
        </p:sp>
        <p:pic>
          <p:nvPicPr>
            <p:cNvPr id="221" name="그림 153">
              <a:extLst>
                <a:ext uri="{FF2B5EF4-FFF2-40B4-BE49-F238E27FC236}">
                  <a16:creationId xmlns:a16="http://schemas.microsoft.com/office/drawing/2014/main" id="{21E9DBC9-55FA-C346-8FDC-8541623D484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t="34604" b="34006"/>
            <a:stretch/>
          </p:blipFill>
          <p:spPr>
            <a:xfrm>
              <a:off x="5143454" y="2581558"/>
              <a:ext cx="1582092" cy="496614"/>
            </a:xfrm>
            <a:prstGeom prst="rect">
              <a:avLst/>
            </a:prstGeom>
          </p:spPr>
        </p:pic>
        <p:sp>
          <p:nvSpPr>
            <p:cNvPr id="222" name="타원 75">
              <a:extLst>
                <a:ext uri="{FF2B5EF4-FFF2-40B4-BE49-F238E27FC236}">
                  <a16:creationId xmlns:a16="http://schemas.microsoft.com/office/drawing/2014/main" id="{0841ACBB-3C11-3E42-ABF7-EB7D53238224}"/>
                </a:ext>
              </a:extLst>
            </p:cNvPr>
            <p:cNvSpPr/>
            <p:nvPr/>
          </p:nvSpPr>
          <p:spPr>
            <a:xfrm>
              <a:off x="4250047" y="1370605"/>
              <a:ext cx="2002214" cy="838218"/>
            </a:xfrm>
            <a:custGeom>
              <a:avLst/>
              <a:gdLst/>
              <a:ahLst/>
              <a:cxnLst/>
              <a:rect l="l" t="t" r="r" b="b"/>
              <a:pathLst>
                <a:path w="2002214" h="838218">
                  <a:moveTo>
                    <a:pt x="1001107" y="0"/>
                  </a:moveTo>
                  <a:cubicBezTo>
                    <a:pt x="1141916" y="0"/>
                    <a:pt x="1263843" y="80840"/>
                    <a:pt x="1321661" y="199318"/>
                  </a:cubicBezTo>
                  <a:cubicBezTo>
                    <a:pt x="1379479" y="80840"/>
                    <a:pt x="1501405" y="0"/>
                    <a:pt x="1642214" y="0"/>
                  </a:cubicBezTo>
                  <a:cubicBezTo>
                    <a:pt x="1841037" y="0"/>
                    <a:pt x="2002214" y="161177"/>
                    <a:pt x="2002214" y="360000"/>
                  </a:cubicBezTo>
                  <a:cubicBezTo>
                    <a:pt x="2002214" y="558823"/>
                    <a:pt x="1841037" y="720000"/>
                    <a:pt x="1642214" y="720000"/>
                  </a:cubicBezTo>
                  <a:cubicBezTo>
                    <a:pt x="1501405" y="720000"/>
                    <a:pt x="1379479" y="639160"/>
                    <a:pt x="1321661" y="520682"/>
                  </a:cubicBezTo>
                  <a:cubicBezTo>
                    <a:pt x="1263843" y="639160"/>
                    <a:pt x="1141916" y="720000"/>
                    <a:pt x="1001107" y="720000"/>
                  </a:cubicBezTo>
                  <a:cubicBezTo>
                    <a:pt x="879633" y="720000"/>
                    <a:pt x="772212" y="659836"/>
                    <a:pt x="707556" y="567299"/>
                  </a:cubicBezTo>
                  <a:cubicBezTo>
                    <a:pt x="669057" y="723194"/>
                    <a:pt x="527961" y="838218"/>
                    <a:pt x="360000" y="838218"/>
                  </a:cubicBezTo>
                  <a:cubicBezTo>
                    <a:pt x="161177" y="838218"/>
                    <a:pt x="0" y="677041"/>
                    <a:pt x="0" y="478218"/>
                  </a:cubicBezTo>
                  <a:cubicBezTo>
                    <a:pt x="0" y="279395"/>
                    <a:pt x="161177" y="118218"/>
                    <a:pt x="360000" y="118218"/>
                  </a:cubicBezTo>
                  <a:cubicBezTo>
                    <a:pt x="481474" y="118218"/>
                    <a:pt x="588895" y="178382"/>
                    <a:pt x="653552" y="270919"/>
                  </a:cubicBezTo>
                  <a:cubicBezTo>
                    <a:pt x="692051" y="115024"/>
                    <a:pt x="833146" y="0"/>
                    <a:pt x="1001107" y="0"/>
                  </a:cubicBezTo>
                  <a:close/>
                </a:path>
              </a:pathLst>
            </a:custGeom>
            <a:solidFill>
              <a:schemeClr val="bg1"/>
            </a:solidFill>
            <a:ln w="19050">
              <a:solidFill>
                <a:schemeClr val="bg1">
                  <a:lumMod val="75000"/>
                </a:schemeClr>
              </a:solidFill>
            </a:ln>
            <a:effectLst>
              <a:outerShdw blurRad="508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3" name="Picture 2" descr="D:\1000. Cloud Platform Service\ppt작업\Cloud Z Portal Update 용 컨텐츠\201909\Fluentd_square.png">
              <a:extLst>
                <a:ext uri="{FF2B5EF4-FFF2-40B4-BE49-F238E27FC236}">
                  <a16:creationId xmlns:a16="http://schemas.microsoft.com/office/drawing/2014/main" id="{AD820102-B3B0-B74F-A83B-955E5EA66B3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404932" y="1648570"/>
              <a:ext cx="424105" cy="378183"/>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3" descr="D:\1000. Cloud Platform Service\ppt작업\Cloud Z Portal Update 용 컨텐츠\201909\elasticsearch-logo.png">
              <a:extLst>
                <a:ext uri="{FF2B5EF4-FFF2-40B4-BE49-F238E27FC236}">
                  <a16:creationId xmlns:a16="http://schemas.microsoft.com/office/drawing/2014/main" id="{3335DD54-32FC-7A44-821B-B5060803FA3D}"/>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16845" t="26643" r="16979" b="23530"/>
            <a:stretch/>
          </p:blipFill>
          <p:spPr bwMode="auto">
            <a:xfrm>
              <a:off x="4918728" y="1633330"/>
              <a:ext cx="617092" cy="215043"/>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8" descr="D:\1000. Cloud Platform Service\ppt작업\Cloud Z Portal Update 용 컨텐츠\201909\kibana-logo-DFD185B4B0-seeklogo.com.png">
              <a:extLst>
                <a:ext uri="{FF2B5EF4-FFF2-40B4-BE49-F238E27FC236}">
                  <a16:creationId xmlns:a16="http://schemas.microsoft.com/office/drawing/2014/main" id="{02181E84-F57E-9648-80F4-C8D15F1CC02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596458" y="1620082"/>
              <a:ext cx="601939" cy="202653"/>
            </a:xfrm>
            <a:prstGeom prst="rect">
              <a:avLst/>
            </a:prstGeom>
            <a:noFill/>
            <a:extLst>
              <a:ext uri="{909E8E84-426E-40DD-AFC4-6F175D3DCCD1}">
                <a14:hiddenFill xmlns:a14="http://schemas.microsoft.com/office/drawing/2010/main">
                  <a:solidFill>
                    <a:srgbClr val="FFFFFF"/>
                  </a:solidFill>
                </a14:hiddenFill>
              </a:ext>
            </a:extLst>
          </p:spPr>
        </p:pic>
        <p:sp>
          <p:nvSpPr>
            <p:cNvPr id="226" name="타원 81">
              <a:extLst>
                <a:ext uri="{FF2B5EF4-FFF2-40B4-BE49-F238E27FC236}">
                  <a16:creationId xmlns:a16="http://schemas.microsoft.com/office/drawing/2014/main" id="{E46BCD97-155A-0540-B584-31585F097147}"/>
                </a:ext>
              </a:extLst>
            </p:cNvPr>
            <p:cNvSpPr/>
            <p:nvPr/>
          </p:nvSpPr>
          <p:spPr>
            <a:xfrm>
              <a:off x="3711567" y="2496855"/>
              <a:ext cx="918772" cy="1334084"/>
            </a:xfrm>
            <a:custGeom>
              <a:avLst/>
              <a:gdLst/>
              <a:ahLst/>
              <a:cxnLst/>
              <a:rect l="l" t="t" r="r" b="b"/>
              <a:pathLst>
                <a:path w="918772" h="1334084">
                  <a:moveTo>
                    <a:pt x="360000" y="0"/>
                  </a:moveTo>
                  <a:cubicBezTo>
                    <a:pt x="558823" y="0"/>
                    <a:pt x="720000" y="161177"/>
                    <a:pt x="720000" y="360000"/>
                  </a:cubicBezTo>
                  <a:cubicBezTo>
                    <a:pt x="720000" y="461998"/>
                    <a:pt x="677582" y="554088"/>
                    <a:pt x="608997" y="619147"/>
                  </a:cubicBezTo>
                  <a:cubicBezTo>
                    <a:pt x="784157" y="642120"/>
                    <a:pt x="918772" y="792381"/>
                    <a:pt x="918772" y="974084"/>
                  </a:cubicBezTo>
                  <a:cubicBezTo>
                    <a:pt x="918772" y="1172907"/>
                    <a:pt x="757595" y="1334084"/>
                    <a:pt x="558772" y="1334084"/>
                  </a:cubicBezTo>
                  <a:cubicBezTo>
                    <a:pt x="359949" y="1334084"/>
                    <a:pt x="198772" y="1172907"/>
                    <a:pt x="198772" y="974084"/>
                  </a:cubicBezTo>
                  <a:cubicBezTo>
                    <a:pt x="198772" y="872087"/>
                    <a:pt x="241190" y="779997"/>
                    <a:pt x="309775" y="714937"/>
                  </a:cubicBezTo>
                  <a:cubicBezTo>
                    <a:pt x="134615" y="691964"/>
                    <a:pt x="0" y="541703"/>
                    <a:pt x="0" y="360000"/>
                  </a:cubicBezTo>
                  <a:cubicBezTo>
                    <a:pt x="0" y="161177"/>
                    <a:pt x="161177" y="0"/>
                    <a:pt x="360000" y="0"/>
                  </a:cubicBezTo>
                  <a:close/>
                </a:path>
              </a:pathLst>
            </a:custGeom>
            <a:solidFill>
              <a:schemeClr val="bg1"/>
            </a:solidFill>
            <a:ln w="19050">
              <a:solidFill>
                <a:schemeClr val="bg1">
                  <a:lumMod val="75000"/>
                </a:schemeClr>
              </a:solidFill>
            </a:ln>
            <a:effectLst>
              <a:outerShdw blurRad="508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7" name="Picture 6" descr="D:\1000. Cloud Platform Service\ppt작업\Cloud Z Portal Update 용 컨텐츠\201909\prometheus-logo-3.png">
              <a:extLst>
                <a:ext uri="{FF2B5EF4-FFF2-40B4-BE49-F238E27FC236}">
                  <a16:creationId xmlns:a16="http://schemas.microsoft.com/office/drawing/2014/main" id="{6626C958-AB01-AB48-AE7D-021241749B68}"/>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t="25090" b="27475"/>
            <a:stretch/>
          </p:blipFill>
          <p:spPr bwMode="auto">
            <a:xfrm>
              <a:off x="3758591" y="2790220"/>
              <a:ext cx="619543" cy="153792"/>
            </a:xfrm>
            <a:prstGeom prst="rect">
              <a:avLst/>
            </a:prstGeom>
            <a:noFill/>
            <a:extLst>
              <a:ext uri="{909E8E84-426E-40DD-AFC4-6F175D3DCCD1}">
                <a14:hiddenFill xmlns:a14="http://schemas.microsoft.com/office/drawing/2010/main">
                  <a:solidFill>
                    <a:srgbClr val="FFFFFF"/>
                  </a:solidFill>
                </a14:hiddenFill>
              </a:ext>
            </a:extLst>
          </p:spPr>
        </p:pic>
        <p:sp>
          <p:nvSpPr>
            <p:cNvPr id="228" name="타원 167">
              <a:extLst>
                <a:ext uri="{FF2B5EF4-FFF2-40B4-BE49-F238E27FC236}">
                  <a16:creationId xmlns:a16="http://schemas.microsoft.com/office/drawing/2014/main" id="{3F4D8CBE-FE57-E14C-B709-7A5DBE73D6C1}"/>
                </a:ext>
              </a:extLst>
            </p:cNvPr>
            <p:cNvSpPr/>
            <p:nvPr/>
          </p:nvSpPr>
          <p:spPr>
            <a:xfrm>
              <a:off x="8081409" y="2070220"/>
              <a:ext cx="720000" cy="720000"/>
            </a:xfrm>
            <a:prstGeom prst="ellipse">
              <a:avLst/>
            </a:prstGeom>
            <a:solidFill>
              <a:schemeClr val="bg1"/>
            </a:solidFill>
            <a:ln w="19050">
              <a:solidFill>
                <a:schemeClr val="bg1">
                  <a:lumMod val="75000"/>
                </a:schemeClr>
              </a:solidFill>
            </a:ln>
            <a:effectLst>
              <a:outerShdw blurRad="508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9" name="Picture 2" descr="D:\1000. Cloud Platform Service\ppt작업\Cloud Z Portal Update 용 컨텐츠\201909\keycloak_logo_600px.png">
              <a:extLst>
                <a:ext uri="{FF2B5EF4-FFF2-40B4-BE49-F238E27FC236}">
                  <a16:creationId xmlns:a16="http://schemas.microsoft.com/office/drawing/2014/main" id="{8E06ABF6-2AEC-AA42-A7A8-9D886ABC4097}"/>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l="2682" t="40292" r="2652" b="40074"/>
            <a:stretch/>
          </p:blipFill>
          <p:spPr bwMode="auto">
            <a:xfrm>
              <a:off x="8127086" y="2364921"/>
              <a:ext cx="628646" cy="130598"/>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5" descr="D:\1000. Cloud Platform Service\ppt작업\Cloud Z Portal Update 용 컨텐츠\201909\Grafana.png">
              <a:extLst>
                <a:ext uri="{FF2B5EF4-FFF2-40B4-BE49-F238E27FC236}">
                  <a16:creationId xmlns:a16="http://schemas.microsoft.com/office/drawing/2014/main" id="{187E138D-A8C5-6E46-A3B3-0D37AB8AD0AF}"/>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l="7143" t="25171" r="9134" b="26271"/>
            <a:stretch/>
          </p:blipFill>
          <p:spPr bwMode="auto">
            <a:xfrm>
              <a:off x="3986358" y="3411052"/>
              <a:ext cx="567830" cy="146371"/>
            </a:xfrm>
            <a:prstGeom prst="rect">
              <a:avLst/>
            </a:prstGeom>
            <a:noFill/>
            <a:extLst>
              <a:ext uri="{909E8E84-426E-40DD-AFC4-6F175D3DCCD1}">
                <a14:hiddenFill xmlns:a14="http://schemas.microsoft.com/office/drawing/2010/main">
                  <a:solidFill>
                    <a:srgbClr val="FFFFFF"/>
                  </a:solidFill>
                </a14:hiddenFill>
              </a:ext>
            </a:extLst>
          </p:spPr>
        </p:pic>
        <p:sp>
          <p:nvSpPr>
            <p:cNvPr id="231" name="타원 197">
              <a:extLst>
                <a:ext uri="{FF2B5EF4-FFF2-40B4-BE49-F238E27FC236}">
                  <a16:creationId xmlns:a16="http://schemas.microsoft.com/office/drawing/2014/main" id="{0E7C73C4-BF42-BA49-A19E-5644BA05A09D}"/>
                </a:ext>
              </a:extLst>
            </p:cNvPr>
            <p:cNvSpPr/>
            <p:nvPr/>
          </p:nvSpPr>
          <p:spPr>
            <a:xfrm>
              <a:off x="7896632" y="3162338"/>
              <a:ext cx="720000" cy="720000"/>
            </a:xfrm>
            <a:prstGeom prst="ellipse">
              <a:avLst/>
            </a:prstGeom>
            <a:solidFill>
              <a:schemeClr val="bg1"/>
            </a:solidFill>
            <a:ln w="19050">
              <a:solidFill>
                <a:schemeClr val="bg1">
                  <a:lumMod val="75000"/>
                </a:schemeClr>
              </a:solidFill>
            </a:ln>
            <a:effectLst>
              <a:outerShdw blurRad="508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2" name="Picture 2" descr="D:\1000. Cloud Platform Service\ppt작업\Cloud Z Platform 전사공지\올빼미\console.png">
              <a:extLst>
                <a:ext uri="{FF2B5EF4-FFF2-40B4-BE49-F238E27FC236}">
                  <a16:creationId xmlns:a16="http://schemas.microsoft.com/office/drawing/2014/main" id="{6076AA3F-F56A-0745-BDDE-AE70CF52EB47}"/>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t="12565" b="9314"/>
            <a:stretch/>
          </p:blipFill>
          <p:spPr bwMode="auto">
            <a:xfrm>
              <a:off x="8066049" y="3373451"/>
              <a:ext cx="381166" cy="297773"/>
            </a:xfrm>
            <a:prstGeom prst="rect">
              <a:avLst/>
            </a:prstGeom>
            <a:noFill/>
            <a:extLst>
              <a:ext uri="{909E8E84-426E-40DD-AFC4-6F175D3DCCD1}">
                <a14:hiddenFill xmlns:a14="http://schemas.microsoft.com/office/drawing/2010/main">
                  <a:solidFill>
                    <a:srgbClr val="FFFFFF"/>
                  </a:solidFill>
                </a14:hiddenFill>
              </a:ext>
            </a:extLst>
          </p:spPr>
        </p:pic>
        <p:sp>
          <p:nvSpPr>
            <p:cNvPr id="233" name="직사각형 199">
              <a:extLst>
                <a:ext uri="{FF2B5EF4-FFF2-40B4-BE49-F238E27FC236}">
                  <a16:creationId xmlns:a16="http://schemas.microsoft.com/office/drawing/2014/main" id="{6C37BA7C-EAFD-D449-9C90-450A095E8035}"/>
                </a:ext>
              </a:extLst>
            </p:cNvPr>
            <p:cNvSpPr/>
            <p:nvPr/>
          </p:nvSpPr>
          <p:spPr>
            <a:xfrm>
              <a:off x="8575979" y="3414326"/>
              <a:ext cx="1001444"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FFFFCC"/>
                  </a:solidFill>
                  <a:latin typeface="Rix고딕 B" panose="02020603020101020101" pitchFamily="18" charset="-127"/>
                  <a:ea typeface="Rix고딕 B" panose="02020603020101020101" pitchFamily="18" charset="-127"/>
                </a:rPr>
                <a:t>Console</a:t>
              </a:r>
              <a:endParaRPr lang="ko-KR" altLang="en-US" sz="1400" dirty="0">
                <a:solidFill>
                  <a:srgbClr val="FFFFCC"/>
                </a:solidFill>
                <a:latin typeface="Rix고딕 B" panose="02020603020101020101" pitchFamily="18" charset="-127"/>
                <a:ea typeface="Rix고딕 B" panose="02020603020101020101" pitchFamily="18" charset="-127"/>
              </a:endParaRPr>
            </a:p>
          </p:txBody>
        </p:sp>
        <p:sp>
          <p:nvSpPr>
            <p:cNvPr id="234" name="직사각형 200">
              <a:extLst>
                <a:ext uri="{FF2B5EF4-FFF2-40B4-BE49-F238E27FC236}">
                  <a16:creationId xmlns:a16="http://schemas.microsoft.com/office/drawing/2014/main" id="{4E84162D-6B66-4142-A8BC-F506DAC2251D}"/>
                </a:ext>
              </a:extLst>
            </p:cNvPr>
            <p:cNvSpPr/>
            <p:nvPr/>
          </p:nvSpPr>
          <p:spPr>
            <a:xfrm>
              <a:off x="6543636" y="1085341"/>
              <a:ext cx="1903580" cy="1960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400" dirty="0">
                  <a:solidFill>
                    <a:srgbClr val="FFFFCC"/>
                  </a:solidFill>
                  <a:latin typeface="Rix고딕 B" panose="02020603020101020101" pitchFamily="18" charset="-127"/>
                  <a:ea typeface="Rix고딕 B" panose="02020603020101020101" pitchFamily="18" charset="-127"/>
                </a:rPr>
                <a:t>Service Catalog</a:t>
              </a:r>
              <a:endParaRPr lang="ko-KR" altLang="en-US" sz="1400" dirty="0">
                <a:solidFill>
                  <a:srgbClr val="FFFFCC"/>
                </a:solidFill>
                <a:latin typeface="Rix고딕 B" panose="02020603020101020101" pitchFamily="18" charset="-127"/>
                <a:ea typeface="Rix고딕 B" panose="02020603020101020101" pitchFamily="18" charset="-127"/>
              </a:endParaRPr>
            </a:p>
          </p:txBody>
        </p:sp>
        <p:sp>
          <p:nvSpPr>
            <p:cNvPr id="235" name="직사각형 212">
              <a:extLst>
                <a:ext uri="{FF2B5EF4-FFF2-40B4-BE49-F238E27FC236}">
                  <a16:creationId xmlns:a16="http://schemas.microsoft.com/office/drawing/2014/main" id="{4F1CC9CC-2DDC-3442-B7BE-F47EA213AB7F}"/>
                </a:ext>
              </a:extLst>
            </p:cNvPr>
            <p:cNvSpPr/>
            <p:nvPr/>
          </p:nvSpPr>
          <p:spPr>
            <a:xfrm>
              <a:off x="2767446" y="3161610"/>
              <a:ext cx="1095048"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400" dirty="0">
                  <a:solidFill>
                    <a:srgbClr val="FFFFCC"/>
                  </a:solidFill>
                  <a:latin typeface="Rix고딕 B" panose="02020603020101020101" pitchFamily="18" charset="-127"/>
                  <a:ea typeface="Rix고딕 B" panose="02020603020101020101" pitchFamily="18" charset="-127"/>
                </a:rPr>
                <a:t>Monitoring</a:t>
              </a:r>
              <a:endParaRPr lang="ko-KR" altLang="en-US" sz="1400" dirty="0">
                <a:solidFill>
                  <a:srgbClr val="FFFFCC"/>
                </a:solidFill>
                <a:latin typeface="Rix고딕 B" panose="02020603020101020101" pitchFamily="18" charset="-127"/>
                <a:ea typeface="Rix고딕 B" panose="02020603020101020101" pitchFamily="18" charset="-127"/>
              </a:endParaRPr>
            </a:p>
          </p:txBody>
        </p:sp>
        <p:sp>
          <p:nvSpPr>
            <p:cNvPr id="236" name="직사각형 213">
              <a:extLst>
                <a:ext uri="{FF2B5EF4-FFF2-40B4-BE49-F238E27FC236}">
                  <a16:creationId xmlns:a16="http://schemas.microsoft.com/office/drawing/2014/main" id="{DD14586B-F5D5-6645-B1FA-1D305BC8DBC9}"/>
                </a:ext>
              </a:extLst>
            </p:cNvPr>
            <p:cNvSpPr/>
            <p:nvPr/>
          </p:nvSpPr>
          <p:spPr>
            <a:xfrm>
              <a:off x="4331578" y="1085341"/>
              <a:ext cx="1099798"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400" dirty="0">
                  <a:solidFill>
                    <a:srgbClr val="FFFFCC"/>
                  </a:solidFill>
                  <a:latin typeface="Rix고딕 B" panose="02020603020101020101" pitchFamily="18" charset="-127"/>
                  <a:ea typeface="Rix고딕 B" panose="02020603020101020101" pitchFamily="18" charset="-127"/>
                </a:rPr>
                <a:t>Logging</a:t>
              </a:r>
              <a:endParaRPr lang="ko-KR" altLang="en-US" sz="1400" dirty="0">
                <a:solidFill>
                  <a:srgbClr val="FFFFCC"/>
                </a:solidFill>
                <a:latin typeface="Rix고딕 B" panose="02020603020101020101" pitchFamily="18" charset="-127"/>
                <a:ea typeface="Rix고딕 B" panose="02020603020101020101" pitchFamily="18" charset="-127"/>
              </a:endParaRPr>
            </a:p>
          </p:txBody>
        </p:sp>
        <p:sp>
          <p:nvSpPr>
            <p:cNvPr id="237" name="직사각형 214">
              <a:extLst>
                <a:ext uri="{FF2B5EF4-FFF2-40B4-BE49-F238E27FC236}">
                  <a16:creationId xmlns:a16="http://schemas.microsoft.com/office/drawing/2014/main" id="{EE2069C0-CE56-A64A-990F-4CC5153E6668}"/>
                </a:ext>
              </a:extLst>
            </p:cNvPr>
            <p:cNvSpPr/>
            <p:nvPr/>
          </p:nvSpPr>
          <p:spPr>
            <a:xfrm>
              <a:off x="8804760" y="2322208"/>
              <a:ext cx="632491"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FFFFCC"/>
                  </a:solidFill>
                  <a:latin typeface="Rix고딕 B" panose="02020603020101020101" pitchFamily="18" charset="-127"/>
                  <a:ea typeface="Rix고딕 B" panose="02020603020101020101" pitchFamily="18" charset="-127"/>
                </a:rPr>
                <a:t>IAM</a:t>
              </a:r>
              <a:endParaRPr lang="ko-KR" altLang="en-US" sz="1400" dirty="0">
                <a:solidFill>
                  <a:srgbClr val="FFFFCC"/>
                </a:solidFill>
                <a:latin typeface="Rix고딕 B" panose="02020603020101020101" pitchFamily="18" charset="-127"/>
                <a:ea typeface="Rix고딕 B" panose="02020603020101020101" pitchFamily="18" charset="-127"/>
              </a:endParaRPr>
            </a:p>
          </p:txBody>
        </p:sp>
        <p:sp>
          <p:nvSpPr>
            <p:cNvPr id="238" name="타원 94">
              <a:extLst>
                <a:ext uri="{FF2B5EF4-FFF2-40B4-BE49-F238E27FC236}">
                  <a16:creationId xmlns:a16="http://schemas.microsoft.com/office/drawing/2014/main" id="{9FFCB4E4-56C6-5245-992F-AF3C50ED3C57}"/>
                </a:ext>
              </a:extLst>
            </p:cNvPr>
            <p:cNvSpPr/>
            <p:nvPr/>
          </p:nvSpPr>
          <p:spPr>
            <a:xfrm>
              <a:off x="6580670" y="1370605"/>
              <a:ext cx="1344537" cy="720000"/>
            </a:xfrm>
            <a:custGeom>
              <a:avLst/>
              <a:gdLst/>
              <a:ahLst/>
              <a:cxnLst/>
              <a:rect l="l" t="t" r="r" b="b"/>
              <a:pathLst>
                <a:path w="1344537" h="720000">
                  <a:moveTo>
                    <a:pt x="360000" y="0"/>
                  </a:moveTo>
                  <a:cubicBezTo>
                    <a:pt x="494588" y="0"/>
                    <a:pt x="611926" y="73855"/>
                    <a:pt x="672269" y="184054"/>
                  </a:cubicBezTo>
                  <a:cubicBezTo>
                    <a:pt x="732612" y="73855"/>
                    <a:pt x="849949" y="0"/>
                    <a:pt x="984537" y="0"/>
                  </a:cubicBezTo>
                  <a:cubicBezTo>
                    <a:pt x="1183360" y="0"/>
                    <a:pt x="1344537" y="161177"/>
                    <a:pt x="1344537" y="360000"/>
                  </a:cubicBezTo>
                  <a:cubicBezTo>
                    <a:pt x="1344537" y="558823"/>
                    <a:pt x="1183360" y="720000"/>
                    <a:pt x="984537" y="720000"/>
                  </a:cubicBezTo>
                  <a:cubicBezTo>
                    <a:pt x="849949" y="720000"/>
                    <a:pt x="732612" y="646145"/>
                    <a:pt x="672269" y="535946"/>
                  </a:cubicBezTo>
                  <a:cubicBezTo>
                    <a:pt x="611926" y="646145"/>
                    <a:pt x="494588" y="720000"/>
                    <a:pt x="360000" y="720000"/>
                  </a:cubicBezTo>
                  <a:cubicBezTo>
                    <a:pt x="161177" y="720000"/>
                    <a:pt x="0" y="558823"/>
                    <a:pt x="0" y="360000"/>
                  </a:cubicBezTo>
                  <a:cubicBezTo>
                    <a:pt x="0" y="161177"/>
                    <a:pt x="161177" y="0"/>
                    <a:pt x="360000" y="0"/>
                  </a:cubicBezTo>
                  <a:close/>
                </a:path>
              </a:pathLst>
            </a:custGeom>
            <a:solidFill>
              <a:schemeClr val="bg1"/>
            </a:solidFill>
            <a:ln w="19050">
              <a:solidFill>
                <a:schemeClr val="bg1">
                  <a:lumMod val="75000"/>
                </a:schemeClr>
              </a:solidFill>
            </a:ln>
            <a:effectLst>
              <a:outerShdw blurRad="508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9" name="Picture 14" descr="D:\1000. Cloud Platform Service\ppt작업\Cloud Z Portal Update 용 컨텐츠\201909\helm.png">
              <a:extLst>
                <a:ext uri="{FF2B5EF4-FFF2-40B4-BE49-F238E27FC236}">
                  <a16:creationId xmlns:a16="http://schemas.microsoft.com/office/drawing/2014/main" id="{DE6E0AC4-C0F3-8243-9C4F-BDF9F107041B}"/>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l="14929" t="13514" r="14917" b="13488"/>
            <a:stretch/>
          </p:blipFill>
          <p:spPr bwMode="auto">
            <a:xfrm>
              <a:off x="6745097" y="1507029"/>
              <a:ext cx="408903" cy="425480"/>
            </a:xfrm>
            <a:prstGeom prst="rect">
              <a:avLst/>
            </a:prstGeom>
            <a:noFill/>
            <a:extLst>
              <a:ext uri="{909E8E84-426E-40DD-AFC4-6F175D3DCCD1}">
                <a14:hiddenFill xmlns:a14="http://schemas.microsoft.com/office/drawing/2010/main">
                  <a:solidFill>
                    <a:srgbClr val="FFFFFF"/>
                  </a:solidFill>
                </a14:hiddenFill>
              </a:ext>
            </a:extLst>
          </p:spPr>
        </p:pic>
        <p:sp>
          <p:nvSpPr>
            <p:cNvPr id="240" name="타원 96">
              <a:extLst>
                <a:ext uri="{FF2B5EF4-FFF2-40B4-BE49-F238E27FC236}">
                  <a16:creationId xmlns:a16="http://schemas.microsoft.com/office/drawing/2014/main" id="{35AF32AD-6C2B-DC42-8E4D-FBB220F5A768}"/>
                </a:ext>
              </a:extLst>
            </p:cNvPr>
            <p:cNvSpPr/>
            <p:nvPr/>
          </p:nvSpPr>
          <p:spPr>
            <a:xfrm>
              <a:off x="4934123" y="3701941"/>
              <a:ext cx="2664296" cy="720000"/>
            </a:xfrm>
            <a:custGeom>
              <a:avLst/>
              <a:gdLst/>
              <a:ahLst/>
              <a:cxnLst/>
              <a:rect l="l" t="t" r="r" b="b"/>
              <a:pathLst>
                <a:path w="2664296" h="720000">
                  <a:moveTo>
                    <a:pt x="360000" y="0"/>
                  </a:moveTo>
                  <a:cubicBezTo>
                    <a:pt x="503424" y="0"/>
                    <a:pt x="627258" y="83871"/>
                    <a:pt x="684050" y="205759"/>
                  </a:cubicBezTo>
                  <a:cubicBezTo>
                    <a:pt x="740841" y="83871"/>
                    <a:pt x="864675" y="0"/>
                    <a:pt x="1008099" y="0"/>
                  </a:cubicBezTo>
                  <a:cubicBezTo>
                    <a:pt x="1151523" y="0"/>
                    <a:pt x="1275357" y="83871"/>
                    <a:pt x="1332149" y="205759"/>
                  </a:cubicBezTo>
                  <a:cubicBezTo>
                    <a:pt x="1388940" y="83871"/>
                    <a:pt x="1512774" y="0"/>
                    <a:pt x="1656198" y="0"/>
                  </a:cubicBezTo>
                  <a:cubicBezTo>
                    <a:pt x="1799622" y="0"/>
                    <a:pt x="1923455" y="83871"/>
                    <a:pt x="1980247" y="205758"/>
                  </a:cubicBezTo>
                  <a:cubicBezTo>
                    <a:pt x="2037039" y="83871"/>
                    <a:pt x="2160873" y="0"/>
                    <a:pt x="2304296" y="0"/>
                  </a:cubicBezTo>
                  <a:cubicBezTo>
                    <a:pt x="2503119" y="0"/>
                    <a:pt x="2664296" y="161177"/>
                    <a:pt x="2664296" y="360000"/>
                  </a:cubicBezTo>
                  <a:cubicBezTo>
                    <a:pt x="2664296" y="558823"/>
                    <a:pt x="2503119" y="720000"/>
                    <a:pt x="2304296" y="720000"/>
                  </a:cubicBezTo>
                  <a:cubicBezTo>
                    <a:pt x="2160873" y="720000"/>
                    <a:pt x="2037039" y="636130"/>
                    <a:pt x="1980247" y="514242"/>
                  </a:cubicBezTo>
                  <a:cubicBezTo>
                    <a:pt x="1923455" y="636130"/>
                    <a:pt x="1799622" y="720000"/>
                    <a:pt x="1656198" y="720000"/>
                  </a:cubicBezTo>
                  <a:cubicBezTo>
                    <a:pt x="1512774" y="720000"/>
                    <a:pt x="1388940" y="636129"/>
                    <a:pt x="1332149" y="514241"/>
                  </a:cubicBezTo>
                  <a:cubicBezTo>
                    <a:pt x="1275357" y="636129"/>
                    <a:pt x="1151523" y="720000"/>
                    <a:pt x="1008099" y="720000"/>
                  </a:cubicBezTo>
                  <a:cubicBezTo>
                    <a:pt x="864675" y="720000"/>
                    <a:pt x="740841" y="636129"/>
                    <a:pt x="684050" y="514241"/>
                  </a:cubicBezTo>
                  <a:cubicBezTo>
                    <a:pt x="627258" y="636129"/>
                    <a:pt x="503424" y="720000"/>
                    <a:pt x="360000" y="720000"/>
                  </a:cubicBezTo>
                  <a:cubicBezTo>
                    <a:pt x="161177" y="720000"/>
                    <a:pt x="0" y="558823"/>
                    <a:pt x="0" y="360000"/>
                  </a:cubicBezTo>
                  <a:cubicBezTo>
                    <a:pt x="0" y="161177"/>
                    <a:pt x="161177" y="0"/>
                    <a:pt x="360000" y="0"/>
                  </a:cubicBezTo>
                  <a:close/>
                </a:path>
              </a:pathLst>
            </a:custGeom>
            <a:solidFill>
              <a:schemeClr val="bg1"/>
            </a:solidFill>
            <a:ln w="19050">
              <a:solidFill>
                <a:schemeClr val="bg1">
                  <a:lumMod val="75000"/>
                </a:schemeClr>
              </a:solidFill>
            </a:ln>
            <a:effectLst>
              <a:outerShdw blurRad="508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7" descr="D:\1000. Cloud Platform Service\ppt작업\Cloud Z Portal Update 용 컨텐츠\201909\gitea.png">
              <a:extLst>
                <a:ext uri="{FF2B5EF4-FFF2-40B4-BE49-F238E27FC236}">
                  <a16:creationId xmlns:a16="http://schemas.microsoft.com/office/drawing/2014/main" id="{52BC0DBD-DAE7-894F-A685-6F6171238E5A}"/>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965554" y="3855315"/>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10" descr="D:\1000. Cloud Platform Service\ppt작업\Cloud Z Portal Update 용 컨텐츠\201909\jenkins-logo.png">
              <a:extLst>
                <a:ext uri="{FF2B5EF4-FFF2-40B4-BE49-F238E27FC236}">
                  <a16:creationId xmlns:a16="http://schemas.microsoft.com/office/drawing/2014/main" id="{60AE5088-8F3D-3442-979E-72CCF0768772}"/>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11687" t="34221" r="12494" b="34376"/>
            <a:stretch/>
          </p:blipFill>
          <p:spPr bwMode="auto">
            <a:xfrm>
              <a:off x="5412235" y="3958801"/>
              <a:ext cx="775184" cy="240800"/>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11" descr="D:\1000. Cloud Platform Service\ppt작업\Cloud Z Portal Update 용 컨텐츠\201909\harbor.png">
              <a:extLst>
                <a:ext uri="{FF2B5EF4-FFF2-40B4-BE49-F238E27FC236}">
                  <a16:creationId xmlns:a16="http://schemas.microsoft.com/office/drawing/2014/main" id="{DA5849E4-313E-D640-B3C2-BB7EE5EA514D}"/>
                </a:ext>
              </a:extLst>
            </p:cNvPr>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l="9217" t="18643" r="10012" b="18518"/>
            <a:stretch/>
          </p:blipFill>
          <p:spPr bwMode="auto">
            <a:xfrm>
              <a:off x="6173196" y="3954435"/>
              <a:ext cx="850862" cy="233761"/>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4" descr="D:\1000. Cloud Platform Service\ppt작업\Cloud Z Portal Update 용 컨텐츠\201909\clair-logo-png-transparent.png">
              <a:extLst>
                <a:ext uri="{FF2B5EF4-FFF2-40B4-BE49-F238E27FC236}">
                  <a16:creationId xmlns:a16="http://schemas.microsoft.com/office/drawing/2014/main" id="{CCE6DB0F-71D9-9D4B-B9D9-2711582174A1}"/>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6957169" y="3958801"/>
              <a:ext cx="593091" cy="188554"/>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8" descr="D:\1000. Cloud Platform Service\ppt작업\Cloud Z Portal Update 용 컨텐츠\201909\1557833137-stacked-logo.png">
              <a:extLst>
                <a:ext uri="{FF2B5EF4-FFF2-40B4-BE49-F238E27FC236}">
                  <a16:creationId xmlns:a16="http://schemas.microsoft.com/office/drawing/2014/main" id="{688FC3CC-A7C3-644C-A895-67F543FB8194}"/>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7305242" y="1472705"/>
              <a:ext cx="555873" cy="473385"/>
            </a:xfrm>
            <a:prstGeom prst="rect">
              <a:avLst/>
            </a:prstGeom>
            <a:noFill/>
            <a:extLst>
              <a:ext uri="{909E8E84-426E-40DD-AFC4-6F175D3DCCD1}">
                <a14:hiddenFill xmlns:a14="http://schemas.microsoft.com/office/drawing/2010/main">
                  <a:solidFill>
                    <a:srgbClr val="FFFFFF"/>
                  </a:solidFill>
                </a14:hiddenFill>
              </a:ext>
            </a:extLst>
          </p:spPr>
        </p:pic>
        <p:sp>
          <p:nvSpPr>
            <p:cNvPr id="246" name="직사각형 223">
              <a:extLst>
                <a:ext uri="{FF2B5EF4-FFF2-40B4-BE49-F238E27FC236}">
                  <a16:creationId xmlns:a16="http://schemas.microsoft.com/office/drawing/2014/main" id="{063CE612-6704-8146-BFD9-89C9E00CB4F0}"/>
                </a:ext>
              </a:extLst>
            </p:cNvPr>
            <p:cNvSpPr/>
            <p:nvPr/>
          </p:nvSpPr>
          <p:spPr>
            <a:xfrm>
              <a:off x="5412235" y="4497237"/>
              <a:ext cx="1721958"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400" dirty="0">
                  <a:solidFill>
                    <a:srgbClr val="FFFFCC"/>
                  </a:solidFill>
                  <a:latin typeface="Rix고딕 B" panose="02020603020101020101" pitchFamily="18" charset="-127"/>
                  <a:ea typeface="Rix고딕 B" panose="02020603020101020101" pitchFamily="18" charset="-127"/>
                </a:rPr>
                <a:t>CI/CD Pipeline</a:t>
              </a:r>
              <a:endParaRPr lang="ko-KR" altLang="en-US" sz="1400" dirty="0">
                <a:solidFill>
                  <a:srgbClr val="FFFFCC"/>
                </a:solidFill>
                <a:latin typeface="Rix고딕 B" panose="02020603020101020101" pitchFamily="18" charset="-127"/>
                <a:ea typeface="Rix고딕 B" panose="02020603020101020101" pitchFamily="18" charset="-127"/>
              </a:endParaRPr>
            </a:p>
          </p:txBody>
        </p:sp>
      </p:grpSp>
      <p:grpSp>
        <p:nvGrpSpPr>
          <p:cNvPr id="247" name="그룹 224">
            <a:extLst>
              <a:ext uri="{FF2B5EF4-FFF2-40B4-BE49-F238E27FC236}">
                <a16:creationId xmlns:a16="http://schemas.microsoft.com/office/drawing/2014/main" id="{1EF4068B-3BA3-044C-AF33-4DC032403B96}"/>
              </a:ext>
            </a:extLst>
          </p:cNvPr>
          <p:cNvGrpSpPr/>
          <p:nvPr/>
        </p:nvGrpSpPr>
        <p:grpSpPr>
          <a:xfrm>
            <a:off x="1841669" y="4905164"/>
            <a:ext cx="6411655" cy="1147840"/>
            <a:chOff x="2493947" y="5130406"/>
            <a:chExt cx="7204107" cy="1289707"/>
          </a:xfrm>
        </p:grpSpPr>
        <p:grpSp>
          <p:nvGrpSpPr>
            <p:cNvPr id="248" name="그룹 225">
              <a:extLst>
                <a:ext uri="{FF2B5EF4-FFF2-40B4-BE49-F238E27FC236}">
                  <a16:creationId xmlns:a16="http://schemas.microsoft.com/office/drawing/2014/main" id="{033B5234-5A34-8343-A1C2-22F2F1D44399}"/>
                </a:ext>
              </a:extLst>
            </p:cNvPr>
            <p:cNvGrpSpPr/>
            <p:nvPr/>
          </p:nvGrpSpPr>
          <p:grpSpPr>
            <a:xfrm>
              <a:off x="8546054" y="5700113"/>
              <a:ext cx="1152000" cy="720000"/>
              <a:chOff x="8546054" y="5481038"/>
              <a:chExt cx="1152000" cy="720000"/>
            </a:xfrm>
            <a:effectLst>
              <a:outerShdw blurRad="50800" dist="50800" dir="2700000" algn="tl" rotWithShape="0">
                <a:schemeClr val="tx1">
                  <a:alpha val="50000"/>
                </a:schemeClr>
              </a:outerShdw>
            </a:effectLst>
          </p:grpSpPr>
          <p:sp>
            <p:nvSpPr>
              <p:cNvPr id="272" name="모서리가 둥근 직사각형 249">
                <a:extLst>
                  <a:ext uri="{FF2B5EF4-FFF2-40B4-BE49-F238E27FC236}">
                    <a16:creationId xmlns:a16="http://schemas.microsoft.com/office/drawing/2014/main" id="{5DBE6ED3-5C13-3C4D-841E-55AE95A6890E}"/>
                  </a:ext>
                </a:extLst>
              </p:cNvPr>
              <p:cNvSpPr/>
              <p:nvPr/>
            </p:nvSpPr>
            <p:spPr>
              <a:xfrm>
                <a:off x="8546054" y="5481038"/>
                <a:ext cx="1152000" cy="72000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73" name="Picture 3" descr="C:\Users\Administrator\Pictures\146351bb8f.png">
                <a:extLst>
                  <a:ext uri="{FF2B5EF4-FFF2-40B4-BE49-F238E27FC236}">
                    <a16:creationId xmlns:a16="http://schemas.microsoft.com/office/drawing/2014/main" id="{FB4FF17C-D3FE-294D-B10C-7DB2C05F0CD7}"/>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8691795" y="5618483"/>
                <a:ext cx="859949" cy="445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9" name="그룹 226">
              <a:extLst>
                <a:ext uri="{FF2B5EF4-FFF2-40B4-BE49-F238E27FC236}">
                  <a16:creationId xmlns:a16="http://schemas.microsoft.com/office/drawing/2014/main" id="{DEDFCA19-4443-B447-95C0-8D14F4C98A51}"/>
                </a:ext>
              </a:extLst>
            </p:cNvPr>
            <p:cNvGrpSpPr/>
            <p:nvPr/>
          </p:nvGrpSpPr>
          <p:grpSpPr>
            <a:xfrm>
              <a:off x="6125243" y="5700113"/>
              <a:ext cx="1152000" cy="720000"/>
              <a:chOff x="6131018" y="5481038"/>
              <a:chExt cx="1152000" cy="720000"/>
            </a:xfrm>
            <a:effectLst>
              <a:outerShdw blurRad="50800" dist="50800" dir="2700000" algn="tl" rotWithShape="0">
                <a:schemeClr val="tx1">
                  <a:alpha val="50000"/>
                </a:schemeClr>
              </a:outerShdw>
            </a:effectLst>
          </p:grpSpPr>
          <p:sp>
            <p:nvSpPr>
              <p:cNvPr id="268" name="모서리가 둥근 직사각형 245">
                <a:extLst>
                  <a:ext uri="{FF2B5EF4-FFF2-40B4-BE49-F238E27FC236}">
                    <a16:creationId xmlns:a16="http://schemas.microsoft.com/office/drawing/2014/main" id="{EC3EC657-4365-A440-998D-0B6B29351BC5}"/>
                  </a:ext>
                </a:extLst>
              </p:cNvPr>
              <p:cNvSpPr/>
              <p:nvPr/>
            </p:nvSpPr>
            <p:spPr>
              <a:xfrm>
                <a:off x="6131018" y="5481038"/>
                <a:ext cx="1152000" cy="72000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9" name="그룹 246">
                <a:extLst>
                  <a:ext uri="{FF2B5EF4-FFF2-40B4-BE49-F238E27FC236}">
                    <a16:creationId xmlns:a16="http://schemas.microsoft.com/office/drawing/2014/main" id="{A032F906-24D9-5B41-B3B5-5BC1FFA77061}"/>
                  </a:ext>
                </a:extLst>
              </p:cNvPr>
              <p:cNvGrpSpPr/>
              <p:nvPr/>
            </p:nvGrpSpPr>
            <p:grpSpPr>
              <a:xfrm>
                <a:off x="6180645" y="5631823"/>
                <a:ext cx="1052177" cy="418430"/>
                <a:chOff x="4645503" y="5701969"/>
                <a:chExt cx="1052177" cy="418430"/>
              </a:xfrm>
            </p:grpSpPr>
            <p:pic>
              <p:nvPicPr>
                <p:cNvPr id="270" name="Picture 4" descr="C:\Users\Administrator\Pictures\logo_ibm-cp.jpg">
                  <a:extLst>
                    <a:ext uri="{FF2B5EF4-FFF2-40B4-BE49-F238E27FC236}">
                      <a16:creationId xmlns:a16="http://schemas.microsoft.com/office/drawing/2014/main" id="{A0108BB8-E9CC-5A43-BBF9-006632AD930C}"/>
                    </a:ext>
                  </a:extLst>
                </p:cNvPr>
                <p:cNvPicPr>
                  <a:picLocks noChangeAspect="1" noChangeArrowheads="1"/>
                </p:cNvPicPr>
                <p:nvPr/>
              </p:nvPicPr>
              <p:blipFill rotWithShape="1">
                <a:blip r:embed="rId17" cstate="print">
                  <a:extLst>
                    <a:ext uri="{28A0092B-C50C-407E-A947-70E740481C1C}">
                      <a14:useLocalDpi xmlns:a14="http://schemas.microsoft.com/office/drawing/2010/main"/>
                    </a:ext>
                  </a:extLst>
                </a:blip>
                <a:srcRect/>
                <a:stretch/>
              </p:blipFill>
              <p:spPr bwMode="auto">
                <a:xfrm>
                  <a:off x="5029192" y="5963481"/>
                  <a:ext cx="434993" cy="122275"/>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5" descr="C:\Users\Administrator\Pictures\IBM-Cloud.png">
                  <a:extLst>
                    <a:ext uri="{FF2B5EF4-FFF2-40B4-BE49-F238E27FC236}">
                      <a16:creationId xmlns:a16="http://schemas.microsoft.com/office/drawing/2014/main" id="{FC6D1A2D-6D4E-3845-99A9-A57FDBD651A2}"/>
                    </a:ext>
                  </a:extLst>
                </p:cNvPr>
                <p:cNvPicPr>
                  <a:picLocks noChangeAspect="1" noChangeArrowheads="1"/>
                </p:cNvPicPr>
                <p:nvPr/>
              </p:nvPicPr>
              <p:blipFill rotWithShape="1">
                <a:blip r:embed="rId18" cstate="print">
                  <a:extLst>
                    <a:ext uri="{28A0092B-C50C-407E-A947-70E740481C1C}">
                      <a14:useLocalDpi xmlns:a14="http://schemas.microsoft.com/office/drawing/2010/main"/>
                    </a:ext>
                  </a:extLst>
                </a:blip>
                <a:srcRect t="20464"/>
                <a:stretch/>
              </p:blipFill>
              <p:spPr bwMode="auto">
                <a:xfrm>
                  <a:off x="4645503" y="5701969"/>
                  <a:ext cx="1052177" cy="41843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50" name="그룹 227">
              <a:extLst>
                <a:ext uri="{FF2B5EF4-FFF2-40B4-BE49-F238E27FC236}">
                  <a16:creationId xmlns:a16="http://schemas.microsoft.com/office/drawing/2014/main" id="{7C99A3FA-A460-3B44-85FE-3E33941D9720}"/>
                </a:ext>
              </a:extLst>
            </p:cNvPr>
            <p:cNvGrpSpPr/>
            <p:nvPr/>
          </p:nvGrpSpPr>
          <p:grpSpPr>
            <a:xfrm>
              <a:off x="2493947" y="5700113"/>
              <a:ext cx="1152078" cy="720000"/>
              <a:chOff x="2493947" y="5481038"/>
              <a:chExt cx="1152078" cy="720000"/>
            </a:xfrm>
            <a:effectLst>
              <a:outerShdw blurRad="50800" dist="50800" dir="2700000" algn="tl" rotWithShape="0">
                <a:schemeClr val="tx1">
                  <a:alpha val="50000"/>
                </a:schemeClr>
              </a:outerShdw>
            </a:effectLst>
          </p:grpSpPr>
          <p:sp>
            <p:nvSpPr>
              <p:cNvPr id="266" name="모서리가 둥근 직사각형 243">
                <a:extLst>
                  <a:ext uri="{FF2B5EF4-FFF2-40B4-BE49-F238E27FC236}">
                    <a16:creationId xmlns:a16="http://schemas.microsoft.com/office/drawing/2014/main" id="{500CB29B-C9DE-8F46-85B3-70EEA1B4FE85}"/>
                  </a:ext>
                </a:extLst>
              </p:cNvPr>
              <p:cNvSpPr/>
              <p:nvPr/>
            </p:nvSpPr>
            <p:spPr>
              <a:xfrm>
                <a:off x="2493947" y="5481038"/>
                <a:ext cx="1152000" cy="72000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7" name="Picture 4" descr="D:\1000. Cloud Platform Service\ppt작업\Cloud Z Platform 전사공지\올빼미\logo-ibm-cloud-12000-vector-logos-7218.png">
                <a:extLst>
                  <a:ext uri="{FF2B5EF4-FFF2-40B4-BE49-F238E27FC236}">
                    <a16:creationId xmlns:a16="http://schemas.microsoft.com/office/drawing/2014/main" id="{67CA7AAC-915D-9B47-8F38-E5BDCC5AEFF2}"/>
                  </a:ext>
                </a:extLst>
              </p:cNvPr>
              <p:cNvPicPr>
                <a:picLocks noChangeAspect="1" noChangeArrowheads="1"/>
              </p:cNvPicPr>
              <p:nvPr/>
            </p:nvPicPr>
            <p:blipFill rotWithShape="1">
              <a:blip r:embed="rId19" cstate="print">
                <a:extLst>
                  <a:ext uri="{28A0092B-C50C-407E-A947-70E740481C1C}">
                    <a14:useLocalDpi xmlns:a14="http://schemas.microsoft.com/office/drawing/2010/main"/>
                  </a:ext>
                </a:extLst>
              </a:blip>
              <a:srcRect l="8874" t="-5993" r="8511"/>
              <a:stretch/>
            </p:blipFill>
            <p:spPr bwMode="auto">
              <a:xfrm>
                <a:off x="2507813" y="5485194"/>
                <a:ext cx="1138212" cy="688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1" name="그룹 228">
              <a:extLst>
                <a:ext uri="{FF2B5EF4-FFF2-40B4-BE49-F238E27FC236}">
                  <a16:creationId xmlns:a16="http://schemas.microsoft.com/office/drawing/2014/main" id="{37294EA4-08F5-8343-BD81-0B4479F3BE7F}"/>
                </a:ext>
              </a:extLst>
            </p:cNvPr>
            <p:cNvGrpSpPr/>
            <p:nvPr/>
          </p:nvGrpSpPr>
          <p:grpSpPr>
            <a:xfrm>
              <a:off x="4914837" y="5700113"/>
              <a:ext cx="1152000" cy="720000"/>
              <a:chOff x="4908985" y="5481038"/>
              <a:chExt cx="1152000" cy="720000"/>
            </a:xfrm>
            <a:effectLst>
              <a:outerShdw blurRad="50800" dist="50800" dir="2700000" algn="tl" rotWithShape="0">
                <a:schemeClr val="tx1">
                  <a:alpha val="50000"/>
                </a:schemeClr>
              </a:outerShdw>
            </a:effectLst>
          </p:grpSpPr>
          <p:sp>
            <p:nvSpPr>
              <p:cNvPr id="264" name="모서리가 둥근 직사각형 241">
                <a:extLst>
                  <a:ext uri="{FF2B5EF4-FFF2-40B4-BE49-F238E27FC236}">
                    <a16:creationId xmlns:a16="http://schemas.microsoft.com/office/drawing/2014/main" id="{EDF03180-AF8D-F34F-9C77-C92B3314FBE4}"/>
                  </a:ext>
                </a:extLst>
              </p:cNvPr>
              <p:cNvSpPr/>
              <p:nvPr/>
            </p:nvSpPr>
            <p:spPr>
              <a:xfrm>
                <a:off x="4908985" y="5481038"/>
                <a:ext cx="1152000" cy="72000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5" name="Picture 6" descr="D:\1000. Cloud Platform Service\ppt작업\Cloud Z Platform 전사공지\201909 Cloud Z CP on EKS\cloud z cp.png">
                <a:extLst>
                  <a:ext uri="{FF2B5EF4-FFF2-40B4-BE49-F238E27FC236}">
                    <a16:creationId xmlns:a16="http://schemas.microsoft.com/office/drawing/2014/main" id="{605374B1-F2C6-8E47-818F-7A97D42284AD}"/>
                  </a:ext>
                </a:extLst>
              </p:cNvPr>
              <p:cNvPicPr>
                <a:picLocks noChangeAspect="1" noChangeArrowheads="1"/>
              </p:cNvPicPr>
              <p:nvPr/>
            </p:nvPicPr>
            <p:blipFill rotWithShape="1">
              <a:blip r:embed="rId20" cstate="print">
                <a:extLst>
                  <a:ext uri="{28A0092B-C50C-407E-A947-70E740481C1C}">
                    <a14:useLocalDpi xmlns:a14="http://schemas.microsoft.com/office/drawing/2010/main"/>
                  </a:ext>
                </a:extLst>
              </a:blip>
              <a:srcRect/>
              <a:stretch/>
            </p:blipFill>
            <p:spPr bwMode="auto">
              <a:xfrm>
                <a:off x="4981863" y="5692910"/>
                <a:ext cx="1020189" cy="3107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2" name="그룹 229">
              <a:extLst>
                <a:ext uri="{FF2B5EF4-FFF2-40B4-BE49-F238E27FC236}">
                  <a16:creationId xmlns:a16="http://schemas.microsoft.com/office/drawing/2014/main" id="{0A437FA3-8BDB-1A4B-8073-4F455D6D1BC0}"/>
                </a:ext>
              </a:extLst>
            </p:cNvPr>
            <p:cNvGrpSpPr/>
            <p:nvPr/>
          </p:nvGrpSpPr>
          <p:grpSpPr>
            <a:xfrm>
              <a:off x="7335649" y="5700113"/>
              <a:ext cx="1152000" cy="720000"/>
              <a:chOff x="7338537" y="5481038"/>
              <a:chExt cx="1152000" cy="720000"/>
            </a:xfrm>
            <a:effectLst>
              <a:outerShdw blurRad="50800" dist="50800" dir="2700000" algn="tl" rotWithShape="0">
                <a:schemeClr val="tx1">
                  <a:alpha val="50000"/>
                </a:schemeClr>
              </a:outerShdw>
            </a:effectLst>
          </p:grpSpPr>
          <p:sp>
            <p:nvSpPr>
              <p:cNvPr id="262" name="모서리가 둥근 직사각형 239">
                <a:extLst>
                  <a:ext uri="{FF2B5EF4-FFF2-40B4-BE49-F238E27FC236}">
                    <a16:creationId xmlns:a16="http://schemas.microsoft.com/office/drawing/2014/main" id="{ECCFC1EA-2889-2E43-9528-4F6B8133F868}"/>
                  </a:ext>
                </a:extLst>
              </p:cNvPr>
              <p:cNvSpPr/>
              <p:nvPr/>
            </p:nvSpPr>
            <p:spPr>
              <a:xfrm>
                <a:off x="7338537" y="5481038"/>
                <a:ext cx="1152000" cy="72000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3" name="Picture 2" descr="C:\Users\Administrator\Pictures\redhatopenshift.png">
                <a:extLst>
                  <a:ext uri="{FF2B5EF4-FFF2-40B4-BE49-F238E27FC236}">
                    <a16:creationId xmlns:a16="http://schemas.microsoft.com/office/drawing/2014/main" id="{F2DADB53-CE02-1945-A688-61D6F5BF4B6F}"/>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7402431" y="5662318"/>
                <a:ext cx="1009129" cy="3574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3" name="그룹 230">
              <a:extLst>
                <a:ext uri="{FF2B5EF4-FFF2-40B4-BE49-F238E27FC236}">
                  <a16:creationId xmlns:a16="http://schemas.microsoft.com/office/drawing/2014/main" id="{7A9143E8-EF7D-BE4C-B6A6-9F6B79F590A5}"/>
                </a:ext>
              </a:extLst>
            </p:cNvPr>
            <p:cNvGrpSpPr/>
            <p:nvPr/>
          </p:nvGrpSpPr>
          <p:grpSpPr>
            <a:xfrm>
              <a:off x="3704431" y="5700113"/>
              <a:ext cx="1152000" cy="720000"/>
              <a:chOff x="3701466" y="5481038"/>
              <a:chExt cx="1152000" cy="720000"/>
            </a:xfrm>
            <a:effectLst>
              <a:outerShdw blurRad="50800" dist="50800" dir="2700000" algn="tl" rotWithShape="0">
                <a:schemeClr val="tx1">
                  <a:alpha val="50000"/>
                </a:schemeClr>
              </a:outerShdw>
            </a:effectLst>
          </p:grpSpPr>
          <p:sp>
            <p:nvSpPr>
              <p:cNvPr id="260" name="모서리가 둥근 직사각형 237">
                <a:extLst>
                  <a:ext uri="{FF2B5EF4-FFF2-40B4-BE49-F238E27FC236}">
                    <a16:creationId xmlns:a16="http://schemas.microsoft.com/office/drawing/2014/main" id="{02B55187-564E-D340-9DB1-AF89C1165BD3}"/>
                  </a:ext>
                </a:extLst>
              </p:cNvPr>
              <p:cNvSpPr/>
              <p:nvPr/>
            </p:nvSpPr>
            <p:spPr>
              <a:xfrm>
                <a:off x="3701466" y="5481038"/>
                <a:ext cx="1152000" cy="72000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1" name="그림 238">
                <a:extLst>
                  <a:ext uri="{FF2B5EF4-FFF2-40B4-BE49-F238E27FC236}">
                    <a16:creationId xmlns:a16="http://schemas.microsoft.com/office/drawing/2014/main" id="{AB8901C3-8104-8C43-96FA-529EB826AD5A}"/>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3747545" y="5685417"/>
                <a:ext cx="1073787" cy="311243"/>
              </a:xfrm>
              <a:prstGeom prst="rect">
                <a:avLst/>
              </a:prstGeom>
            </p:spPr>
          </p:pic>
        </p:grpSp>
        <p:cxnSp>
          <p:nvCxnSpPr>
            <p:cNvPr id="254" name="꺾인 연결선 231">
              <a:extLst>
                <a:ext uri="{FF2B5EF4-FFF2-40B4-BE49-F238E27FC236}">
                  <a16:creationId xmlns:a16="http://schemas.microsoft.com/office/drawing/2014/main" id="{8A57975B-E661-A544-925F-01BF5F401134}"/>
                </a:ext>
              </a:extLst>
            </p:cNvPr>
            <p:cNvCxnSpPr>
              <a:stCxn id="267" idx="0"/>
              <a:endCxn id="272" idx="0"/>
            </p:cNvCxnSpPr>
            <p:nvPr/>
          </p:nvCxnSpPr>
          <p:spPr>
            <a:xfrm rot="5400000" flipH="1" flipV="1">
              <a:off x="6097408" y="2679624"/>
              <a:ext cx="4156" cy="6045135"/>
            </a:xfrm>
            <a:prstGeom prst="bentConnector3">
              <a:avLst>
                <a:gd name="adj1" fmla="val 5600481"/>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32">
              <a:extLst>
                <a:ext uri="{FF2B5EF4-FFF2-40B4-BE49-F238E27FC236}">
                  <a16:creationId xmlns:a16="http://schemas.microsoft.com/office/drawing/2014/main" id="{38C41216-5C8D-AA47-A5DC-8033F2748F4C}"/>
                </a:ext>
              </a:extLst>
            </p:cNvPr>
            <p:cNvCxnSpPr>
              <a:cxnSpLocks/>
              <a:stCxn id="260" idx="0"/>
            </p:cNvCxnSpPr>
            <p:nvPr/>
          </p:nvCxnSpPr>
          <p:spPr>
            <a:xfrm flipH="1" flipV="1">
              <a:off x="4277466" y="5466265"/>
              <a:ext cx="2965" cy="23384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33">
              <a:extLst>
                <a:ext uri="{FF2B5EF4-FFF2-40B4-BE49-F238E27FC236}">
                  <a16:creationId xmlns:a16="http://schemas.microsoft.com/office/drawing/2014/main" id="{0A9BAA49-B528-834D-AB4A-98A092E93AC5}"/>
                </a:ext>
              </a:extLst>
            </p:cNvPr>
            <p:cNvCxnSpPr>
              <a:cxnSpLocks/>
              <a:stCxn id="264" idx="0"/>
            </p:cNvCxnSpPr>
            <p:nvPr/>
          </p:nvCxnSpPr>
          <p:spPr>
            <a:xfrm flipH="1" flipV="1">
              <a:off x="5484907" y="5466265"/>
              <a:ext cx="5930" cy="23384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34">
              <a:extLst>
                <a:ext uri="{FF2B5EF4-FFF2-40B4-BE49-F238E27FC236}">
                  <a16:creationId xmlns:a16="http://schemas.microsoft.com/office/drawing/2014/main" id="{D29060F1-D812-5548-BD8C-FFB51CAD7434}"/>
                </a:ext>
              </a:extLst>
            </p:cNvPr>
            <p:cNvCxnSpPr>
              <a:cxnSpLocks/>
              <a:stCxn id="268" idx="0"/>
            </p:cNvCxnSpPr>
            <p:nvPr/>
          </p:nvCxnSpPr>
          <p:spPr>
            <a:xfrm flipV="1">
              <a:off x="6701243" y="5466265"/>
              <a:ext cx="5775" cy="23384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35">
              <a:extLst>
                <a:ext uri="{FF2B5EF4-FFF2-40B4-BE49-F238E27FC236}">
                  <a16:creationId xmlns:a16="http://schemas.microsoft.com/office/drawing/2014/main" id="{10F8F13D-9904-5A40-B6B1-BC9B0038AA41}"/>
                </a:ext>
              </a:extLst>
            </p:cNvPr>
            <p:cNvCxnSpPr>
              <a:cxnSpLocks/>
              <a:stCxn id="262" idx="0"/>
            </p:cNvCxnSpPr>
            <p:nvPr/>
          </p:nvCxnSpPr>
          <p:spPr>
            <a:xfrm flipV="1">
              <a:off x="7911649" y="5471445"/>
              <a:ext cx="1788" cy="22866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9" name="직선 화살표 연결선 236">
              <a:extLst>
                <a:ext uri="{FF2B5EF4-FFF2-40B4-BE49-F238E27FC236}">
                  <a16:creationId xmlns:a16="http://schemas.microsoft.com/office/drawing/2014/main" id="{99AD5142-F9CD-3B4B-9336-6558E4E65493}"/>
                </a:ext>
              </a:extLst>
            </p:cNvPr>
            <p:cNvCxnSpPr/>
            <p:nvPr/>
          </p:nvCxnSpPr>
          <p:spPr>
            <a:xfrm flipV="1">
              <a:off x="6098937" y="5130406"/>
              <a:ext cx="0" cy="335859"/>
            </a:xfrm>
            <a:prstGeom prst="straightConnector1">
              <a:avLst/>
            </a:prstGeom>
            <a:ln w="190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274" name="Picture 2" descr="D:\1000. Cloud Platform Service\ppt작업\Cloud Z Portal Update 용 컨텐츠\201909\kubernetes-horizontal-color.png">
            <a:extLst>
              <a:ext uri="{FF2B5EF4-FFF2-40B4-BE49-F238E27FC236}">
                <a16:creationId xmlns:a16="http://schemas.microsoft.com/office/drawing/2014/main" id="{F0406683-E35D-CB4D-8EF9-2A614AF811D7}"/>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4917491" y="3364033"/>
            <a:ext cx="780386" cy="168505"/>
          </a:xfrm>
          <a:prstGeom prst="rect">
            <a:avLst/>
          </a:prstGeom>
          <a:noFill/>
          <a:extLst>
            <a:ext uri="{909E8E84-426E-40DD-AFC4-6F175D3DCCD1}">
              <a14:hiddenFill xmlns:a14="http://schemas.microsoft.com/office/drawing/2010/main">
                <a:solidFill>
                  <a:srgbClr val="FFFFFF"/>
                </a:solidFill>
              </a14:hiddenFill>
            </a:ext>
          </a:extLst>
        </p:spPr>
      </p:pic>
      <p:sp>
        <p:nvSpPr>
          <p:cNvPr id="275" name="모서리가 둥근 직사각형 252">
            <a:extLst>
              <a:ext uri="{FF2B5EF4-FFF2-40B4-BE49-F238E27FC236}">
                <a16:creationId xmlns:a16="http://schemas.microsoft.com/office/drawing/2014/main" id="{A592C16F-8A53-534E-A826-5A6F851D7BFE}"/>
              </a:ext>
            </a:extLst>
          </p:cNvPr>
          <p:cNvSpPr/>
          <p:nvPr/>
        </p:nvSpPr>
        <p:spPr>
          <a:xfrm>
            <a:off x="1020213" y="5301208"/>
            <a:ext cx="7850541" cy="1226594"/>
          </a:xfrm>
          <a:prstGeom prst="roundRect">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6" name="모서리가 둥근 직사각형 253">
            <a:extLst>
              <a:ext uri="{FF2B5EF4-FFF2-40B4-BE49-F238E27FC236}">
                <a16:creationId xmlns:a16="http://schemas.microsoft.com/office/drawing/2014/main" id="{83919D14-64FF-BF49-A3DF-63E8BF4F867F}"/>
              </a:ext>
            </a:extLst>
          </p:cNvPr>
          <p:cNvSpPr/>
          <p:nvPr/>
        </p:nvSpPr>
        <p:spPr>
          <a:xfrm>
            <a:off x="1067595" y="1566640"/>
            <a:ext cx="7808374" cy="3352264"/>
          </a:xfrm>
          <a:prstGeom prst="roundRect">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7" name="TextBox 276">
            <a:extLst>
              <a:ext uri="{FF2B5EF4-FFF2-40B4-BE49-F238E27FC236}">
                <a16:creationId xmlns:a16="http://schemas.microsoft.com/office/drawing/2014/main" id="{D66FE69A-FE93-2542-8A3F-F4DAD9538FDF}"/>
              </a:ext>
            </a:extLst>
          </p:cNvPr>
          <p:cNvSpPr txBox="1"/>
          <p:nvPr/>
        </p:nvSpPr>
        <p:spPr>
          <a:xfrm>
            <a:off x="591801" y="1895940"/>
            <a:ext cx="3141288" cy="328708"/>
          </a:xfrm>
          <a:prstGeom prst="rect">
            <a:avLst/>
          </a:prstGeom>
          <a:noFill/>
        </p:spPr>
        <p:txBody>
          <a:bodyPr wrap="square" rtlCol="0">
            <a:spAutoFit/>
          </a:bodyPr>
          <a:lstStyle/>
          <a:p>
            <a:pPr algn="ctr"/>
            <a:r>
              <a:rPr lang="en-US" altLang="ko-KR" spc="-80" dirty="0">
                <a:gradFill>
                  <a:gsLst>
                    <a:gs pos="21970">
                      <a:schemeClr val="bg1"/>
                    </a:gs>
                    <a:gs pos="48000">
                      <a:schemeClr val="bg1"/>
                    </a:gs>
                  </a:gsLst>
                  <a:lin ang="0" scaled="0"/>
                </a:gradFill>
                <a:latin typeface="a옛날사진관4" panose="02020600000000000000" pitchFamily="18" charset="-127"/>
                <a:ea typeface="a옛날사진관4" panose="02020600000000000000" pitchFamily="18" charset="-127"/>
              </a:rPr>
              <a:t>All Open Source SW</a:t>
            </a:r>
            <a:endParaRPr lang="ko-KR" altLang="en-US" dirty="0">
              <a:solidFill>
                <a:schemeClr val="bg1"/>
              </a:solidFill>
            </a:endParaRPr>
          </a:p>
        </p:txBody>
      </p:sp>
      <p:sp>
        <p:nvSpPr>
          <p:cNvPr id="278" name="TextBox 277">
            <a:extLst>
              <a:ext uri="{FF2B5EF4-FFF2-40B4-BE49-F238E27FC236}">
                <a16:creationId xmlns:a16="http://schemas.microsoft.com/office/drawing/2014/main" id="{03A24400-EE11-944E-B83B-43BC7018C4A7}"/>
              </a:ext>
            </a:extLst>
          </p:cNvPr>
          <p:cNvSpPr txBox="1"/>
          <p:nvPr/>
        </p:nvSpPr>
        <p:spPr>
          <a:xfrm>
            <a:off x="2280053" y="6165304"/>
            <a:ext cx="5715690" cy="328708"/>
          </a:xfrm>
          <a:prstGeom prst="rect">
            <a:avLst/>
          </a:prstGeom>
          <a:noFill/>
        </p:spPr>
        <p:txBody>
          <a:bodyPr wrap="square" rtlCol="0">
            <a:spAutoFit/>
          </a:bodyPr>
          <a:lstStyle/>
          <a:p>
            <a:pPr algn="ctr"/>
            <a:r>
              <a:rPr lang="en-US" altLang="ko-KR" spc="-80" dirty="0">
                <a:gradFill>
                  <a:gsLst>
                    <a:gs pos="21970">
                      <a:schemeClr val="bg1"/>
                    </a:gs>
                    <a:gs pos="48000">
                      <a:schemeClr val="bg1"/>
                    </a:gs>
                  </a:gsLst>
                  <a:lin ang="0" scaled="0"/>
                </a:gradFill>
                <a:latin typeface="a옛날사진관4" panose="02020600000000000000" pitchFamily="18" charset="-127"/>
                <a:ea typeface="a옛날사진관4" panose="02020600000000000000" pitchFamily="18" charset="-127"/>
              </a:rPr>
              <a:t>Pure CSP Container Orchestration  Fully Utilize</a:t>
            </a:r>
            <a:endParaRPr lang="ko-KR" altLang="en-US" dirty="0">
              <a:solidFill>
                <a:schemeClr val="bg1"/>
              </a:solidFill>
            </a:endParaRPr>
          </a:p>
        </p:txBody>
      </p:sp>
    </p:spTree>
    <p:extLst>
      <p:ext uri="{BB962C8B-B14F-4D97-AF65-F5344CB8AC3E}">
        <p14:creationId xmlns:p14="http://schemas.microsoft.com/office/powerpoint/2010/main" val="35865744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F6622-8F63-444E-A55D-9EB48933F710}"/>
              </a:ext>
            </a:extLst>
          </p:cNvPr>
          <p:cNvSpPr>
            <a:spLocks noGrp="1"/>
          </p:cNvSpPr>
          <p:nvPr>
            <p:ph type="title"/>
          </p:nvPr>
        </p:nvSpPr>
        <p:spPr/>
        <p:txBody>
          <a:bodyPr/>
          <a:lstStyle/>
          <a:p>
            <a:r>
              <a:rPr lang="en-US" dirty="0" err="1"/>
              <a:t>CloudZ</a:t>
            </a:r>
            <a:r>
              <a:rPr lang="en-US" dirty="0"/>
              <a:t> Container Platform</a:t>
            </a:r>
            <a:endParaRPr lang="en-KR" dirty="0"/>
          </a:p>
        </p:txBody>
      </p:sp>
      <p:sp>
        <p:nvSpPr>
          <p:cNvPr id="3" name="Content Placeholder 2">
            <a:extLst>
              <a:ext uri="{FF2B5EF4-FFF2-40B4-BE49-F238E27FC236}">
                <a16:creationId xmlns:a16="http://schemas.microsoft.com/office/drawing/2014/main" id="{17A4DAC9-F4BD-D04E-A23A-C2A51A945080}"/>
              </a:ext>
            </a:extLst>
          </p:cNvPr>
          <p:cNvSpPr>
            <a:spLocks noGrp="1"/>
          </p:cNvSpPr>
          <p:nvPr>
            <p:ph idx="1"/>
          </p:nvPr>
        </p:nvSpPr>
        <p:spPr/>
        <p:txBody>
          <a:bodyPr/>
          <a:lstStyle/>
          <a:p>
            <a:r>
              <a:rPr lang="en-US" dirty="0"/>
              <a:t>Kubernetes </a:t>
            </a:r>
            <a:r>
              <a:rPr lang="ko-KR" altLang="en-US" dirty="0"/>
              <a:t>기반의 </a:t>
            </a:r>
            <a:r>
              <a:rPr lang="en-US" dirty="0"/>
              <a:t>Container </a:t>
            </a:r>
            <a:r>
              <a:rPr lang="ko-KR" altLang="en-US" dirty="0"/>
              <a:t>개발 및 운영을 위한 </a:t>
            </a:r>
            <a:r>
              <a:rPr lang="en-US" dirty="0"/>
              <a:t>Add-on </a:t>
            </a:r>
            <a:r>
              <a:rPr lang="ko-KR" altLang="en-US" dirty="0"/>
              <a:t>서비스를 </a:t>
            </a:r>
            <a:r>
              <a:rPr lang="en-US" dirty="0"/>
              <a:t>All-in-One </a:t>
            </a:r>
            <a:r>
              <a:rPr lang="ko-KR" altLang="en-US" dirty="0"/>
              <a:t>형태로 제공함으로써</a:t>
            </a:r>
            <a:endParaRPr lang="en-US" altLang="ko-KR" dirty="0"/>
          </a:p>
          <a:p>
            <a:r>
              <a:rPr lang="en-US" dirty="0"/>
              <a:t>Production </a:t>
            </a:r>
            <a:r>
              <a:rPr lang="ko-KR" altLang="en-US" dirty="0"/>
              <a:t>환경에 바로 적용 가능한 플랫폼을 제공 한다</a:t>
            </a:r>
            <a:r>
              <a:rPr lang="en-US" altLang="ko-KR" dirty="0"/>
              <a:t>.</a:t>
            </a:r>
          </a:p>
        </p:txBody>
      </p:sp>
      <p:pic>
        <p:nvPicPr>
          <p:cNvPr id="4" name="Picture 3">
            <a:extLst>
              <a:ext uri="{FF2B5EF4-FFF2-40B4-BE49-F238E27FC236}">
                <a16:creationId xmlns:a16="http://schemas.microsoft.com/office/drawing/2014/main" id="{AB4A25B1-D6B5-0A44-963A-4F3033081116}"/>
              </a:ext>
            </a:extLst>
          </p:cNvPr>
          <p:cNvPicPr>
            <a:picLocks noChangeAspect="1"/>
          </p:cNvPicPr>
          <p:nvPr/>
        </p:nvPicPr>
        <p:blipFill>
          <a:blip r:embed="rId2"/>
          <a:stretch>
            <a:fillRect/>
          </a:stretch>
        </p:blipFill>
        <p:spPr>
          <a:xfrm>
            <a:off x="476249" y="1808820"/>
            <a:ext cx="8953500" cy="4495800"/>
          </a:xfrm>
          <a:prstGeom prst="rect">
            <a:avLst/>
          </a:prstGeom>
        </p:spPr>
      </p:pic>
    </p:spTree>
    <p:extLst>
      <p:ext uri="{BB962C8B-B14F-4D97-AF65-F5344CB8AC3E}">
        <p14:creationId xmlns:p14="http://schemas.microsoft.com/office/powerpoint/2010/main" val="9849766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FD98BE52-324B-4980-B071-A174C5A30F96}"/>
              </a:ext>
            </a:extLst>
          </p:cNvPr>
          <p:cNvSpPr>
            <a:spLocks noGrp="1"/>
          </p:cNvSpPr>
          <p:nvPr>
            <p:ph type="title" idx="4294967295"/>
          </p:nvPr>
        </p:nvSpPr>
        <p:spPr>
          <a:xfrm>
            <a:off x="2578373" y="2604490"/>
            <a:ext cx="4739303" cy="824510"/>
          </a:xfrm>
          <a:prstGeom prst="rect">
            <a:avLst/>
          </a:prstGeom>
        </p:spPr>
        <p:txBody>
          <a:bodyPr anchor="ctr"/>
          <a:lstStyle>
            <a:lvl1pPr algn="ctr">
              <a:defRPr sz="4000"/>
            </a:lvl1pPr>
          </a:lstStyle>
          <a:p>
            <a:pPr lvl="0">
              <a:defRPr/>
            </a:pPr>
            <a:r>
              <a:rPr lang="en-US" altLang="ko-KR" sz="4400" b="1" dirty="0">
                <a:ln>
                  <a:solidFill>
                    <a:schemeClr val="bg1">
                      <a:lumMod val="65000"/>
                      <a:alpha val="0"/>
                    </a:schemeClr>
                  </a:solidFill>
                </a:ln>
                <a:solidFill>
                  <a:schemeClr val="bg1"/>
                </a:solidFill>
                <a:latin typeface="HY견고딕" panose="02030600000101010101" pitchFamily="18" charset="-127"/>
                <a:ea typeface="HY견고딕" panose="02030600000101010101" pitchFamily="18" charset="-127"/>
              </a:rPr>
              <a:t>E.N.D</a:t>
            </a:r>
          </a:p>
        </p:txBody>
      </p:sp>
    </p:spTree>
    <p:extLst>
      <p:ext uri="{BB962C8B-B14F-4D97-AF65-F5344CB8AC3E}">
        <p14:creationId xmlns:p14="http://schemas.microsoft.com/office/powerpoint/2010/main" val="2777047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2B5E31F-CC70-B148-B1B4-1588E805BDA9}"/>
              </a:ext>
            </a:extLst>
          </p:cNvPr>
          <p:cNvSpPr>
            <a:spLocks noGrp="1"/>
          </p:cNvSpPr>
          <p:nvPr>
            <p:ph type="title"/>
          </p:nvPr>
        </p:nvSpPr>
        <p:spPr/>
        <p:txBody>
          <a:bodyPr/>
          <a:lstStyle/>
          <a:p>
            <a:r>
              <a:rPr kumimoji="1" lang="en-US" altLang="ko-KR" dirty="0"/>
              <a:t>Docker?</a:t>
            </a:r>
            <a:endParaRPr kumimoji="1" lang="ko-KR" altLang="en-US" dirty="0"/>
          </a:p>
        </p:txBody>
      </p:sp>
      <p:pic>
        <p:nvPicPr>
          <p:cNvPr id="3" name="Picture 7">
            <a:extLst>
              <a:ext uri="{FF2B5EF4-FFF2-40B4-BE49-F238E27FC236}">
                <a16:creationId xmlns:a16="http://schemas.microsoft.com/office/drawing/2014/main" id="{B1546D4A-B955-C94D-A8F2-6C0FBBB191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5088" y="1844824"/>
            <a:ext cx="3957612" cy="3274924"/>
          </a:xfrm>
          <a:prstGeom prst="rect">
            <a:avLst/>
          </a:prstGeom>
        </p:spPr>
      </p:pic>
      <p:sp>
        <p:nvSpPr>
          <p:cNvPr id="4" name="직사각형 3">
            <a:extLst>
              <a:ext uri="{FF2B5EF4-FFF2-40B4-BE49-F238E27FC236}">
                <a16:creationId xmlns:a16="http://schemas.microsoft.com/office/drawing/2014/main" id="{7E88A230-0DAD-0349-8A59-F1FF4A5FFFE8}"/>
              </a:ext>
            </a:extLst>
          </p:cNvPr>
          <p:cNvSpPr/>
          <p:nvPr/>
        </p:nvSpPr>
        <p:spPr>
          <a:xfrm>
            <a:off x="284713" y="1556792"/>
            <a:ext cx="5100335" cy="4093428"/>
          </a:xfrm>
          <a:prstGeom prst="rect">
            <a:avLst/>
          </a:prstGeom>
        </p:spPr>
        <p:txBody>
          <a:bodyPr wrap="square">
            <a:spAutoFit/>
          </a:bodyPr>
          <a:lstStyle/>
          <a:p>
            <a:pPr marL="342900" indent="-342900">
              <a:buFont typeface="Wingdings" pitchFamily="2" charset="2"/>
              <a:buChar char="ü"/>
            </a:pPr>
            <a:r>
              <a:rPr lang="en-US" altLang="ko-KR" sz="2000" b="1" dirty="0"/>
              <a:t>Docker = Container ? </a:t>
            </a:r>
            <a:r>
              <a:rPr lang="en-US" altLang="ko-KR" sz="2000" b="1" dirty="0">
                <a:solidFill>
                  <a:srgbClr val="FF0000"/>
                </a:solidFill>
              </a:rPr>
              <a:t>No!</a:t>
            </a:r>
          </a:p>
          <a:p>
            <a:pPr marL="342900" indent="-342900">
              <a:buFont typeface="Wingdings" pitchFamily="2" charset="2"/>
              <a:buChar char="ü"/>
            </a:pPr>
            <a:endParaRPr lang="en-US" altLang="ko-KR" sz="2000" b="1" dirty="0">
              <a:solidFill>
                <a:srgbClr val="FF0000"/>
              </a:solidFill>
            </a:endParaRPr>
          </a:p>
          <a:p>
            <a:pPr marL="342900" indent="-342900">
              <a:buFont typeface="Wingdings" pitchFamily="2" charset="2"/>
              <a:buChar char="ü"/>
            </a:pPr>
            <a:r>
              <a:rPr lang="ko-KR" altLang="en-US" sz="2000" b="1" dirty="0"/>
              <a:t>리눅스 컨테이너 기술을 기반으로 하는 오픈소스 소프트웨어 플랫폼 </a:t>
            </a:r>
            <a:endParaRPr lang="en-US" altLang="ko-KR" sz="2000" b="1" dirty="0"/>
          </a:p>
          <a:p>
            <a:pPr marL="342900" indent="-342900">
              <a:buFont typeface="Wingdings" pitchFamily="2" charset="2"/>
              <a:buChar char="ü"/>
            </a:pPr>
            <a:endParaRPr lang="en-US" altLang="ko-KR" sz="2000" b="1" dirty="0"/>
          </a:p>
          <a:p>
            <a:pPr marL="342900" indent="-342900">
              <a:buFont typeface="Wingdings" pitchFamily="2" charset="2"/>
              <a:buChar char="ü"/>
            </a:pPr>
            <a:r>
              <a:rPr lang="ko-KR" altLang="en-US" sz="2000" b="1" dirty="0"/>
              <a:t>컨테이너를 환경에 구애 받지 않고 애플리케이션을 신속하게 배포 및 확장할 수 있도록 해주는 플랫폼</a:t>
            </a:r>
            <a:endParaRPr lang="en-US" altLang="ko-KR" sz="2000" b="1" dirty="0"/>
          </a:p>
          <a:p>
            <a:pPr marL="342900" indent="-342900">
              <a:buFont typeface="Wingdings" pitchFamily="2" charset="2"/>
              <a:buChar char="ü"/>
            </a:pPr>
            <a:endParaRPr lang="en-US" altLang="ko-KR" sz="2000" b="1" dirty="0"/>
          </a:p>
          <a:p>
            <a:pPr marL="342900" indent="-342900">
              <a:buFont typeface="Wingdings" pitchFamily="2" charset="2"/>
              <a:buChar char="ü"/>
            </a:pPr>
            <a:r>
              <a:rPr lang="ko-KR" altLang="en-US" sz="2000" b="1" dirty="0"/>
              <a:t>한마디로 컨테이너를 만들고 관리하기 쉽게 도와주는 플랫폼</a:t>
            </a:r>
            <a:endParaRPr lang="en-US" altLang="ko-KR" sz="2000" b="1" dirty="0"/>
          </a:p>
          <a:p>
            <a:pPr marL="342900" indent="-342900">
              <a:buFont typeface="Wingdings" pitchFamily="2" charset="2"/>
              <a:buChar char="ü"/>
            </a:pPr>
            <a:endParaRPr lang="en-US" altLang="ko-KR" sz="2000" b="1" dirty="0"/>
          </a:p>
          <a:p>
            <a:pPr marL="342900" indent="-342900">
              <a:buFont typeface="Wingdings" pitchFamily="2" charset="2"/>
              <a:buChar char="ü"/>
            </a:pPr>
            <a:r>
              <a:rPr lang="ko-KR" altLang="en-US" sz="2000" b="1" dirty="0"/>
              <a:t>이미지</a:t>
            </a:r>
            <a:r>
              <a:rPr lang="en-US" altLang="ko-KR" sz="2000" b="1" dirty="0"/>
              <a:t>?</a:t>
            </a:r>
            <a:r>
              <a:rPr lang="ko-KR" altLang="en-US" sz="2000" b="1" dirty="0"/>
              <a:t> 컨테이너</a:t>
            </a:r>
            <a:r>
              <a:rPr lang="en-US" altLang="ko-KR" sz="2000" b="1" dirty="0"/>
              <a:t>?</a:t>
            </a:r>
            <a:endParaRPr lang="ko-KR" altLang="en-US" sz="2000" b="1" dirty="0"/>
          </a:p>
        </p:txBody>
      </p:sp>
    </p:spTree>
    <p:extLst>
      <p:ext uri="{BB962C8B-B14F-4D97-AF65-F5344CB8AC3E}">
        <p14:creationId xmlns:p14="http://schemas.microsoft.com/office/powerpoint/2010/main" val="2824062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C96E6408-FA58-1A4D-B963-8099CD5F14FF}"/>
              </a:ext>
            </a:extLst>
          </p:cNvPr>
          <p:cNvPicPr>
            <a:picLocks noChangeAspect="1"/>
          </p:cNvPicPr>
          <p:nvPr/>
        </p:nvPicPr>
        <p:blipFill rotWithShape="1">
          <a:blip r:embed="rId3"/>
          <a:srcRect l="50728"/>
          <a:stretch/>
        </p:blipFill>
        <p:spPr>
          <a:xfrm>
            <a:off x="7401272" y="1573165"/>
            <a:ext cx="1490568" cy="1315932"/>
          </a:xfrm>
          <a:prstGeom prst="rect">
            <a:avLst/>
          </a:prstGeom>
        </p:spPr>
      </p:pic>
      <p:pic>
        <p:nvPicPr>
          <p:cNvPr id="7" name="그림 6">
            <a:extLst>
              <a:ext uri="{FF2B5EF4-FFF2-40B4-BE49-F238E27FC236}">
                <a16:creationId xmlns:a16="http://schemas.microsoft.com/office/drawing/2014/main" id="{7C4E11BA-D7E8-D345-BB8F-FEB17C8DCC68}"/>
              </a:ext>
            </a:extLst>
          </p:cNvPr>
          <p:cNvPicPr>
            <a:picLocks noChangeAspect="1"/>
          </p:cNvPicPr>
          <p:nvPr/>
        </p:nvPicPr>
        <p:blipFill>
          <a:blip r:embed="rId4"/>
          <a:stretch>
            <a:fillRect/>
          </a:stretch>
        </p:blipFill>
        <p:spPr>
          <a:xfrm>
            <a:off x="7511556" y="3549547"/>
            <a:ext cx="1270000" cy="1270000"/>
          </a:xfrm>
          <a:prstGeom prst="rect">
            <a:avLst/>
          </a:prstGeom>
        </p:spPr>
      </p:pic>
      <p:grpSp>
        <p:nvGrpSpPr>
          <p:cNvPr id="13" name="그룹 12">
            <a:extLst>
              <a:ext uri="{FF2B5EF4-FFF2-40B4-BE49-F238E27FC236}">
                <a16:creationId xmlns:a16="http://schemas.microsoft.com/office/drawing/2014/main" id="{F8ED3233-FDAF-0C44-A05E-DD2519D5903C}"/>
              </a:ext>
            </a:extLst>
          </p:cNvPr>
          <p:cNvGrpSpPr>
            <a:grpSpLocks noChangeAspect="1"/>
          </p:cNvGrpSpPr>
          <p:nvPr/>
        </p:nvGrpSpPr>
        <p:grpSpPr>
          <a:xfrm>
            <a:off x="1208584" y="2499242"/>
            <a:ext cx="1119368" cy="1440160"/>
            <a:chOff x="2785591" y="4797152"/>
            <a:chExt cx="1231305" cy="1584176"/>
          </a:xfrm>
        </p:grpSpPr>
        <p:pic>
          <p:nvPicPr>
            <p:cNvPr id="9" name="그림 8">
              <a:extLst>
                <a:ext uri="{FF2B5EF4-FFF2-40B4-BE49-F238E27FC236}">
                  <a16:creationId xmlns:a16="http://schemas.microsoft.com/office/drawing/2014/main" id="{7A05770B-8A2D-4B4A-B936-883F9248D545}"/>
                </a:ext>
              </a:extLst>
            </p:cNvPr>
            <p:cNvPicPr>
              <a:picLocks noChangeAspect="1"/>
            </p:cNvPicPr>
            <p:nvPr/>
          </p:nvPicPr>
          <p:blipFill>
            <a:blip r:embed="rId5"/>
            <a:stretch>
              <a:fillRect/>
            </a:stretch>
          </p:blipFill>
          <p:spPr>
            <a:xfrm>
              <a:off x="2790359" y="5177572"/>
              <a:ext cx="1212457" cy="699700"/>
            </a:xfrm>
            <a:prstGeom prst="rect">
              <a:avLst/>
            </a:prstGeom>
          </p:spPr>
        </p:pic>
        <p:sp>
          <p:nvSpPr>
            <p:cNvPr id="10" name="한쪽 모서리가 잘린 사각형 9">
              <a:extLst>
                <a:ext uri="{FF2B5EF4-FFF2-40B4-BE49-F238E27FC236}">
                  <a16:creationId xmlns:a16="http://schemas.microsoft.com/office/drawing/2014/main" id="{6FDD9E76-4DC2-2F44-A835-9FC7F8A894E8}"/>
                </a:ext>
              </a:extLst>
            </p:cNvPr>
            <p:cNvSpPr/>
            <p:nvPr/>
          </p:nvSpPr>
          <p:spPr>
            <a:xfrm>
              <a:off x="2785591" y="4797152"/>
              <a:ext cx="1231305" cy="1584176"/>
            </a:xfrm>
            <a:prstGeom prst="snip1Rect">
              <a:avLst>
                <a:gd name="adj" fmla="val 29183"/>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endParaRPr>
            </a:p>
          </p:txBody>
        </p:sp>
        <p:sp>
          <p:nvSpPr>
            <p:cNvPr id="11" name="삼각형 10">
              <a:extLst>
                <a:ext uri="{FF2B5EF4-FFF2-40B4-BE49-F238E27FC236}">
                  <a16:creationId xmlns:a16="http://schemas.microsoft.com/office/drawing/2014/main" id="{0AAE7FE1-2C92-6141-8976-117F188FB0B8}"/>
                </a:ext>
              </a:extLst>
            </p:cNvPr>
            <p:cNvSpPr/>
            <p:nvPr/>
          </p:nvSpPr>
          <p:spPr>
            <a:xfrm>
              <a:off x="3656856" y="4797152"/>
              <a:ext cx="360040" cy="360040"/>
            </a:xfrm>
            <a:prstGeom prst="triangle">
              <a:avLst>
                <a:gd name="adj" fmla="val 0"/>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ko-KR" altLang="en-US" sz="1100" dirty="0">
                <a:solidFill>
                  <a:schemeClr val="tx1"/>
                </a:solidFill>
              </a:endParaRPr>
            </a:p>
          </p:txBody>
        </p:sp>
        <p:sp>
          <p:nvSpPr>
            <p:cNvPr id="12" name="TextBox 11">
              <a:extLst>
                <a:ext uri="{FF2B5EF4-FFF2-40B4-BE49-F238E27FC236}">
                  <a16:creationId xmlns:a16="http://schemas.microsoft.com/office/drawing/2014/main" id="{3E93AF04-DB82-2249-81AD-F87BEDE4925B}"/>
                </a:ext>
              </a:extLst>
            </p:cNvPr>
            <p:cNvSpPr txBox="1"/>
            <p:nvPr/>
          </p:nvSpPr>
          <p:spPr>
            <a:xfrm>
              <a:off x="2822402" y="6011996"/>
              <a:ext cx="1160959" cy="338555"/>
            </a:xfrm>
            <a:prstGeom prst="rect">
              <a:avLst/>
            </a:prstGeom>
            <a:noFill/>
          </p:spPr>
          <p:txBody>
            <a:bodyPr wrap="none" rtlCol="0">
              <a:spAutoFit/>
            </a:bodyPr>
            <a:lstStyle/>
            <a:p>
              <a:pPr algn="ctr"/>
              <a:r>
                <a:rPr kumimoji="1" lang="en-US" altLang="ko-KR" sz="1400" b="1" dirty="0" err="1">
                  <a:solidFill>
                    <a:srgbClr val="246EAA"/>
                  </a:solidFill>
                  <a:ea typeface="맑은고딕" charset="0"/>
                </a:rPr>
                <a:t>Dockerfile</a:t>
              </a:r>
              <a:endParaRPr kumimoji="1" lang="ko-KR" altLang="en-US" sz="1400" b="1" dirty="0">
                <a:solidFill>
                  <a:srgbClr val="246EAA"/>
                </a:solidFill>
                <a:ea typeface="맑은고딕" charset="0"/>
              </a:endParaRPr>
            </a:p>
          </p:txBody>
        </p:sp>
      </p:grpSp>
      <p:pic>
        <p:nvPicPr>
          <p:cNvPr id="16" name="그림 15">
            <a:extLst>
              <a:ext uri="{FF2B5EF4-FFF2-40B4-BE49-F238E27FC236}">
                <a16:creationId xmlns:a16="http://schemas.microsoft.com/office/drawing/2014/main" id="{F85ABCC9-F54C-F84B-A458-0565C837CFF4}"/>
              </a:ext>
            </a:extLst>
          </p:cNvPr>
          <p:cNvPicPr>
            <a:picLocks noChangeAspect="1"/>
          </p:cNvPicPr>
          <p:nvPr/>
        </p:nvPicPr>
        <p:blipFill>
          <a:blip r:embed="rId6"/>
          <a:stretch>
            <a:fillRect/>
          </a:stretch>
        </p:blipFill>
        <p:spPr>
          <a:xfrm>
            <a:off x="4339844" y="2694554"/>
            <a:ext cx="1049536" cy="1049536"/>
          </a:xfrm>
          <a:prstGeom prst="rect">
            <a:avLst/>
          </a:prstGeom>
        </p:spPr>
      </p:pic>
      <p:pic>
        <p:nvPicPr>
          <p:cNvPr id="23" name="그림 22">
            <a:extLst>
              <a:ext uri="{FF2B5EF4-FFF2-40B4-BE49-F238E27FC236}">
                <a16:creationId xmlns:a16="http://schemas.microsoft.com/office/drawing/2014/main" id="{22AA8695-AB57-604B-A8F8-AEDCC6B8643D}"/>
              </a:ext>
            </a:extLst>
          </p:cNvPr>
          <p:cNvPicPr>
            <a:picLocks noChangeAspect="1"/>
          </p:cNvPicPr>
          <p:nvPr/>
        </p:nvPicPr>
        <p:blipFill>
          <a:blip r:embed="rId7"/>
          <a:stretch>
            <a:fillRect/>
          </a:stretch>
        </p:blipFill>
        <p:spPr>
          <a:xfrm>
            <a:off x="4388151" y="4819547"/>
            <a:ext cx="952921" cy="952921"/>
          </a:xfrm>
          <a:prstGeom prst="rect">
            <a:avLst/>
          </a:prstGeom>
        </p:spPr>
      </p:pic>
      <p:sp>
        <p:nvSpPr>
          <p:cNvPr id="24" name="TextBox 23">
            <a:extLst>
              <a:ext uri="{FF2B5EF4-FFF2-40B4-BE49-F238E27FC236}">
                <a16:creationId xmlns:a16="http://schemas.microsoft.com/office/drawing/2014/main" id="{3E5B2D9D-4093-CF44-9DF0-A2D0B1B3C95F}"/>
              </a:ext>
            </a:extLst>
          </p:cNvPr>
          <p:cNvSpPr txBox="1"/>
          <p:nvPr/>
        </p:nvSpPr>
        <p:spPr>
          <a:xfrm>
            <a:off x="4367013" y="5804011"/>
            <a:ext cx="992579" cy="307777"/>
          </a:xfrm>
          <a:prstGeom prst="rect">
            <a:avLst/>
          </a:prstGeom>
          <a:noFill/>
        </p:spPr>
        <p:txBody>
          <a:bodyPr wrap="none" rtlCol="0">
            <a:spAutoFit/>
          </a:bodyPr>
          <a:lstStyle/>
          <a:p>
            <a:pPr algn="ctr"/>
            <a:r>
              <a:rPr kumimoji="1" lang="en-US" altLang="ko-KR" sz="1400" b="1" dirty="0" err="1">
                <a:latin typeface="+mn-ea"/>
              </a:rPr>
              <a:t>image.tar</a:t>
            </a:r>
            <a:endParaRPr kumimoji="1" lang="ko-KR" altLang="en-US" sz="1400" b="1" dirty="0">
              <a:latin typeface="+mn-ea"/>
            </a:endParaRPr>
          </a:p>
        </p:txBody>
      </p:sp>
      <p:sp>
        <p:nvSpPr>
          <p:cNvPr id="34" name="TextBox 33">
            <a:extLst>
              <a:ext uri="{FF2B5EF4-FFF2-40B4-BE49-F238E27FC236}">
                <a16:creationId xmlns:a16="http://schemas.microsoft.com/office/drawing/2014/main" id="{DA0F07F1-E6D4-1548-9B28-D2AB3C2EE367}"/>
              </a:ext>
            </a:extLst>
          </p:cNvPr>
          <p:cNvSpPr txBox="1"/>
          <p:nvPr/>
        </p:nvSpPr>
        <p:spPr>
          <a:xfrm>
            <a:off x="1237322" y="3977461"/>
            <a:ext cx="1055417" cy="307777"/>
          </a:xfrm>
          <a:prstGeom prst="rect">
            <a:avLst/>
          </a:prstGeom>
          <a:noFill/>
        </p:spPr>
        <p:txBody>
          <a:bodyPr wrap="none" rtlCol="0">
            <a:spAutoFit/>
          </a:bodyPr>
          <a:lstStyle/>
          <a:p>
            <a:pPr algn="ctr"/>
            <a:r>
              <a:rPr kumimoji="1" lang="en-US" altLang="ko-KR" sz="1400" b="1" dirty="0" err="1">
                <a:latin typeface="+mn-ea"/>
              </a:rPr>
              <a:t>Dockerfile</a:t>
            </a:r>
            <a:endParaRPr kumimoji="1" lang="ko-KR" altLang="en-US" sz="1400" b="1" dirty="0">
              <a:latin typeface="+mn-ea"/>
            </a:endParaRPr>
          </a:p>
        </p:txBody>
      </p:sp>
      <p:sp>
        <p:nvSpPr>
          <p:cNvPr id="35" name="TextBox 34">
            <a:extLst>
              <a:ext uri="{FF2B5EF4-FFF2-40B4-BE49-F238E27FC236}">
                <a16:creationId xmlns:a16="http://schemas.microsoft.com/office/drawing/2014/main" id="{22B8569E-619F-CC4B-B036-D5D20C38AD35}"/>
              </a:ext>
            </a:extLst>
          </p:cNvPr>
          <p:cNvSpPr txBox="1"/>
          <p:nvPr/>
        </p:nvSpPr>
        <p:spPr>
          <a:xfrm>
            <a:off x="4172831" y="3744090"/>
            <a:ext cx="1377685" cy="307777"/>
          </a:xfrm>
          <a:prstGeom prst="rect">
            <a:avLst/>
          </a:prstGeom>
          <a:noFill/>
        </p:spPr>
        <p:txBody>
          <a:bodyPr wrap="none" rtlCol="0">
            <a:spAutoFit/>
          </a:bodyPr>
          <a:lstStyle/>
          <a:p>
            <a:pPr algn="ctr"/>
            <a:r>
              <a:rPr kumimoji="1" lang="en-US" altLang="ko-KR" sz="1400" b="1" dirty="0">
                <a:latin typeface="+mn-ea"/>
              </a:rPr>
              <a:t>Docker Image</a:t>
            </a:r>
            <a:endParaRPr kumimoji="1" lang="ko-KR" altLang="en-US" sz="1400" b="1" dirty="0">
              <a:latin typeface="+mn-ea"/>
            </a:endParaRPr>
          </a:p>
        </p:txBody>
      </p:sp>
      <p:sp>
        <p:nvSpPr>
          <p:cNvPr id="36" name="TextBox 35">
            <a:extLst>
              <a:ext uri="{FF2B5EF4-FFF2-40B4-BE49-F238E27FC236}">
                <a16:creationId xmlns:a16="http://schemas.microsoft.com/office/drawing/2014/main" id="{F3B3470D-17AA-9142-8935-AB8B8E4F8D4B}"/>
              </a:ext>
            </a:extLst>
          </p:cNvPr>
          <p:cNvSpPr txBox="1"/>
          <p:nvPr/>
        </p:nvSpPr>
        <p:spPr>
          <a:xfrm>
            <a:off x="7307833" y="4801964"/>
            <a:ext cx="1677447" cy="307777"/>
          </a:xfrm>
          <a:prstGeom prst="rect">
            <a:avLst/>
          </a:prstGeom>
          <a:noFill/>
        </p:spPr>
        <p:txBody>
          <a:bodyPr wrap="none" rtlCol="0">
            <a:spAutoFit/>
          </a:bodyPr>
          <a:lstStyle/>
          <a:p>
            <a:pPr algn="ctr"/>
            <a:r>
              <a:rPr kumimoji="1" lang="en-US" altLang="ko-KR" sz="1400" b="1" dirty="0">
                <a:latin typeface="+mn-ea"/>
              </a:rPr>
              <a:t>Docker Container</a:t>
            </a:r>
            <a:endParaRPr kumimoji="1" lang="ko-KR" altLang="en-US" sz="1400" b="1" dirty="0">
              <a:latin typeface="+mn-ea"/>
            </a:endParaRPr>
          </a:p>
        </p:txBody>
      </p:sp>
      <p:sp>
        <p:nvSpPr>
          <p:cNvPr id="37" name="TextBox 36">
            <a:extLst>
              <a:ext uri="{FF2B5EF4-FFF2-40B4-BE49-F238E27FC236}">
                <a16:creationId xmlns:a16="http://schemas.microsoft.com/office/drawing/2014/main" id="{C18A5EFD-A631-9141-8C8D-804F54FD566C}"/>
              </a:ext>
            </a:extLst>
          </p:cNvPr>
          <p:cNvSpPr txBox="1"/>
          <p:nvPr/>
        </p:nvSpPr>
        <p:spPr>
          <a:xfrm>
            <a:off x="7372978" y="2793706"/>
            <a:ext cx="1547155" cy="307777"/>
          </a:xfrm>
          <a:prstGeom prst="rect">
            <a:avLst/>
          </a:prstGeom>
          <a:noFill/>
        </p:spPr>
        <p:txBody>
          <a:bodyPr wrap="none" rtlCol="0">
            <a:spAutoFit/>
          </a:bodyPr>
          <a:lstStyle/>
          <a:p>
            <a:pPr algn="ctr"/>
            <a:r>
              <a:rPr kumimoji="1" lang="en-US" altLang="ko-KR" sz="1400" b="1" dirty="0">
                <a:latin typeface="+mn-ea"/>
              </a:rPr>
              <a:t>Docker Registry</a:t>
            </a:r>
            <a:endParaRPr kumimoji="1" lang="ko-KR" altLang="en-US" sz="1400" b="1" dirty="0">
              <a:latin typeface="+mn-ea"/>
            </a:endParaRPr>
          </a:p>
        </p:txBody>
      </p:sp>
      <p:cxnSp>
        <p:nvCxnSpPr>
          <p:cNvPr id="38" name="직선 화살표 연결선 37">
            <a:extLst>
              <a:ext uri="{FF2B5EF4-FFF2-40B4-BE49-F238E27FC236}">
                <a16:creationId xmlns:a16="http://schemas.microsoft.com/office/drawing/2014/main" id="{B8285940-9867-3444-AC9B-C9F9D00E55A6}"/>
              </a:ext>
            </a:extLst>
          </p:cNvPr>
          <p:cNvCxnSpPr>
            <a:cxnSpLocks/>
            <a:endCxn id="16" idx="1"/>
          </p:cNvCxnSpPr>
          <p:nvPr/>
        </p:nvCxnSpPr>
        <p:spPr>
          <a:xfrm>
            <a:off x="2552059" y="3219322"/>
            <a:ext cx="178778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27AB5F0A-2F6B-8B41-A934-96EC94DF3329}"/>
              </a:ext>
            </a:extLst>
          </p:cNvPr>
          <p:cNvCxnSpPr>
            <a:cxnSpLocks/>
            <a:stCxn id="16" idx="3"/>
            <a:endCxn id="6" idx="1"/>
          </p:cNvCxnSpPr>
          <p:nvPr/>
        </p:nvCxnSpPr>
        <p:spPr>
          <a:xfrm flipV="1">
            <a:off x="5389380" y="2231131"/>
            <a:ext cx="2011892" cy="98819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2B9611-2E6A-8342-92A2-ACE531637129}"/>
              </a:ext>
            </a:extLst>
          </p:cNvPr>
          <p:cNvCxnSpPr>
            <a:cxnSpLocks/>
          </p:cNvCxnSpPr>
          <p:nvPr/>
        </p:nvCxnSpPr>
        <p:spPr>
          <a:xfrm>
            <a:off x="5389380" y="3471887"/>
            <a:ext cx="2122176" cy="965225"/>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7F954C21-0DEC-C348-96F8-C9C9B9110B4C}"/>
              </a:ext>
            </a:extLst>
          </p:cNvPr>
          <p:cNvCxnSpPr>
            <a:cxnSpLocks/>
          </p:cNvCxnSpPr>
          <p:nvPr/>
        </p:nvCxnSpPr>
        <p:spPr>
          <a:xfrm>
            <a:off x="4717994" y="4051867"/>
            <a:ext cx="2938" cy="76768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C6EBD7C-E38B-B24D-9C4A-C6CC92872704}"/>
              </a:ext>
            </a:extLst>
          </p:cNvPr>
          <p:cNvSpPr txBox="1"/>
          <p:nvPr/>
        </p:nvSpPr>
        <p:spPr>
          <a:xfrm>
            <a:off x="3612082" y="2926182"/>
            <a:ext cx="617478" cy="307777"/>
          </a:xfrm>
          <a:prstGeom prst="rect">
            <a:avLst/>
          </a:prstGeom>
          <a:noFill/>
        </p:spPr>
        <p:txBody>
          <a:bodyPr wrap="none" rtlCol="0">
            <a:spAutoFit/>
          </a:bodyPr>
          <a:lstStyle/>
          <a:p>
            <a:pPr algn="ctr"/>
            <a:r>
              <a:rPr kumimoji="1" lang="en-US" altLang="ko-KR" sz="1400" b="1" dirty="0">
                <a:latin typeface="+mn-ea"/>
              </a:rPr>
              <a:t>build</a:t>
            </a:r>
            <a:endParaRPr kumimoji="1" lang="ko-KR" altLang="en-US" sz="1400" b="1" dirty="0">
              <a:latin typeface="+mn-ea"/>
            </a:endParaRPr>
          </a:p>
        </p:txBody>
      </p:sp>
      <p:sp>
        <p:nvSpPr>
          <p:cNvPr id="50" name="TextBox 49">
            <a:extLst>
              <a:ext uri="{FF2B5EF4-FFF2-40B4-BE49-F238E27FC236}">
                <a16:creationId xmlns:a16="http://schemas.microsoft.com/office/drawing/2014/main" id="{BA721F67-7367-3146-AC2A-F268E345977E}"/>
              </a:ext>
            </a:extLst>
          </p:cNvPr>
          <p:cNvSpPr txBox="1"/>
          <p:nvPr/>
        </p:nvSpPr>
        <p:spPr>
          <a:xfrm>
            <a:off x="4160912" y="4466273"/>
            <a:ext cx="559449" cy="307777"/>
          </a:xfrm>
          <a:prstGeom prst="rect">
            <a:avLst/>
          </a:prstGeom>
          <a:noFill/>
        </p:spPr>
        <p:txBody>
          <a:bodyPr wrap="none" rtlCol="0">
            <a:spAutoFit/>
          </a:bodyPr>
          <a:lstStyle/>
          <a:p>
            <a:pPr algn="ctr"/>
            <a:r>
              <a:rPr kumimoji="1" lang="en-US" altLang="ko-KR" sz="1400" b="1" dirty="0">
                <a:latin typeface="+mn-ea"/>
              </a:rPr>
              <a:t>save</a:t>
            </a:r>
            <a:endParaRPr kumimoji="1" lang="ko-KR" altLang="en-US" sz="1400" b="1" dirty="0">
              <a:latin typeface="+mn-ea"/>
            </a:endParaRPr>
          </a:p>
        </p:txBody>
      </p:sp>
      <p:cxnSp>
        <p:nvCxnSpPr>
          <p:cNvPr id="51" name="직선 화살표 연결선 50">
            <a:extLst>
              <a:ext uri="{FF2B5EF4-FFF2-40B4-BE49-F238E27FC236}">
                <a16:creationId xmlns:a16="http://schemas.microsoft.com/office/drawing/2014/main" id="{FABFBFF2-0536-D941-B083-4983E8C0001E}"/>
              </a:ext>
            </a:extLst>
          </p:cNvPr>
          <p:cNvCxnSpPr>
            <a:cxnSpLocks/>
          </p:cNvCxnSpPr>
          <p:nvPr/>
        </p:nvCxnSpPr>
        <p:spPr>
          <a:xfrm flipH="1" flipV="1">
            <a:off x="4950062" y="4051867"/>
            <a:ext cx="2938" cy="76768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8438ED3-81E9-7344-AEF8-B5F3456C349F}"/>
              </a:ext>
            </a:extLst>
          </p:cNvPr>
          <p:cNvSpPr txBox="1"/>
          <p:nvPr/>
        </p:nvSpPr>
        <p:spPr>
          <a:xfrm>
            <a:off x="4917473" y="4105181"/>
            <a:ext cx="552844" cy="307777"/>
          </a:xfrm>
          <a:prstGeom prst="rect">
            <a:avLst/>
          </a:prstGeom>
          <a:noFill/>
        </p:spPr>
        <p:txBody>
          <a:bodyPr wrap="none" rtlCol="0">
            <a:spAutoFit/>
          </a:bodyPr>
          <a:lstStyle/>
          <a:p>
            <a:pPr algn="ctr"/>
            <a:r>
              <a:rPr kumimoji="1" lang="en-US" altLang="ko-KR" sz="1400" b="1" dirty="0">
                <a:latin typeface="+mn-ea"/>
              </a:rPr>
              <a:t>load</a:t>
            </a:r>
            <a:endParaRPr kumimoji="1" lang="ko-KR" altLang="en-US" sz="1400" b="1" dirty="0">
              <a:latin typeface="+mn-ea"/>
            </a:endParaRPr>
          </a:p>
        </p:txBody>
      </p:sp>
      <p:cxnSp>
        <p:nvCxnSpPr>
          <p:cNvPr id="55" name="직선 화살표 연결선 54">
            <a:extLst>
              <a:ext uri="{FF2B5EF4-FFF2-40B4-BE49-F238E27FC236}">
                <a16:creationId xmlns:a16="http://schemas.microsoft.com/office/drawing/2014/main" id="{DBA20F50-3771-CD47-A9B3-D6BF5B1F42C9}"/>
              </a:ext>
            </a:extLst>
          </p:cNvPr>
          <p:cNvCxnSpPr>
            <a:cxnSpLocks/>
            <a:stCxn id="7" idx="1"/>
            <a:endCxn id="16" idx="3"/>
          </p:cNvCxnSpPr>
          <p:nvPr/>
        </p:nvCxnSpPr>
        <p:spPr>
          <a:xfrm flipH="1" flipV="1">
            <a:off x="5389380" y="3219322"/>
            <a:ext cx="2122176" cy="965225"/>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EFA8D6AF-5E5B-D640-BD10-013973BAD880}"/>
              </a:ext>
            </a:extLst>
          </p:cNvPr>
          <p:cNvCxnSpPr>
            <a:cxnSpLocks/>
          </p:cNvCxnSpPr>
          <p:nvPr/>
        </p:nvCxnSpPr>
        <p:spPr>
          <a:xfrm flipV="1">
            <a:off x="5389380" y="1988840"/>
            <a:ext cx="2011892" cy="988191"/>
          </a:xfrm>
          <a:prstGeom prst="straightConnector1">
            <a:avLst/>
          </a:prstGeom>
          <a:ln w="381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E2F53B3B-D708-8746-BA89-1BB2F392F229}"/>
              </a:ext>
            </a:extLst>
          </p:cNvPr>
          <p:cNvSpPr txBox="1"/>
          <p:nvPr/>
        </p:nvSpPr>
        <p:spPr>
          <a:xfrm rot="1469863">
            <a:off x="6957132" y="4261009"/>
            <a:ext cx="473656" cy="307777"/>
          </a:xfrm>
          <a:prstGeom prst="rect">
            <a:avLst/>
          </a:prstGeom>
          <a:noFill/>
        </p:spPr>
        <p:txBody>
          <a:bodyPr wrap="none" rtlCol="0">
            <a:spAutoFit/>
          </a:bodyPr>
          <a:lstStyle/>
          <a:p>
            <a:pPr algn="ctr"/>
            <a:r>
              <a:rPr kumimoji="1" lang="en-US" altLang="ko-KR" sz="1400" b="1" dirty="0">
                <a:latin typeface="+mn-ea"/>
              </a:rPr>
              <a:t>run</a:t>
            </a:r>
            <a:endParaRPr kumimoji="1" lang="ko-KR" altLang="en-US" sz="1400" b="1" dirty="0">
              <a:latin typeface="+mn-ea"/>
            </a:endParaRPr>
          </a:p>
        </p:txBody>
      </p:sp>
      <p:sp>
        <p:nvSpPr>
          <p:cNvPr id="64" name="TextBox 63">
            <a:extLst>
              <a:ext uri="{FF2B5EF4-FFF2-40B4-BE49-F238E27FC236}">
                <a16:creationId xmlns:a16="http://schemas.microsoft.com/office/drawing/2014/main" id="{35BE3113-D160-D443-B5E1-B9A4105E6B9F}"/>
              </a:ext>
            </a:extLst>
          </p:cNvPr>
          <p:cNvSpPr txBox="1"/>
          <p:nvPr/>
        </p:nvSpPr>
        <p:spPr>
          <a:xfrm rot="1391526">
            <a:off x="5497292" y="3158585"/>
            <a:ext cx="832280" cy="307777"/>
          </a:xfrm>
          <a:prstGeom prst="rect">
            <a:avLst/>
          </a:prstGeom>
          <a:noFill/>
        </p:spPr>
        <p:txBody>
          <a:bodyPr wrap="none" rtlCol="0">
            <a:spAutoFit/>
          </a:bodyPr>
          <a:lstStyle/>
          <a:p>
            <a:pPr algn="ctr"/>
            <a:r>
              <a:rPr kumimoji="1" lang="en-US" altLang="ko-KR" sz="1400" b="1" dirty="0">
                <a:latin typeface="+mn-ea"/>
              </a:rPr>
              <a:t>commit</a:t>
            </a:r>
            <a:endParaRPr kumimoji="1" lang="ko-KR" altLang="en-US" sz="1400" b="1" dirty="0">
              <a:latin typeface="+mn-ea"/>
            </a:endParaRPr>
          </a:p>
        </p:txBody>
      </p:sp>
      <p:sp>
        <p:nvSpPr>
          <p:cNvPr id="65" name="TextBox 64">
            <a:extLst>
              <a:ext uri="{FF2B5EF4-FFF2-40B4-BE49-F238E27FC236}">
                <a16:creationId xmlns:a16="http://schemas.microsoft.com/office/drawing/2014/main" id="{3BDCE295-D351-694A-A6BE-02AA84BFA4B8}"/>
              </a:ext>
            </a:extLst>
          </p:cNvPr>
          <p:cNvSpPr txBox="1"/>
          <p:nvPr/>
        </p:nvSpPr>
        <p:spPr>
          <a:xfrm rot="20115151">
            <a:off x="6714951" y="2387253"/>
            <a:ext cx="598242" cy="307777"/>
          </a:xfrm>
          <a:prstGeom prst="rect">
            <a:avLst/>
          </a:prstGeom>
          <a:noFill/>
        </p:spPr>
        <p:txBody>
          <a:bodyPr wrap="none" rtlCol="0">
            <a:spAutoFit/>
          </a:bodyPr>
          <a:lstStyle/>
          <a:p>
            <a:pPr algn="ctr"/>
            <a:r>
              <a:rPr kumimoji="1" lang="en-US" altLang="ko-KR" sz="1400" b="1" dirty="0">
                <a:latin typeface="+mn-ea"/>
              </a:rPr>
              <a:t>push</a:t>
            </a:r>
            <a:endParaRPr kumimoji="1" lang="ko-KR" altLang="en-US" sz="1400" b="1" dirty="0">
              <a:latin typeface="+mn-ea"/>
            </a:endParaRPr>
          </a:p>
        </p:txBody>
      </p:sp>
      <p:sp>
        <p:nvSpPr>
          <p:cNvPr id="66" name="TextBox 65">
            <a:extLst>
              <a:ext uri="{FF2B5EF4-FFF2-40B4-BE49-F238E27FC236}">
                <a16:creationId xmlns:a16="http://schemas.microsoft.com/office/drawing/2014/main" id="{EE16EA79-F6F2-3840-9303-9D4CB159E6BB}"/>
              </a:ext>
            </a:extLst>
          </p:cNvPr>
          <p:cNvSpPr txBox="1"/>
          <p:nvPr/>
        </p:nvSpPr>
        <p:spPr>
          <a:xfrm rot="20115151">
            <a:off x="5378678" y="2528732"/>
            <a:ext cx="505267" cy="307777"/>
          </a:xfrm>
          <a:prstGeom prst="rect">
            <a:avLst/>
          </a:prstGeom>
          <a:noFill/>
        </p:spPr>
        <p:txBody>
          <a:bodyPr wrap="none" rtlCol="0">
            <a:spAutoFit/>
          </a:bodyPr>
          <a:lstStyle/>
          <a:p>
            <a:pPr algn="ctr"/>
            <a:r>
              <a:rPr kumimoji="1" lang="en-US" altLang="ko-KR" sz="1400" b="1" dirty="0">
                <a:latin typeface="+mn-ea"/>
              </a:rPr>
              <a:t>pull</a:t>
            </a:r>
            <a:endParaRPr kumimoji="1" lang="ko-KR" altLang="en-US" sz="1400" b="1" dirty="0">
              <a:latin typeface="+mn-ea"/>
            </a:endParaRPr>
          </a:p>
        </p:txBody>
      </p:sp>
      <p:sp>
        <p:nvSpPr>
          <p:cNvPr id="2" name="Title 1">
            <a:extLst>
              <a:ext uri="{FF2B5EF4-FFF2-40B4-BE49-F238E27FC236}">
                <a16:creationId xmlns:a16="http://schemas.microsoft.com/office/drawing/2014/main" id="{D25A5014-B9DD-E246-A387-E2FF19A8B1B9}"/>
              </a:ext>
            </a:extLst>
          </p:cNvPr>
          <p:cNvSpPr>
            <a:spLocks noGrp="1"/>
          </p:cNvSpPr>
          <p:nvPr>
            <p:ph type="title"/>
          </p:nvPr>
        </p:nvSpPr>
        <p:spPr/>
        <p:txBody>
          <a:bodyPr/>
          <a:lstStyle/>
          <a:p>
            <a:r>
              <a:rPr lang="en-KR" dirty="0"/>
              <a:t>Docker Container Flow</a:t>
            </a:r>
          </a:p>
        </p:txBody>
      </p:sp>
    </p:spTree>
    <p:extLst>
      <p:ext uri="{BB962C8B-B14F-4D97-AF65-F5344CB8AC3E}">
        <p14:creationId xmlns:p14="http://schemas.microsoft.com/office/powerpoint/2010/main" val="3901943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TOP" val=" 208.75"/>
  <p:tag name="LLEFT" val=" 143.875"/>
</p:tagLst>
</file>

<file path=ppt/tags/tag2.xml><?xml version="1.0" encoding="utf-8"?>
<p:tagLst xmlns:a="http://schemas.openxmlformats.org/drawingml/2006/main" xmlns:r="http://schemas.openxmlformats.org/officeDocument/2006/relationships" xmlns:p="http://schemas.openxmlformats.org/presentationml/2006/main">
  <p:tag name="LTOP" val=" 208.75"/>
  <p:tag name="LLEFT" val=" 143.875"/>
</p:tagLst>
</file>

<file path=ppt/tags/tag3.xml><?xml version="1.0" encoding="utf-8"?>
<p:tagLst xmlns:a="http://schemas.openxmlformats.org/drawingml/2006/main" xmlns:r="http://schemas.openxmlformats.org/officeDocument/2006/relationships" xmlns:p="http://schemas.openxmlformats.org/presentationml/2006/main">
  <p:tag name="LTOP" val=" 208.75"/>
  <p:tag name="LLEFT" val=" 143.875"/>
</p:tagLst>
</file>

<file path=ppt/theme/theme1.xml><?xml version="1.0" encoding="utf-8"?>
<a:theme xmlns:a="http://schemas.openxmlformats.org/drawingml/2006/main" name="sk테마">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Pub돋움체 Medium">
      <a:majorFont>
        <a:latin typeface="KoPub돋움체 Medium" panose="02040503050406030204"/>
        <a:ea typeface=""/>
        <a:cs typeface=""/>
        <a:font script="Jpan" typeface="HG明朝B"/>
        <a:font script="Hang" typeface="KoPub돋움체 Medium"/>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KoPub돋움체 Medium" panose="02040503050406030204"/>
        <a:ea typeface=""/>
        <a:cs typeface=""/>
        <a:font script="Jpan" typeface="HG明朝B"/>
        <a:font script="Hang" typeface="KoPub돋움체 Medium"/>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B050"/>
        </a:solidFill>
        <a:ln>
          <a:noFill/>
        </a:ln>
      </a:spPr>
      <a:bodyPr rtlCol="0" anchor="ctr"/>
      <a:lstStyle>
        <a:defPPr algn="ctr">
          <a:spcBef>
            <a:spcPts val="600"/>
          </a:spcBef>
          <a:defRPr sz="1200" b="1" smtClean="0">
            <a:solidFill>
              <a:schemeClr val="tx1"/>
            </a:solidFill>
            <a:latin typeface="KoPub돋움체 Medium" panose="02040503050406030204" pitchFamily="18" charset="0"/>
            <a:ea typeface="KoPub돋움체 Medium" panose="020B0503020000020004" pitchFamily="50" charset="-127"/>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179388" indent="-179388">
          <a:lnSpc>
            <a:spcPct val="110000"/>
          </a:lnSpc>
          <a:spcBef>
            <a:spcPts val="600"/>
          </a:spcBef>
          <a:buFont typeface="KoPub돋움체 Medium" panose="020B0604020202020204" pitchFamily="34" charset="0"/>
          <a:buChar char="•"/>
          <a:defRPr sz="1200" b="1" dirty="0" smtClean="0">
            <a:latin typeface="KoPub돋움체 Medium" panose="02040503050406030204" pitchFamily="18" charset="0"/>
            <a:ea typeface="KoPub돋움체 Medium" panose="020B0503020000020004" pitchFamily="50" charset="-127"/>
          </a:defRPr>
        </a:defPPr>
      </a:lstStyle>
    </a:txDef>
  </a:objectDefaults>
  <a:extraClrSchemeLst/>
  <a:extLst>
    <a:ext uri="{05A4C25C-085E-4340-85A3-A5531E510DB2}">
      <thm15:themeFamily xmlns:thm15="http://schemas.microsoft.com/office/thememl/2012/main" name="sk테마" id="{90C234DC-DE9C-4179-8A7F-F67E6D6C394B}" vid="{6F55C6FF-6A4A-4E1F-8FC9-16D4DC467A8E}"/>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KoPub돋움체 Medium"/>
        <a:ea typeface=""/>
        <a:cs typeface=""/>
        <a:font script="Jpan" typeface="游ゴシック Light"/>
        <a:font script="Hang" typeface="KoPub돋움체 Medium"/>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KoPub돋움체 Medium"/>
        <a:ea typeface=""/>
        <a:cs typeface=""/>
        <a:font script="Jpan" typeface="游ゴシック"/>
        <a:font script="Hang" typeface="KoPub돋움체 Medium"/>
        <a:font script="Hans" typeface="等线"/>
        <a:font script="Hant" typeface="新細明體"/>
        <a:font script="Arab" typeface="KoPub돋움체 Medium"/>
        <a:font script="Hebr" typeface="KoPub돋움체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KoPub돋움체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KoPub돋움체 Medium" panose="020F0302020204030204"/>
        <a:ea typeface=""/>
        <a:cs typeface=""/>
        <a:font script="Jpan" typeface="游ゴシック Light"/>
        <a:font script="Hang" typeface="KoPub돋움체 Medium"/>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KoPub돋움체 Medium" panose="020F0502020204030204"/>
        <a:ea typeface=""/>
        <a:cs typeface=""/>
        <a:font script="Jpan" typeface="游ゴシック"/>
        <a:font script="Hang" typeface="KoPub돋움체 Medium"/>
        <a:font script="Hans" typeface="等线"/>
        <a:font script="Hant" typeface="新細明體"/>
        <a:font script="Arab" typeface="KoPub돋움체 Medium"/>
        <a:font script="Hebr" typeface="KoPub돋움체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KoPub돋움체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5ECC120E6FB4F4F865CFEBC79383C10" ma:contentTypeVersion="9" ma:contentTypeDescription="Create a new document." ma:contentTypeScope="" ma:versionID="2c66cb018a45967458f837c7a28cb74b">
  <xsd:schema xmlns:xsd="http://www.w3.org/2001/XMLSchema" xmlns:xs="http://www.w3.org/2001/XMLSchema" xmlns:p="http://schemas.microsoft.com/office/2006/metadata/properties" xmlns:ns3="004c3549-55d9-4609-8a36-cec1dcd634a5" xmlns:ns4="b8bbb838-277e-4a48-8250-7513e354bba9" targetNamespace="http://schemas.microsoft.com/office/2006/metadata/properties" ma:root="true" ma:fieldsID="a5fa6bfb689894e64b512fd0ed4ad8c2" ns3:_="" ns4:_="">
    <xsd:import namespace="004c3549-55d9-4609-8a36-cec1dcd634a5"/>
    <xsd:import namespace="b8bbb838-277e-4a48-8250-7513e354bba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4c3549-55d9-4609-8a36-cec1dcd634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bbb838-277e-4a48-8250-7513e354bba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83F5E2-6D42-489A-A195-8ED80A46B392}">
  <ds:schemaRefs>
    <ds:schemaRef ds:uri="http://schemas.microsoft.com/office/2006/metadata/properties"/>
    <ds:schemaRef ds:uri="http://purl.org/dc/elements/1.1/"/>
    <ds:schemaRef ds:uri="http://schemas.openxmlformats.org/package/2006/metadata/core-properties"/>
    <ds:schemaRef ds:uri="b8bbb838-277e-4a48-8250-7513e354bba9"/>
    <ds:schemaRef ds:uri="http://purl.org/dc/terms/"/>
    <ds:schemaRef ds:uri="http://schemas.microsoft.com/office/infopath/2007/PartnerControls"/>
    <ds:schemaRef ds:uri="http://schemas.microsoft.com/office/2006/documentManagement/types"/>
    <ds:schemaRef ds:uri="004c3549-55d9-4609-8a36-cec1dcd634a5"/>
    <ds:schemaRef ds:uri="http://www.w3.org/XML/1998/namespace"/>
    <ds:schemaRef ds:uri="http://purl.org/dc/dcmitype/"/>
  </ds:schemaRefs>
</ds:datastoreItem>
</file>

<file path=customXml/itemProps2.xml><?xml version="1.0" encoding="utf-8"?>
<ds:datastoreItem xmlns:ds="http://schemas.openxmlformats.org/officeDocument/2006/customXml" ds:itemID="{014FC288-7742-4EF2-8E5D-EE8FFE31B8E9}">
  <ds:schemaRefs>
    <ds:schemaRef ds:uri="http://schemas.microsoft.com/sharepoint/v3/contenttype/forms"/>
  </ds:schemaRefs>
</ds:datastoreItem>
</file>

<file path=customXml/itemProps3.xml><?xml version="1.0" encoding="utf-8"?>
<ds:datastoreItem xmlns:ds="http://schemas.openxmlformats.org/officeDocument/2006/customXml" ds:itemID="{4807BC7E-C24B-4935-8A33-D92A3491BC6E}">
  <ds:schemaRefs>
    <ds:schemaRef ds:uri="004c3549-55d9-4609-8a36-cec1dcd634a5"/>
    <ds:schemaRef ds:uri="b8bbb838-277e-4a48-8250-7513e354bba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6704</TotalTime>
  <Words>6730</Words>
  <Application>Microsoft Macintosh PowerPoint</Application>
  <PresentationFormat>A4 Paper (210x297 mm)</PresentationFormat>
  <Paragraphs>1733</Paragraphs>
  <Slides>74</Slides>
  <Notes>33</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74</vt:i4>
      </vt:variant>
    </vt:vector>
  </HeadingPairs>
  <TitlesOfParts>
    <vt:vector size="95" baseType="lpstr">
      <vt:lpstr>나눔스퀘어 ExtraBold</vt:lpstr>
      <vt:lpstr>a옛날사진관4</vt:lpstr>
      <vt:lpstr>HY견고딕</vt:lpstr>
      <vt:lpstr>HY그래픽M</vt:lpstr>
      <vt:lpstr>KoPub돋움체 Medium</vt:lpstr>
      <vt:lpstr>KoPubWorldDotum_Pro Medium</vt:lpstr>
      <vt:lpstr>Lato</vt:lpstr>
      <vt:lpstr>맑은 고딕</vt:lpstr>
      <vt:lpstr>medium-content-serif-font</vt:lpstr>
      <vt:lpstr>Nanum Pen Script</vt:lpstr>
      <vt:lpstr>Rix고딕 B</vt:lpstr>
      <vt:lpstr>Arial</vt:lpstr>
      <vt:lpstr>Arial Black</vt:lpstr>
      <vt:lpstr>Calibri</vt:lpstr>
      <vt:lpstr>cambria</vt:lpstr>
      <vt:lpstr>cambria</vt:lpstr>
      <vt:lpstr>Consolas</vt:lpstr>
      <vt:lpstr>Menlo</vt:lpstr>
      <vt:lpstr>Times New Roman</vt:lpstr>
      <vt:lpstr>Wingdings</vt:lpstr>
      <vt:lpstr>sk테마</vt:lpstr>
      <vt:lpstr>PowerPoint Presentation</vt:lpstr>
      <vt:lpstr>PowerPoint Presentation</vt:lpstr>
      <vt:lpstr>PowerPoint Presentation</vt:lpstr>
      <vt:lpstr>Container? Kubernetes?</vt:lpstr>
      <vt:lpstr>PowerPoint Presentation</vt:lpstr>
      <vt:lpstr>Container?</vt:lpstr>
      <vt:lpstr>Legacy Infra vs VM vs Container</vt:lpstr>
      <vt:lpstr>Docker?</vt:lpstr>
      <vt:lpstr>Docker Container Flow</vt:lpstr>
      <vt:lpstr>Image 생성</vt:lpstr>
      <vt:lpstr>Docker Layer</vt:lpstr>
      <vt:lpstr>기본적인 Docker 명령어들 - 이미지 관리</vt:lpstr>
      <vt:lpstr>기본적인 Docker 명령어들 - 컨테이너 관리</vt:lpstr>
      <vt:lpstr>PowerPoint Presentation</vt:lpstr>
      <vt:lpstr>실습 준비</vt:lpstr>
      <vt:lpstr>실습 준비</vt:lpstr>
      <vt:lpstr>커맨드 확인</vt:lpstr>
      <vt:lpstr>Container Orchestration?</vt:lpstr>
      <vt:lpstr>Container Orchestration?</vt:lpstr>
      <vt:lpstr>Container Orchestration?</vt:lpstr>
      <vt:lpstr>Container Orchestration?</vt:lpstr>
      <vt:lpstr>Container Orchestration 동향</vt:lpstr>
      <vt:lpstr>Kubernetes 란?</vt:lpstr>
      <vt:lpstr>Kubernetes 주요 구조 및 기능</vt:lpstr>
      <vt:lpstr>Kubernetes 주요 Resources</vt:lpstr>
      <vt:lpstr>Namespace</vt:lpstr>
      <vt:lpstr>Pod</vt:lpstr>
      <vt:lpstr>Pod</vt:lpstr>
      <vt:lpstr>Pod</vt:lpstr>
      <vt:lpstr>Pod 구성</vt:lpstr>
      <vt:lpstr>Controller</vt:lpstr>
      <vt:lpstr>Controller - Deployment</vt:lpstr>
      <vt:lpstr>Deployment 구성요소</vt:lpstr>
      <vt:lpstr>Controller - ReplicaSet</vt:lpstr>
      <vt:lpstr>Controller - ReplicaSet</vt:lpstr>
      <vt:lpstr>Controller - ReplicaSet</vt:lpstr>
      <vt:lpstr>Deployment 샘플</vt:lpstr>
      <vt:lpstr>Controller – StatefulSets, DaemonSet</vt:lpstr>
      <vt:lpstr>Deployment 생성 실습</vt:lpstr>
      <vt:lpstr>Deployment 생성 실습</vt:lpstr>
      <vt:lpstr>Deployment 기능 실습</vt:lpstr>
      <vt:lpstr>Deployment 스케일링 실습</vt:lpstr>
      <vt:lpstr>Service/Ingress</vt:lpstr>
      <vt:lpstr>Service - ClusterIP</vt:lpstr>
      <vt:lpstr>Service - NodePort</vt:lpstr>
      <vt:lpstr>Service - LoadBalancer</vt:lpstr>
      <vt:lpstr>Ingress</vt:lpstr>
      <vt:lpstr>Service/Ingress</vt:lpstr>
      <vt:lpstr>Service 실습</vt:lpstr>
      <vt:lpstr>Service 실습</vt:lpstr>
      <vt:lpstr>Service 실습</vt:lpstr>
      <vt:lpstr>ConfigMap</vt:lpstr>
      <vt:lpstr>ConfigMap 예시</vt:lpstr>
      <vt:lpstr>ConfigMap 생성 실습 – key=value</vt:lpstr>
      <vt:lpstr>ConfigMap 생성 실습 - 파일</vt:lpstr>
      <vt:lpstr>ConfigMap 참조 실습</vt:lpstr>
      <vt:lpstr>ConfigMap 참조 실습</vt:lpstr>
      <vt:lpstr>ConfigMap 참조 실습</vt:lpstr>
      <vt:lpstr>실습 리소스 정리</vt:lpstr>
      <vt:lpstr>PowerPoint Presentation</vt:lpstr>
      <vt:lpstr>Kubernetes?</vt:lpstr>
      <vt:lpstr>Cloud Strategy</vt:lpstr>
      <vt:lpstr>Cloud Architecture - Multiple</vt:lpstr>
      <vt:lpstr>Operation Architecture</vt:lpstr>
      <vt:lpstr>Application의 변화 – Market Needs</vt:lpstr>
      <vt:lpstr>Application의 변화 - Agility</vt:lpstr>
      <vt:lpstr>Application의 변화 – 개발자 환경</vt:lpstr>
      <vt:lpstr>Application의 변화 – Microservice Architecture</vt:lpstr>
      <vt:lpstr>Application의 변화 – Portability</vt:lpstr>
      <vt:lpstr>Application의 변화 – Multi Cloud</vt:lpstr>
      <vt:lpstr>PaaS 도입의 필요성</vt:lpstr>
      <vt:lpstr>CloudZ Container Platform</vt:lpstr>
      <vt:lpstr>CloudZ Container Platform</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Windows 사용자</dc:creator>
  <cp:lastModifiedBy>Microsoft Office User</cp:lastModifiedBy>
  <cp:revision>479</cp:revision>
  <cp:lastPrinted>2020-10-16T00:29:06Z</cp:lastPrinted>
  <dcterms:created xsi:type="dcterms:W3CDTF">2017-08-20T16:44:18Z</dcterms:created>
  <dcterms:modified xsi:type="dcterms:W3CDTF">2021-05-07T03:58:52Z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0x010100C5ECC120E6FB4F4F865CFEBC79383C10</vt:lpwstr>
  </property>
</Properties>
</file>